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8"/>
  </p:notesMasterIdLst>
  <p:sldIdLst>
    <p:sldId id="376" r:id="rId2"/>
    <p:sldId id="375" r:id="rId3"/>
    <p:sldId id="256" r:id="rId4"/>
    <p:sldId id="279" r:id="rId5"/>
    <p:sldId id="353" r:id="rId6"/>
    <p:sldId id="364" r:id="rId7"/>
    <p:sldId id="365" r:id="rId8"/>
    <p:sldId id="366" r:id="rId9"/>
    <p:sldId id="354" r:id="rId10"/>
    <p:sldId id="276" r:id="rId11"/>
    <p:sldId id="369" r:id="rId12"/>
    <p:sldId id="368" r:id="rId13"/>
    <p:sldId id="370" r:id="rId14"/>
    <p:sldId id="371" r:id="rId15"/>
    <p:sldId id="372" r:id="rId16"/>
    <p:sldId id="374" r:id="rId17"/>
    <p:sldId id="379" r:id="rId18"/>
    <p:sldId id="380" r:id="rId19"/>
    <p:sldId id="381" r:id="rId20"/>
    <p:sldId id="373" r:id="rId21"/>
    <p:sldId id="298" r:id="rId22"/>
    <p:sldId id="367" r:id="rId23"/>
    <p:sldId id="327" r:id="rId24"/>
    <p:sldId id="314" r:id="rId25"/>
    <p:sldId id="359" r:id="rId26"/>
    <p:sldId id="3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0702A"/>
    <a:srgbClr val="D36113"/>
    <a:srgbClr val="7192A9"/>
    <a:srgbClr val="EF4B66"/>
    <a:srgbClr val="F26548"/>
    <a:srgbClr val="AD4F0F"/>
    <a:srgbClr val="3B87CD"/>
    <a:srgbClr val="5DD2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My favourite village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Project</a:t>
          </a:r>
          <a:r>
            <a:rPr lang="en-US" sz="2900" kern="1200"/>
            <a:t>: </a:t>
          </a:r>
          <a:r>
            <a:rPr lang="en-US" sz="2900" kern="1200" smtClean="0"/>
            <a:t>My favourite village</a:t>
          </a:r>
          <a:endParaRPr lang="en-US" sz="29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2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0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8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6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0.xml"/><Relationship Id="rId3" Type="http://schemas.openxmlformats.org/officeDocument/2006/relationships/slide" Target="slide14.xml"/><Relationship Id="rId7" Type="http://schemas.openxmlformats.org/officeDocument/2006/relationships/slide" Target="slide16.xml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5.png"/><Relationship Id="rId5" Type="http://schemas.openxmlformats.org/officeDocument/2006/relationships/slide" Target="slide18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Top 25 hình nền powerpoint dễ thương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0"/>
            <a:ext cx="12177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332" y="143591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E0702A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3140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971624"/>
            <a:ext cx="120601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/>
              <a:t>Every morning nick gets up ten minutes (early) </a:t>
            </a:r>
            <a:r>
              <a:rPr lang="en-US" sz="2800" dirty="0" smtClean="0"/>
              <a:t>______ </a:t>
            </a:r>
            <a:r>
              <a:rPr lang="en-US" sz="2800" dirty="0"/>
              <a:t>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2.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 speak French (fluently) </a:t>
            </a:r>
            <a:r>
              <a:rPr lang="en-US" sz="2800" dirty="0" smtClean="0"/>
              <a:t>____________ </a:t>
            </a:r>
            <a:r>
              <a:rPr lang="en-US" sz="2800" dirty="0"/>
              <a:t>now 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3.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</a:t>
            </a:r>
            <a:r>
              <a:rPr lang="en-US" sz="2800" dirty="0" smtClean="0"/>
              <a:t>__________ </a:t>
            </a:r>
            <a:r>
              <a:rPr lang="en-US" sz="2800" dirty="0"/>
              <a:t>if you have a good map.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4.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It rained (heavily) </a:t>
            </a:r>
            <a:r>
              <a:rPr lang="en-US" sz="2800" dirty="0" smtClean="0"/>
              <a:t>____________ </a:t>
            </a:r>
            <a:r>
              <a:rPr lang="en-US" sz="2800" dirty="0"/>
              <a:t>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5.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5668" y="1099472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4509" y="12184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35364" y="11321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5515583" y="6138153"/>
            <a:ext cx="1449421" cy="719847"/>
          </a:xfrm>
          <a:prstGeom prst="downArrowCallout">
            <a:avLst/>
          </a:prstGeom>
          <a:solidFill>
            <a:srgbClr val="D36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Game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6641" y="64336"/>
            <a:ext cx="10426700" cy="9017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206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18192" y="53543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18192" y="58877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3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3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4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53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061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269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47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68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68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47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269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061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53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4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306677"/>
            <a:ext cx="2032000" cy="17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780"/>
            <a:ext cx="2243792" cy="17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138170" y="64336"/>
            <a:ext cx="749030" cy="44150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617893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1. </a:t>
            </a:r>
            <a:r>
              <a:rPr lang="en-US" sz="2800" dirty="0"/>
              <a:t>Every morning </a:t>
            </a:r>
            <a:r>
              <a:rPr lang="en-US" sz="2800" dirty="0" smtClean="0"/>
              <a:t>Nick </a:t>
            </a:r>
            <a:r>
              <a:rPr lang="en-US" sz="2800" dirty="0"/>
              <a:t>gets up ten minutes (early) </a:t>
            </a:r>
            <a:r>
              <a:rPr lang="en-US" sz="2800" dirty="0" smtClean="0"/>
              <a:t>  ______ </a:t>
            </a:r>
            <a:r>
              <a:rPr lang="en-US" sz="2800" dirty="0"/>
              <a:t>than his sister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8476237" y="1587115"/>
            <a:ext cx="1596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87528" y="1844665"/>
            <a:ext cx="11765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 speak French (fluently)   ______________    </a:t>
            </a:r>
            <a:r>
              <a:rPr lang="en-US" sz="2800" dirty="0" smtClean="0"/>
              <a:t>now </a:t>
            </a:r>
            <a:r>
              <a:rPr lang="en-US" sz="2800" dirty="0"/>
              <a:t>than I did last year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725308" y="1783110"/>
            <a:ext cx="3274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40468" y="1509840"/>
            <a:ext cx="10636442" cy="130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F26548"/>
                </a:solidFill>
              </a:rPr>
              <a:t>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______________ if you have a good map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8750461" y="1600313"/>
            <a:ext cx="2974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98834" y="1804274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It rained (heavily) </a:t>
            </a:r>
            <a:r>
              <a:rPr lang="en-US" sz="2800" dirty="0" smtClean="0"/>
              <a:t>____________</a:t>
            </a:r>
            <a:r>
              <a:rPr lang="en-US" sz="2800" dirty="0"/>
              <a:t>___</a:t>
            </a:r>
            <a:r>
              <a:rPr lang="en-US" sz="2800" dirty="0" smtClean="0"/>
              <a:t> </a:t>
            </a:r>
            <a:r>
              <a:rPr lang="en-US" sz="2800" dirty="0"/>
              <a:t>today than it did yesterday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922472" y="1744320"/>
            <a:ext cx="3087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0" y="1242080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695149" y="1179142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8222655" y="1180525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535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22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315589" y="2225472"/>
            <a:ext cx="3022709" cy="2488326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Kim’s Game</a:t>
            </a:r>
            <a:endParaRPr lang="en-GB" sz="2600" b="1" dirty="0">
              <a:solidFill>
                <a:srgbClr val="FFFF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92" y="110996"/>
            <a:ext cx="2678751" cy="164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5952" y="1941749"/>
            <a:ext cx="4176184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harvesting rice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38066" y="4152880"/>
            <a:ext cx="237151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flying kites 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42943" y="2002980"/>
            <a:ext cx="197265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drying rice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54449" y="6305491"/>
            <a:ext cx="314536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feeding pigs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9365" y="6204435"/>
            <a:ext cx="3692616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Swimming in the river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21981" y="6381691"/>
            <a:ext cx="3621235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watering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vegetables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55625" y="1736216"/>
            <a:ext cx="278382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Going fishing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182" y="210887"/>
            <a:ext cx="2586321" cy="168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881" y="2436032"/>
            <a:ext cx="2867454" cy="171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183" y="2520082"/>
            <a:ext cx="2691890" cy="1602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235" y="4713798"/>
            <a:ext cx="2679347" cy="1667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191" y="4610353"/>
            <a:ext cx="2842099" cy="169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5391" y="4727288"/>
            <a:ext cx="2642681" cy="16409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887" y="277530"/>
            <a:ext cx="2707100" cy="167074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26658" y="4221372"/>
            <a:ext cx="314536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erding buffaloes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0" y="1164228"/>
            <a:ext cx="120601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/>
              <a:t>Every morning nick gets up ten minutes (early</a:t>
            </a:r>
            <a:r>
              <a:rPr lang="en-US" sz="2800" dirty="0" smtClean="0"/>
              <a:t>)   ______ </a:t>
            </a:r>
            <a:r>
              <a:rPr lang="en-US" sz="2800" dirty="0"/>
              <a:t>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 speak French (fluently)   ______________    </a:t>
            </a:r>
            <a:r>
              <a:rPr lang="en-US" sz="2800" dirty="0" smtClean="0"/>
              <a:t>now </a:t>
            </a:r>
            <a:r>
              <a:rPr lang="en-US" sz="2800" dirty="0"/>
              <a:t>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3.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_____________ if you have a good map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4.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It rained (heavily) ________________ 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5.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8285866" y="1114674"/>
            <a:ext cx="1924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532880" y="2091512"/>
            <a:ext cx="3216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8358682" y="2642037"/>
            <a:ext cx="3182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449453" y="3647936"/>
            <a:ext cx="2937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446838" y="4274364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8339151" y="4260083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228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I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run faster as my brother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does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in the city seem to react quicklier to changes than those in the country.</a:t>
            </a:r>
            <a:r>
              <a:rPr lang="en-US" sz="3200" b="0" i="0">
                <a:solidFill>
                  <a:srgbClr val="242021"/>
                </a:solidFill>
                <a:effectLst/>
              </a:rPr>
              <a:t/>
            </a:r>
            <a:br>
              <a:rPr lang="en-US" sz="3200" b="0" i="0">
                <a:solidFill>
                  <a:srgbClr val="242021"/>
                </a:solidFill>
                <a:effectLst/>
              </a:rPr>
            </a:br>
            <a:endParaRPr lang="vi-VN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4" y="1322958"/>
            <a:ext cx="95575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01453" y="2521962"/>
            <a:ext cx="312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6342" y="4738164"/>
            <a:ext cx="1350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050043" y="2035911"/>
            <a:ext cx="215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than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325870" y="3594512"/>
            <a:ext cx="349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quickly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6916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0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We need to work more hardly, especially at exam time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000" dirty="0">
                <a:solidFill>
                  <a:srgbClr val="242021"/>
                </a:solidFill>
              </a:rPr>
              <a:t>Y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ou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must finish harvesting the 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rice</a:t>
            </a:r>
          </a:p>
          <a:p>
            <a:r>
              <a:rPr lang="en-US" sz="3000" b="0" i="0" dirty="0" smtClean="0">
                <a:solidFill>
                  <a:srgbClr val="242021"/>
                </a:solidFill>
                <a:effectLst/>
              </a:rPr>
              <a:t>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the earlier this year than you did last year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As they climbed more highly up the mountain, the air became 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cooler.</a:t>
            </a:r>
            <a:endParaRPr lang="vi-VN" sz="3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5" y="1322958"/>
            <a:ext cx="93630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806207" y="2354094"/>
            <a:ext cx="1891692" cy="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6426" y="4260979"/>
            <a:ext cx="1623646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14675" y="5104718"/>
            <a:ext cx="1936665" cy="16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837260" y="1936150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harder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3445851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earlier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4697070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higher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67612" y="1375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3E93E9E-3823-FD48-0373-D694B2903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t="26104" r="22530" b="59650"/>
          <a:stretch/>
        </p:blipFill>
        <p:spPr>
          <a:xfrm>
            <a:off x="166470" y="1209546"/>
            <a:ext cx="7566347" cy="121634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31909F-A73F-4BD0-B739-075EC645F559}"/>
              </a:ext>
            </a:extLst>
          </p:cNvPr>
          <p:cNvSpPr txBox="1"/>
          <p:nvPr/>
        </p:nvSpPr>
        <p:spPr>
          <a:xfrm>
            <a:off x="387614" y="2867943"/>
            <a:ext cx="6317986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Show your group’s poster about a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village that you would like to visit. 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Present your poster to the class.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E8EDF97-AC9E-2BAE-AD93-37E6D8E11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4537" r="16323" b="14797"/>
          <a:stretch/>
        </p:blipFill>
        <p:spPr>
          <a:xfrm>
            <a:off x="7582830" y="1130217"/>
            <a:ext cx="4526620" cy="56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9117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57541462"/>
              </p:ext>
            </p:extLst>
          </p:nvPr>
        </p:nvGraphicFramePr>
        <p:xfrm>
          <a:off x="1807723" y="143474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8127" y="137565"/>
            <a:ext cx="3322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127" y="1253753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53" y="2877805"/>
            <a:ext cx="3549868" cy="3549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47667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21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301086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96CDF32-3032-9B53-E429-18ADA92AD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7436" r="-1955" b="21315"/>
          <a:stretch/>
        </p:blipFill>
        <p:spPr>
          <a:xfrm>
            <a:off x="3059063" y="2467920"/>
            <a:ext cx="6066812" cy="393287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60913" y="1294337"/>
            <a:ext cx="5573530" cy="625641"/>
          </a:xfrm>
          <a:prstGeom prst="roundRect">
            <a:avLst>
              <a:gd name="adj" fmla="val 4266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18" y="1125941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13000" y="1407006"/>
            <a:ext cx="522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604" y="295081"/>
            <a:ext cx="5014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What have we learnt in Unit 2?</a:t>
            </a:r>
            <a:endParaRPr lang="vi-VN" sz="2800" b="1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084474"/>
            <a:ext cx="42883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words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648758" y="3583113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F4B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REVISION </a:t>
            </a:r>
            <a:endParaRPr lang="vi-VN" sz="5400" dirty="0">
              <a:solidFill>
                <a:srgbClr val="EF4B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543074"/>
            <a:ext cx="55599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the sounds /ə/ and /ɪ/ in words and sentences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198" y="3000274"/>
            <a:ext cx="37393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comparative forms of adverbs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911" y="3457474"/>
            <a:ext cx="46724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giving and responding to compliments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85" y="3860917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reading about different aspects of a Vietnamese village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41" y="4296862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talking about the village or town where someone lives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039" y="4749716"/>
            <a:ext cx="70024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listening to someone’s opinion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114" y="5139640"/>
            <a:ext cx="68985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writing a paragraph about what someone likes or dislikes </a:t>
            </a: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10408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49" y="1787714"/>
            <a:ext cx="8711573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5748475"/>
            <a:ext cx="361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ploughing fields </a:t>
            </a:r>
            <a:endParaRPr lang="vi-VN" sz="32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864" y="579898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catching fish </a:t>
            </a:r>
            <a:endParaRPr lang="vi-V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598"/>
          <a:stretch/>
        </p:blipFill>
        <p:spPr>
          <a:xfrm>
            <a:off x="902338" y="2964707"/>
            <a:ext cx="4000402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4"/>
          <a:stretch/>
        </p:blipFill>
        <p:spPr>
          <a:xfrm>
            <a:off x="7060223" y="3007990"/>
            <a:ext cx="3971489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173198"/>
            <a:ext cx="96584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1505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053020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8626386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132290" y="5942777"/>
            <a:ext cx="4034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564" y="5799547"/>
            <a:ext cx="3642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    unloading </a:t>
            </a:r>
            <a:r>
              <a:rPr lang="en-US" sz="3200" dirty="0"/>
              <a:t>rice 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935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drying rice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07"/>
          <a:stretch/>
        </p:blipFill>
        <p:spPr>
          <a:xfrm>
            <a:off x="958002" y="3016882"/>
            <a:ext cx="3750185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0"/>
          <a:stretch/>
        </p:blipFill>
        <p:spPr>
          <a:xfrm>
            <a:off x="7102495" y="3016882"/>
            <a:ext cx="3710637" cy="28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932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8626386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6.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814731"/>
            <a:ext cx="33747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milking cows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945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feeding pigs 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70"/>
          <a:stretch/>
        </p:blipFill>
        <p:spPr>
          <a:xfrm>
            <a:off x="1003036" y="3013048"/>
            <a:ext cx="3714880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149"/>
          <a:stretch/>
        </p:blipFill>
        <p:spPr>
          <a:xfrm>
            <a:off x="7138876" y="3077600"/>
            <a:ext cx="396038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487067" y="2169845"/>
            <a:ext cx="113598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dirty="0" smtClean="0">
                <a:solidFill>
                  <a:srgbClr val="242021"/>
                </a:solidFill>
              </a:rPr>
              <a:t>There </a:t>
            </a:r>
            <a:r>
              <a:rPr lang="en-US" sz="3200" dirty="0">
                <a:solidFill>
                  <a:srgbClr val="242021"/>
                </a:solidFill>
              </a:rPr>
              <a:t>is a huge cloud ______ as far as the eye can see</a:t>
            </a:r>
            <a:r>
              <a:rPr lang="en-US" sz="3200" dirty="0" smtClean="0">
                <a:solidFill>
                  <a:srgbClr val="242021"/>
                </a:solidFill>
              </a:rPr>
              <a:t>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surrounded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3200" b="0" i="0" dirty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stretching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vast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People in my village are really ______; they are always generous and friendly to </a:t>
            </a:r>
            <a:r>
              <a:rPr lang="en-US" sz="3200" dirty="0" smtClean="0">
                <a:solidFill>
                  <a:srgbClr val="242021"/>
                </a:solidFill>
              </a:rPr>
              <a:t>visitors.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well-trained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funny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dirty="0">
                <a:solidFill>
                  <a:srgbClr val="242021"/>
                </a:solidFill>
              </a:rPr>
              <a:t>hospitable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vi-VN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50020" y="2742896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32331" y="4705284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75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166266" y="1881955"/>
            <a:ext cx="11852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The development of cities destroys ______ areas of countryside.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 smtClean="0">
                <a:solidFill>
                  <a:srgbClr val="242021"/>
                </a:solidFill>
              </a:rPr>
              <a:t>vast		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much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dirty="0" smtClean="0">
                <a:solidFill>
                  <a:srgbClr val="242021"/>
                </a:solidFill>
              </a:rPr>
              <a:t>stretching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The workers in our factory are very ______ because they took a lot of good training courses.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 smtClean="0">
                <a:solidFill>
                  <a:srgbClr val="242021"/>
                </a:solidFill>
              </a:rPr>
              <a:t>hospitable		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kind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dirty="0" smtClean="0">
                <a:solidFill>
                  <a:srgbClr val="242021"/>
                </a:solidFill>
              </a:rPr>
              <a:t>well-trained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The area around the village is famous for its ______ </a:t>
            </a:r>
            <a:r>
              <a:rPr lang="en-US" sz="2800" dirty="0" smtClean="0">
                <a:solidFill>
                  <a:srgbClr val="242021"/>
                </a:solidFill>
              </a:rPr>
              <a:t>landscape.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picturesque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boring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dull</a:t>
            </a:r>
            <a:r>
              <a:rPr lang="en-US" sz="2800" dirty="0" smtClean="0"/>
              <a:t> </a:t>
            </a:r>
            <a:endParaRPr lang="vi-VN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8695" y="2352179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39615" y="4083462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88695" y="5402082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Parce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4165</TotalTime>
  <Words>781</Words>
  <Application>Microsoft Office PowerPoint</Application>
  <PresentationFormat>Widescreen</PresentationFormat>
  <Paragraphs>181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Bahnschrift SemiBold SemiConden</vt:lpstr>
      <vt:lpstr>Berlin Sans FB</vt:lpstr>
      <vt:lpstr>Calibri</vt:lpstr>
      <vt:lpstr>Gill Sans MT</vt:lpstr>
      <vt:lpstr>Myriad Pro</vt:lpstr>
      <vt:lpstr>Tahoma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235</cp:revision>
  <dcterms:created xsi:type="dcterms:W3CDTF">2020-12-09T02:04:09Z</dcterms:created>
  <dcterms:modified xsi:type="dcterms:W3CDTF">2023-10-12T02:56:38Z</dcterms:modified>
</cp:coreProperties>
</file>