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42"/>
  </p:notesMasterIdLst>
  <p:sldIdLst>
    <p:sldId id="371" r:id="rId2"/>
    <p:sldId id="358" r:id="rId3"/>
    <p:sldId id="357" r:id="rId4"/>
    <p:sldId id="359" r:id="rId5"/>
    <p:sldId id="256" r:id="rId6"/>
    <p:sldId id="316" r:id="rId7"/>
    <p:sldId id="347" r:id="rId8"/>
    <p:sldId id="348" r:id="rId9"/>
    <p:sldId id="349" r:id="rId10"/>
    <p:sldId id="350" r:id="rId11"/>
    <p:sldId id="351" r:id="rId12"/>
    <p:sldId id="283" r:id="rId13"/>
    <p:sldId id="373" r:id="rId14"/>
    <p:sldId id="352" r:id="rId15"/>
    <p:sldId id="276" r:id="rId16"/>
    <p:sldId id="374" r:id="rId17"/>
    <p:sldId id="298" r:id="rId18"/>
    <p:sldId id="362" r:id="rId19"/>
    <p:sldId id="363" r:id="rId20"/>
    <p:sldId id="364" r:id="rId21"/>
    <p:sldId id="325" r:id="rId22"/>
    <p:sldId id="380" r:id="rId23"/>
    <p:sldId id="375" r:id="rId24"/>
    <p:sldId id="381" r:id="rId25"/>
    <p:sldId id="385" r:id="rId26"/>
    <p:sldId id="386" r:id="rId27"/>
    <p:sldId id="387" r:id="rId28"/>
    <p:sldId id="388" r:id="rId29"/>
    <p:sldId id="389" r:id="rId30"/>
    <p:sldId id="390" r:id="rId31"/>
    <p:sldId id="377" r:id="rId32"/>
    <p:sldId id="313" r:id="rId33"/>
    <p:sldId id="367" r:id="rId34"/>
    <p:sldId id="368" r:id="rId35"/>
    <p:sldId id="370" r:id="rId36"/>
    <p:sldId id="369" r:id="rId37"/>
    <p:sldId id="365" r:id="rId38"/>
    <p:sldId id="330" r:id="rId39"/>
    <p:sldId id="391" r:id="rId40"/>
    <p:sldId id="31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3B87CD"/>
    <a:srgbClr val="EF4B66"/>
    <a:srgbClr val="6699FF"/>
    <a:srgbClr val="FF9933"/>
    <a:srgbClr val="FBCDCD"/>
    <a:srgbClr val="FFCC99"/>
    <a:srgbClr val="FFFF99"/>
    <a:srgbClr val="FFFFCC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49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9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0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16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84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77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4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392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402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28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288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126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42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796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9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4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866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1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5444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24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38263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42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5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0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65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2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7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00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16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7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80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47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slide" Target="slide31.xml"/><Relationship Id="rId3" Type="http://schemas.openxmlformats.org/officeDocument/2006/relationships/slide" Target="slide25.xml"/><Relationship Id="rId7" Type="http://schemas.openxmlformats.org/officeDocument/2006/relationships/slide" Target="slide30.xml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11" Type="http://schemas.openxmlformats.org/officeDocument/2006/relationships/image" Target="../media/image27.png"/><Relationship Id="rId5" Type="http://schemas.openxmlformats.org/officeDocument/2006/relationships/slide" Target="slide27.xml"/><Relationship Id="rId10" Type="http://schemas.openxmlformats.org/officeDocument/2006/relationships/slide" Target="slide29.xml"/><Relationship Id="rId4" Type="http://schemas.openxmlformats.org/officeDocument/2006/relationships/slide" Target="slide26.xml"/><Relationship Id="rId9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slide" Target="slide22.xml"/><Relationship Id="rId5" Type="http://schemas.openxmlformats.org/officeDocument/2006/relationships/image" Target="../media/image13.pn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-34834"/>
            <a:ext cx="11988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  <a:endParaRPr lang="en-US" sz="7200" b="1" dirty="0">
              <a:solidFill>
                <a:schemeClr val="accent5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626230" y="4117554"/>
            <a:ext cx="536845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AD4F0F"/>
                </a:solidFill>
              </a:rPr>
              <a:t>u</a:t>
            </a:r>
            <a:r>
              <a:rPr lang="en-US" sz="4400" b="1" dirty="0" smtClean="0">
                <a:solidFill>
                  <a:srgbClr val="AD4F0F"/>
                </a:solidFill>
              </a:rPr>
              <a:t>ser-friendly (</a:t>
            </a:r>
            <a:r>
              <a:rPr lang="en-US" sz="4400" b="1" dirty="0" err="1" smtClean="0">
                <a:solidFill>
                  <a:srgbClr val="AD4F0F"/>
                </a:solidFill>
              </a:rPr>
              <a:t>adj</a:t>
            </a:r>
            <a:r>
              <a:rPr lang="en-US" sz="4400" b="1" dirty="0" smtClean="0">
                <a:solidFill>
                  <a:srgbClr val="AD4F0F"/>
                </a:solidFill>
              </a:rPr>
              <a:t>) :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93516" y="4251501"/>
            <a:ext cx="8130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>
                <a:latin typeface="Bahnschrift Condensed" panose="020B0502040204020203" pitchFamily="34" charset="0"/>
              </a:rPr>
              <a:t>t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hân</a:t>
            </a:r>
            <a:r>
              <a:rPr lang="en-US" sz="4400" dirty="0" smtClean="0">
                <a:latin typeface="Bahnschrift Condensed" panose="020B0502040204020203" pitchFamily="34" charset="0"/>
              </a:rPr>
              <a:t> 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thiện</a:t>
            </a:r>
            <a:r>
              <a:rPr lang="en-US" sz="4400" dirty="0" smtClean="0">
                <a:latin typeface="Bahnschrift Condensed" panose="020B0502040204020203" pitchFamily="34" charset="0"/>
              </a:rPr>
              <a:t> 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với</a:t>
            </a:r>
            <a:r>
              <a:rPr lang="en-US" sz="4400" dirty="0" smtClean="0">
                <a:latin typeface="Bahnschrift Condensed" panose="020B0502040204020203" pitchFamily="34" charset="0"/>
              </a:rPr>
              <a:t> 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người</a:t>
            </a:r>
            <a:r>
              <a:rPr lang="en-US" sz="4400" dirty="0" smtClean="0">
                <a:latin typeface="Bahnschrift Condensed" panose="020B0502040204020203" pitchFamily="34" charset="0"/>
              </a:rPr>
              <a:t> 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dùng</a:t>
            </a:r>
            <a:endParaRPr lang="en-US" sz="72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3928" y="5020942"/>
            <a:ext cx="3634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juːzə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-ˈ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frendli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980"/>
          <a:stretch/>
        </p:blipFill>
        <p:spPr>
          <a:xfrm>
            <a:off x="3870671" y="218885"/>
            <a:ext cx="5845690" cy="3985469"/>
          </a:xfrm>
          <a:prstGeom prst="rect">
            <a:avLst/>
          </a:prstGeom>
        </p:spPr>
      </p:pic>
      <p:pic>
        <p:nvPicPr>
          <p:cNvPr id="5" name="user- 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012" y="3245930"/>
            <a:ext cx="767916" cy="7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03435" y="3885697"/>
            <a:ext cx="685866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smtClean="0">
                <a:solidFill>
                  <a:srgbClr val="AD4F0F"/>
                </a:solidFill>
                <a:latin typeface="Arial Narrow" panose="020B0606020202030204" pitchFamily="34" charset="0"/>
              </a:rPr>
              <a:t>midterm </a:t>
            </a:r>
            <a:r>
              <a:rPr lang="en-US" sz="4400" b="1" dirty="0">
                <a:solidFill>
                  <a:srgbClr val="AD4F0F"/>
                </a:solidFill>
                <a:latin typeface="Arial Narrow" panose="020B0606020202030204" pitchFamily="34" charset="0"/>
              </a:rPr>
              <a:t>(</a:t>
            </a:r>
            <a:r>
              <a:rPr lang="en-US" sz="4400" b="1" dirty="0" err="1">
                <a:solidFill>
                  <a:srgbClr val="AD4F0F"/>
                </a:solidFill>
                <a:latin typeface="Arial Narrow" panose="020B0606020202030204" pitchFamily="34" charset="0"/>
              </a:rPr>
              <a:t>adj</a:t>
            </a:r>
            <a:r>
              <a:rPr lang="en-US" sz="4400" b="1" dirty="0" smtClean="0">
                <a:solidFill>
                  <a:srgbClr val="AD4F0F"/>
                </a:solidFill>
                <a:latin typeface="Arial Narrow" panose="020B0606020202030204" pitchFamily="34" charset="0"/>
              </a:rPr>
              <a:t>):   </a:t>
            </a:r>
            <a:endParaRPr lang="en-US" sz="4400" b="1" dirty="0">
              <a:solidFill>
                <a:srgbClr val="AD4F0F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92655" y="4026673"/>
            <a:ext cx="615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 smtClean="0">
                <a:latin typeface="Bahnschrift Condensed" panose="020B0502040204020203" pitchFamily="34" charset="0"/>
              </a:rPr>
              <a:t>giữa</a:t>
            </a:r>
            <a:r>
              <a:rPr lang="en-US" sz="4400" dirty="0" smtClean="0">
                <a:latin typeface="Bahnschrift Condensed" panose="020B0502040204020203" pitchFamily="34" charset="0"/>
              </a:rPr>
              <a:t> 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kì</a:t>
            </a:r>
            <a:endParaRPr lang="en-US" sz="72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03435" y="4632191"/>
            <a:ext cx="292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mɪdˈtɜːm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mid-t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004" y="4071499"/>
            <a:ext cx="724615" cy="724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3009044" y="331249"/>
            <a:ext cx="4361685" cy="346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8261" y="331250"/>
            <a:ext cx="3480209" cy="327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475217"/>
              </p:ext>
            </p:extLst>
          </p:nvPr>
        </p:nvGraphicFramePr>
        <p:xfrm>
          <a:off x="1382123" y="707107"/>
          <a:ext cx="10809877" cy="493792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83843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746648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4179386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8587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1. forum (n)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fɔːrəm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 smtClean="0">
                          <a:effectLst/>
                          <a:latin typeface="Arial Narrow" panose="020B0606020202030204" pitchFamily="34" charset="0"/>
                        </a:rPr>
                        <a:t>diễn</a:t>
                      </a:r>
                      <a:r>
                        <a:rPr lang="en-US" sz="300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đàn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2. stress (n)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stres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 smtClean="0">
                          <a:effectLst/>
                          <a:latin typeface="Arial Narrow" panose="020B0606020202030204" pitchFamily="34" charset="0"/>
                        </a:rPr>
                        <a:t>sự</a:t>
                      </a:r>
                      <a:r>
                        <a:rPr lang="en-US" sz="300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căng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thẳng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3. </a:t>
                      </a:r>
                      <a:r>
                        <a:rPr lang="en-US" sz="3000" dirty="0" smtClean="0">
                          <a:effectLst/>
                          <a:latin typeface="+mn-lt"/>
                        </a:rPr>
                        <a:t>stressful 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0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stresfl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 smtClean="0">
                          <a:effectLst/>
                          <a:latin typeface="Arial Narrow" panose="020B0606020202030204" pitchFamily="34" charset="0"/>
                        </a:rPr>
                        <a:t>căng</a:t>
                      </a:r>
                      <a:r>
                        <a:rPr lang="en-US" sz="300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thẳng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tạo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áp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lực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4. pressure (n)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preʃə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(r)/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 smtClean="0">
                          <a:effectLst/>
                          <a:latin typeface="Arial Narrow" panose="020B0606020202030204" pitchFamily="34" charset="0"/>
                        </a:rPr>
                        <a:t>áp</a:t>
                      </a:r>
                      <a:r>
                        <a:rPr lang="en-US" sz="300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lực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113978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5. user-friendly </a:t>
                      </a:r>
                      <a:r>
                        <a:rPr lang="en-US" sz="30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sz="3000" dirty="0" err="1" smtClean="0">
                          <a:effectLst/>
                          <a:latin typeface="+mn-lt"/>
                        </a:rPr>
                        <a:t>adj</a:t>
                      </a:r>
                      <a:r>
                        <a:rPr lang="en-US" sz="3000" dirty="0" smtClean="0">
                          <a:effectLst/>
                          <a:latin typeface="+mn-lt"/>
                        </a:rPr>
                        <a:t>) 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/ˌ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juːzə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ˈ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frendli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 smtClean="0">
                          <a:effectLst/>
                          <a:latin typeface="Arial Narrow" panose="020B0606020202030204" pitchFamily="34" charset="0"/>
                        </a:rPr>
                        <a:t>thân</a:t>
                      </a:r>
                      <a:r>
                        <a:rPr lang="en-US" sz="300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thiện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với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người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dùng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dễ</a:t>
                      </a:r>
                      <a:r>
                        <a:rPr lang="en-US" sz="3000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Arial Narrow" panose="020B0606020202030204" pitchFamily="34" charset="0"/>
                        </a:rPr>
                        <a:t>dùng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000" dirty="0">
                          <a:effectLst/>
                          <a:latin typeface="+mn-lt"/>
                        </a:rPr>
                        <a:t>6. </a:t>
                      </a:r>
                      <a:r>
                        <a:rPr lang="en-US" sz="3000" dirty="0" smtClean="0">
                          <a:effectLst/>
                          <a:latin typeface="+mn-lt"/>
                        </a:rPr>
                        <a:t>midterm 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0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000" dirty="0">
                          <a:effectLst/>
                          <a:latin typeface="+mn-lt"/>
                        </a:rPr>
                        <a:t>)</a:t>
                      </a:r>
                      <a:endParaRPr lang="en-US" sz="30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/ˌ</a:t>
                      </a:r>
                      <a:r>
                        <a:rPr lang="en-US" sz="300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mɪdˈtɜːm</a:t>
                      </a:r>
                      <a:r>
                        <a:rPr lang="en-US" sz="3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/</a:t>
                      </a:r>
                      <a:endParaRPr lang="en-US" sz="3000" dirty="0">
                        <a:solidFill>
                          <a:schemeClr val="bg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000" dirty="0" err="1" smtClean="0">
                          <a:effectLst/>
                          <a:latin typeface="Arial Narrow" panose="020B0606020202030204" pitchFamily="34" charset="0"/>
                        </a:rPr>
                        <a:t>giữa</a:t>
                      </a:r>
                      <a:r>
                        <a:rPr lang="en-US" sz="3000" dirty="0" smtClean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en-US" sz="3000" dirty="0" err="1" smtClean="0">
                          <a:effectLst/>
                          <a:latin typeface="Arial Narrow" panose="020B0606020202030204" pitchFamily="34" charset="0"/>
                        </a:rPr>
                        <a:t>kì</a:t>
                      </a:r>
                      <a:endParaRPr lang="en-US" sz="3000" dirty="0">
                        <a:effectLst/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106411" y="97343"/>
            <a:ext cx="375192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Bahnschrift Condensed" panose="020B0502040204020203" pitchFamily="34" charset="0"/>
              </a:rPr>
              <a:t>* VOCABULARY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Bahnschrift Condensed" panose="020B0502040204020203" pitchFamily="34" charset="0"/>
            </a:endParaRPr>
          </a:p>
        </p:txBody>
      </p:sp>
      <p:pic>
        <p:nvPicPr>
          <p:cNvPr id="12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25746" y="1387675"/>
            <a:ext cx="487363" cy="487363"/>
          </a:xfrm>
          <a:prstGeom prst="rect">
            <a:avLst/>
          </a:prstGeom>
        </p:spPr>
      </p:pic>
      <p:pic>
        <p:nvPicPr>
          <p:cNvPr id="13" name="str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7585" y="2113170"/>
            <a:ext cx="487363" cy="487363"/>
          </a:xfrm>
          <a:prstGeom prst="rect">
            <a:avLst/>
          </a:prstGeom>
        </p:spPr>
      </p:pic>
      <p:pic>
        <p:nvPicPr>
          <p:cNvPr id="14" name="stressfu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58972" y="2785957"/>
            <a:ext cx="487363" cy="487363"/>
          </a:xfrm>
          <a:prstGeom prst="rect">
            <a:avLst/>
          </a:prstGeom>
        </p:spPr>
      </p:pic>
      <p:pic>
        <p:nvPicPr>
          <p:cNvPr id="16" name="pressu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2509" y="3410092"/>
            <a:ext cx="473826" cy="473826"/>
          </a:xfrm>
          <a:prstGeom prst="rect">
            <a:avLst/>
          </a:prstGeom>
        </p:spPr>
      </p:pic>
      <p:pic>
        <p:nvPicPr>
          <p:cNvPr id="17" name="user- 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2368" y="4057867"/>
            <a:ext cx="539326" cy="539326"/>
          </a:xfrm>
          <a:prstGeom prst="rect">
            <a:avLst/>
          </a:prstGeom>
        </p:spPr>
      </p:pic>
      <p:pic>
        <p:nvPicPr>
          <p:cNvPr id="18" name="mid-te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8290" y="5071589"/>
            <a:ext cx="539326" cy="5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0230" y="31720"/>
            <a:ext cx="4117571" cy="6583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r>
              <a:rPr lang="en-US" sz="2800" b="1" dirty="0"/>
              <a:t>* Checking vocab</a:t>
            </a:r>
            <a:endParaRPr lang="en-GB" sz="2800" b="1" dirty="0"/>
          </a:p>
        </p:txBody>
      </p:sp>
      <p:sp>
        <p:nvSpPr>
          <p:cNvPr id="7" name="Oval 6"/>
          <p:cNvSpPr/>
          <p:nvPr/>
        </p:nvSpPr>
        <p:spPr>
          <a:xfrm>
            <a:off x="4893379" y="3011179"/>
            <a:ext cx="3001916" cy="1463204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70C0"/>
                </a:solidFill>
              </a:rPr>
              <a:t>user-friendly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893379" y="2977847"/>
            <a:ext cx="3001916" cy="14921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hân</a:t>
            </a:r>
            <a:r>
              <a:rPr lang="en-GB" sz="28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thiện</a:t>
            </a:r>
            <a:r>
              <a:rPr lang="en-GB" sz="28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với</a:t>
            </a:r>
            <a:r>
              <a:rPr lang="en-GB" sz="28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người</a:t>
            </a:r>
            <a:r>
              <a:rPr lang="en-GB" sz="28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dùng</a:t>
            </a:r>
            <a:endParaRPr lang="en-US" sz="2800" b="1" dirty="0">
              <a:solidFill>
                <a:srgbClr val="0070C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77063" y="1507904"/>
            <a:ext cx="2569381" cy="136145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midterm </a:t>
            </a:r>
          </a:p>
        </p:txBody>
      </p:sp>
      <p:sp>
        <p:nvSpPr>
          <p:cNvPr id="10" name="Oval 9"/>
          <p:cNvSpPr/>
          <p:nvPr/>
        </p:nvSpPr>
        <p:spPr>
          <a:xfrm>
            <a:off x="2197975" y="1473577"/>
            <a:ext cx="2722080" cy="14588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GB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02674" y="1064003"/>
            <a:ext cx="2294896" cy="1447800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1">
                    <a:lumMod val="50000"/>
                  </a:schemeClr>
                </a:solidFill>
              </a:rPr>
              <a:t>forum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605465" y="1064003"/>
            <a:ext cx="2579659" cy="14923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</a:rPr>
              <a:t>d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iễn</a:t>
            </a:r>
            <a:r>
              <a:rPr lang="en-GB" sz="28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</a:rPr>
              <a:t>đàn</a:t>
            </a:r>
            <a:endParaRPr lang="en-GB" sz="28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476942" y="5118304"/>
            <a:ext cx="2613458" cy="1419988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C00000"/>
                </a:solidFill>
              </a:rPr>
              <a:t>pressure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476942" y="5041560"/>
            <a:ext cx="2613458" cy="14967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GB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3632726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S</a:t>
            </a:r>
            <a:r>
              <a:rPr lang="en-US" sz="2800" b="1" dirty="0" smtClean="0">
                <a:solidFill>
                  <a:srgbClr val="0070C0"/>
                </a:solidFill>
              </a:rPr>
              <a:t>ay </a:t>
            </a:r>
            <a:r>
              <a:rPr lang="en-US" sz="2800" b="1" dirty="0">
                <a:solidFill>
                  <a:srgbClr val="0070C0"/>
                </a:solidFill>
              </a:rPr>
              <a:t>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1835522" y="4086947"/>
            <a:ext cx="2540676" cy="119405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prstClr val="black"/>
                </a:solidFill>
              </a:rPr>
              <a:t>stress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835522" y="4082586"/>
            <a:ext cx="2540677" cy="129078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GB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GB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314849" y="3288783"/>
            <a:ext cx="2713369" cy="1455419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stressful</a:t>
            </a:r>
          </a:p>
        </p:txBody>
      </p:sp>
      <p:sp>
        <p:nvSpPr>
          <p:cNvPr id="19" name="Oval 18"/>
          <p:cNvSpPr/>
          <p:nvPr/>
        </p:nvSpPr>
        <p:spPr>
          <a:xfrm>
            <a:off x="8314849" y="3291617"/>
            <a:ext cx="2713369" cy="14363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c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ăng</a:t>
            </a:r>
            <a:r>
              <a:rPr lang="en-GB" sz="28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thẳng</a:t>
            </a:r>
            <a:r>
              <a:rPr lang="en-GB" sz="28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, 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tạo</a:t>
            </a:r>
            <a:r>
              <a:rPr lang="en-GB" sz="28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áp</a:t>
            </a:r>
            <a:r>
              <a:rPr lang="en-GB" sz="2800" b="1" dirty="0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70C0"/>
                </a:solidFill>
                <a:latin typeface="Arial Narrow" panose="020B0606020202030204" pitchFamily="34" charset="0"/>
                <a:cs typeface="Times New Roman" pitchFamily="18" charset="0"/>
              </a:rPr>
              <a:t>lực</a:t>
            </a:r>
            <a:endParaRPr lang="en-US" sz="2800" b="1" dirty="0">
              <a:solidFill>
                <a:srgbClr val="0070C0"/>
              </a:solidFill>
              <a:latin typeface="Arial Narrow" panose="020B0606020202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7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1930" y="5338473"/>
            <a:ext cx="92966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solidFill>
                  <a:srgbClr val="000000"/>
                </a:solidFill>
              </a:rPr>
              <a:t>- </a:t>
            </a:r>
            <a:r>
              <a:rPr lang="en-US" sz="3200" i="1" dirty="0">
                <a:solidFill>
                  <a:srgbClr val="000000"/>
                </a:solidFill>
              </a:rPr>
              <a:t>Who are the people? </a:t>
            </a:r>
            <a:endParaRPr lang="en-US" sz="3200" dirty="0"/>
          </a:p>
          <a:p>
            <a:r>
              <a:rPr lang="en-US" sz="3200" i="1" dirty="0">
                <a:solidFill>
                  <a:srgbClr val="000000"/>
                </a:solidFill>
              </a:rPr>
              <a:t>- What might they be talking about?</a:t>
            </a:r>
            <a:endParaRPr lang="en-US" sz="32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1639" y="443194"/>
            <a:ext cx="57775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1. READ AND LISTEN</a:t>
            </a:r>
            <a:endParaRPr lang="en-US" sz="4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03857" y="1168849"/>
            <a:ext cx="95776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ea typeface="Calibri" panose="020F0502020204030204" pitchFamily="34" charset="0"/>
              </a:rPr>
              <a:t>Look at the picture in the book  and answer the questions:</a:t>
            </a:r>
            <a:endParaRPr lang="en-US" sz="3200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382" y="1972840"/>
            <a:ext cx="5458692" cy="304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65890" y="268779"/>
            <a:ext cx="28341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63285" y="24432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6070" y="1205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41238" y="969062"/>
            <a:ext cx="106106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smtClean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Yes. This year there are some new clubs like arts and crafts, and music. The club leaders will provide us with a variety of activities to suit different interests. And there will also be competitions as usual.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Awesome! I hope you all can join the clubs you 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563" y="197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365890" y="268779"/>
            <a:ext cx="283418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863285" y="24432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16070" y="12056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341238" y="969062"/>
            <a:ext cx="106106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smtClean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0070C0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b="0" i="0" dirty="0" smtClean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  <a:latin typeface="ChronicaProMediumIt"/>
              </a:rPr>
              <a:t>Ann</a:t>
            </a:r>
            <a:r>
              <a:rPr lang="en-US" sz="2000" b="0" i="0" dirty="0" smtClean="0">
                <a:solidFill>
                  <a:schemeClr val="accent6">
                    <a:lumMod val="75000"/>
                  </a:schemeClr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Yes. This year there are some new clubs like arts and crafts, and music. The club leaders will provide us with a variety of activities to suit different interests. And there will also be competitions as usual.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/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 smtClean="0">
                <a:solidFill>
                  <a:srgbClr val="0070C0"/>
                </a:solidFill>
                <a:latin typeface="ChronicaProMediumIt"/>
              </a:rPr>
              <a:t>Teacher</a:t>
            </a:r>
            <a:r>
              <a:rPr lang="en-US" sz="2000" b="0" i="0" dirty="0" smtClean="0">
                <a:solidFill>
                  <a:srgbClr val="0070C0"/>
                </a:solidFill>
                <a:effectLst/>
                <a:latin typeface="ChronicaProMediumIt"/>
              </a:rPr>
              <a:t>: </a:t>
            </a:r>
            <a:r>
              <a:rPr lang="en-US" sz="2000" dirty="0" smtClean="0">
                <a:solidFill>
                  <a:srgbClr val="242021"/>
                </a:solidFill>
                <a:latin typeface="ChronicaPro-Book"/>
              </a:rPr>
              <a:t>Awesome! I hope you all can join the clubs you 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20563" y="197887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8066" y="1404594"/>
            <a:ext cx="688158" cy="301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42495" y="1811518"/>
            <a:ext cx="950536" cy="2529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30878" y="2209016"/>
            <a:ext cx="707011" cy="2325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79682" y="2545237"/>
            <a:ext cx="1025951" cy="2843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42495" y="3244392"/>
            <a:ext cx="1091938" cy="3000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519341" y="3981254"/>
            <a:ext cx="1363744" cy="2702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776953" y="5453407"/>
            <a:ext cx="1465867" cy="26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3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72928"/>
              </p:ext>
            </p:extLst>
          </p:nvPr>
        </p:nvGraphicFramePr>
        <p:xfrm>
          <a:off x="738074" y="715114"/>
          <a:ext cx="11315380" cy="44321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5271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78372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666382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3778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n-lt"/>
                        </a:rPr>
                        <a:t>Sentences</a:t>
                      </a:r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n-lt"/>
                        </a:rPr>
                        <a:t>T</a:t>
                      </a:r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+mn-lt"/>
                        </a:rPr>
                        <a:t>F</a:t>
                      </a:r>
                      <a:endParaRPr lang="en-US" sz="3200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</a:rPr>
                        <a:t>1. The students finished their midterm tests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</a:rPr>
                        <a:t>2. Minh mentions the different types of pressure they are facing.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</a:rPr>
                        <a:t>3. The teacher tells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</a:rPr>
                        <a:t> them to stay calm and work hard.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</a:rPr>
                        <a:t>4. The class will discuss their problems offline.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</a:rPr>
                        <a:t>5. The school has different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</a:rPr>
                        <a:t> clubs for its students.</a:t>
                      </a:r>
                      <a:endParaRPr lang="en-US" sz="28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74994" y="59622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8239" y="93055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4003" y="-532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3489" y="1374137"/>
            <a:ext cx="519893" cy="531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525" y="2237434"/>
            <a:ext cx="536618" cy="531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525" y="2921384"/>
            <a:ext cx="536618" cy="531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530" y="3577425"/>
            <a:ext cx="562924" cy="5310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2525" y="4413527"/>
            <a:ext cx="536618" cy="531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7600" y="1374137"/>
            <a:ext cx="7441652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They are preparing for the midterm test.</a:t>
            </a:r>
            <a:endParaRPr lang="en-US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3356" y="3664176"/>
            <a:ext cx="9510623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The class will discuss their problems in their new Facebook group.</a:t>
            </a:r>
            <a:endParaRPr lang="en-US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EF4B66"/>
                </a:solidFill>
                <a:latin typeface="MyriadPro-Regular"/>
              </a:rPr>
              <a:t>2</a:t>
            </a:r>
            <a:r>
              <a:rPr lang="en-US" sz="2800" b="1" dirty="0" smtClean="0">
                <a:solidFill>
                  <a:schemeClr val="accent2"/>
                </a:solidFill>
                <a:latin typeface="MyriadPro-Regular"/>
              </a:rPr>
              <a:t>.</a:t>
            </a:r>
            <a:r>
              <a:rPr lang="en-US" sz="2800" b="1" dirty="0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88" y="15055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7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2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39246" y="6146004"/>
            <a:ext cx="302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MyriadPro-Regular"/>
              </a:rPr>
              <a:t>pressure</a:t>
            </a:r>
            <a:endParaRPr lang="en-US" sz="3200" b="1" dirty="0">
              <a:solidFill>
                <a:srgbClr val="C00000"/>
              </a:solidFill>
              <a:latin typeface="MyriadPro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1930033" y="607174"/>
            <a:ext cx="7971349" cy="16187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033" y="2575429"/>
            <a:ext cx="8517237" cy="3163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545931" y="6203154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EF4B66"/>
                </a:solidFill>
                <a:latin typeface="MyriadPro-Regular"/>
              </a:rPr>
              <a:t>1</a:t>
            </a:r>
            <a:r>
              <a:rPr lang="en-US" sz="2800" b="1" dirty="0" smtClean="0">
                <a:solidFill>
                  <a:schemeClr val="accent2"/>
                </a:solidFill>
                <a:latin typeface="MyriadPro-Regular"/>
              </a:rPr>
              <a:t>.</a:t>
            </a:r>
            <a:r>
              <a:rPr lang="en-US" sz="2800" b="1" dirty="0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14568" y="6157869"/>
            <a:ext cx="304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MyriadPro-Regular"/>
              </a:rPr>
              <a:t>l</a:t>
            </a:r>
            <a:r>
              <a:rPr lang="en-US" sz="3200" b="1" i="0" dirty="0" smtClean="0">
                <a:solidFill>
                  <a:srgbClr val="C00000"/>
                </a:solidFill>
                <a:effectLst/>
                <a:latin typeface="MyriadPro-Regular"/>
              </a:rPr>
              <a:t>anguage club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240157" y="612218"/>
            <a:ext cx="8143840" cy="19203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88" t="7679" r="5835" b="4107"/>
          <a:stretch/>
        </p:blipFill>
        <p:spPr>
          <a:xfrm>
            <a:off x="2085097" y="3018160"/>
            <a:ext cx="7720077" cy="31234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114266" y="1572378"/>
            <a:ext cx="248297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19456" y="2057488"/>
            <a:ext cx="1314994" cy="7696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36794" y="6196011"/>
            <a:ext cx="3660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yriadPro-Regular"/>
              </a:rPr>
              <a:t>a</a:t>
            </a:r>
            <a:r>
              <a:rPr lang="en-US" sz="2800" b="1" dirty="0" smtClean="0">
                <a:solidFill>
                  <a:srgbClr val="C00000"/>
                </a:solidFill>
                <a:latin typeface="MyriadPro-Regular"/>
              </a:rPr>
              <a:t>rts and crafts club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745908" y="6119811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MyriadPro-Regular"/>
              </a:rPr>
              <a:t>forum</a:t>
            </a:r>
            <a:endParaRPr lang="en-US" sz="3200" b="1" dirty="0">
              <a:solidFill>
                <a:srgbClr val="C00000"/>
              </a:solidFill>
              <a:latin typeface="MyriadPro-Regular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31588" y="15055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76197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28982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81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498368" y="548058"/>
            <a:ext cx="440148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733976" y="6126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1545638" y="1535866"/>
            <a:ext cx="1779453" cy="605191"/>
          </a:xfrm>
          <a:solidFill>
            <a:schemeClr val="bg2">
              <a:lumMod val="90000"/>
            </a:schemeClr>
          </a:solidFill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.VnBodoni" panose="020B7200000000000000" pitchFamily="34" charset="0"/>
              </a:rPr>
              <a:t>Rule:</a:t>
            </a:r>
            <a:endParaRPr lang="en-US" b="1" dirty="0">
              <a:solidFill>
                <a:srgbClr val="FF0000"/>
              </a:solidFill>
              <a:latin typeface=".VnBodoni" panose="020B7200000000000000" pitchFamily="34" charset="0"/>
            </a:endParaRP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1688053" y="2417963"/>
            <a:ext cx="10515600" cy="358081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Work in 2 teams.</a:t>
            </a:r>
          </a:p>
          <a:p>
            <a:r>
              <a:rPr lang="en-US" sz="3200" dirty="0" smtClean="0"/>
              <a:t>Look at 9 pictures.</a:t>
            </a:r>
          </a:p>
          <a:p>
            <a:r>
              <a:rPr lang="en-US" sz="3200" dirty="0" smtClean="0"/>
              <a:t>Find the word for each picture, then </a:t>
            </a:r>
            <a:r>
              <a:rPr lang="en-US" sz="3200" dirty="0"/>
              <a:t>take the first letter from each picture to form the mystery word. </a:t>
            </a:r>
            <a:endParaRPr lang="en-US" sz="3200" dirty="0" smtClean="0"/>
          </a:p>
          <a:p>
            <a:r>
              <a:rPr lang="en-US" sz="3200" dirty="0" smtClean="0"/>
              <a:t>Which team finds the </a:t>
            </a:r>
            <a:r>
              <a:rPr lang="en-US" sz="3200" dirty="0"/>
              <a:t>mystery word first will become the winner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94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  <p:bldP spid="3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chemeClr val="accent2"/>
                </a:solidFill>
                <a:latin typeface="MyriadPro-Regular"/>
              </a:rPr>
              <a:t>6.</a:t>
            </a:r>
            <a:r>
              <a:rPr lang="en-US" sz="2800" b="1" smtClean="0">
                <a:latin typeface="MyriadPro-Regular"/>
              </a:rPr>
              <a:t> </a:t>
            </a:r>
            <a:r>
              <a:rPr lang="en-US" sz="2800" b="1" dirty="0" smtClean="0">
                <a:latin typeface="MyriadPro-Regular"/>
              </a:rPr>
              <a:t>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417827" y="905489"/>
            <a:ext cx="7438777" cy="17540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2"/>
                </a:solidFill>
                <a:latin typeface="MyriadPro-Regular"/>
              </a:rPr>
              <a:t>5.</a:t>
            </a:r>
            <a:r>
              <a:rPr lang="en-US" sz="2800" b="1" dirty="0" smtClean="0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178212" y="1750396"/>
            <a:ext cx="2227565" cy="6213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169923" y="1279341"/>
            <a:ext cx="1235168" cy="451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428284" y="6134456"/>
            <a:ext cx="2848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MyriadPro-Regular"/>
              </a:rPr>
              <a:t>sports club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73546" y="6165233"/>
            <a:ext cx="29652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MyriadPro-Regular"/>
              </a:rPr>
              <a:t>chess club</a:t>
            </a:r>
            <a:endParaRPr lang="en-US" sz="3200" b="1" dirty="0">
              <a:solidFill>
                <a:srgbClr val="C00000"/>
              </a:solidFill>
              <a:latin typeface="MyriadPro-Regular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178212" y="2214440"/>
            <a:ext cx="3102515" cy="17825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24542" y="2195138"/>
            <a:ext cx="1246803" cy="1930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0" t="3690" r="2444" b="5535"/>
          <a:stretch/>
        </p:blipFill>
        <p:spPr>
          <a:xfrm>
            <a:off x="2095784" y="2952827"/>
            <a:ext cx="7602304" cy="32050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165888" y="12311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</a:t>
            </a:r>
            <a:r>
              <a:rPr lang="en-US" sz="24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76197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8982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27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066935" y="2063316"/>
            <a:ext cx="11055146" cy="40419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1. 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Minh is a member of our ______________. The greeting cards he makes are really creative.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en-US" sz="2400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Students can discuss their problems in their class </a:t>
            </a:r>
            <a:r>
              <a:rPr lang="en-US" sz="24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________.</a:t>
            </a:r>
            <a:endParaRPr lang="en-US" sz="24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en-US" sz="2400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We share the essays and stories that we write in English in our ______________.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en-US" sz="2400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She is not feeling very well this weekend because of all the _________</a:t>
            </a:r>
          </a:p>
          <a:p>
            <a:pPr marL="0" indent="0">
              <a:buNone/>
            </a:pP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from her school work.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en-US" sz="2400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4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The coach of our ____________ tells us to drink plenty of water during our practice sessions.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" name="Down Arrow Callout 2"/>
          <p:cNvSpPr/>
          <p:nvPr/>
        </p:nvSpPr>
        <p:spPr>
          <a:xfrm>
            <a:off x="5185362" y="6243782"/>
            <a:ext cx="1283855" cy="591127"/>
          </a:xfrm>
          <a:prstGeom prst="downArrow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b="1" dirty="0">
                <a:solidFill>
                  <a:prstClr val="white"/>
                </a:solidFill>
              </a:rPr>
              <a:t>Game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733964" y="784198"/>
            <a:ext cx="6807200" cy="12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1642" y="250097"/>
            <a:ext cx="10426700" cy="90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21885" tIns="60943" rIns="121885" bIns="60943"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LUCKY NUMBERS</a:t>
            </a:r>
          </a:p>
        </p:txBody>
      </p:sp>
      <p:sp>
        <p:nvSpPr>
          <p:cNvPr id="52" name="Rectangle 4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819945" y="1533290"/>
            <a:ext cx="1595967" cy="128111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9900"/>
                </a:solidFill>
              </a:rPr>
              <a:t>1</a:t>
            </a:r>
          </a:p>
        </p:txBody>
      </p:sp>
      <p:sp>
        <p:nvSpPr>
          <p:cNvPr id="53" name="Rect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642391" y="1531705"/>
            <a:ext cx="1625600" cy="1281113"/>
          </a:xfrm>
          <a:prstGeom prst="rect">
            <a:avLst/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54" name="Rectangle 6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466957" y="1526939"/>
            <a:ext cx="1625600" cy="1281112"/>
          </a:xfrm>
          <a:prstGeom prst="rect">
            <a:avLst/>
          </a:prstGeom>
          <a:solidFill>
            <a:srgbClr val="00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FF6600"/>
                </a:solidFill>
              </a:rPr>
              <a:t>3</a:t>
            </a:r>
          </a:p>
        </p:txBody>
      </p:sp>
      <p:sp>
        <p:nvSpPr>
          <p:cNvPr id="55" name="Rectangle 7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91524" y="1533290"/>
            <a:ext cx="1625600" cy="1281112"/>
          </a:xfrm>
          <a:prstGeom prst="rect">
            <a:avLst/>
          </a:prstGeom>
          <a:solidFill>
            <a:srgbClr val="FF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10666" b="1" dirty="0">
                <a:solidFill>
                  <a:srgbClr val="666699"/>
                </a:solidFill>
              </a:rPr>
              <a:t>4</a:t>
            </a:r>
          </a:p>
        </p:txBody>
      </p:sp>
      <p:sp>
        <p:nvSpPr>
          <p:cNvPr id="57" name="Rectangle 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2819940" y="2996966"/>
            <a:ext cx="1625600" cy="1281112"/>
          </a:xfrm>
          <a:prstGeom prst="rect">
            <a:avLst/>
          </a:prstGeom>
          <a:solidFill>
            <a:srgbClr val="00B05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/>
              <a:t>5</a:t>
            </a:r>
            <a:endParaRPr lang="en-US" sz="10666" b="1" dirty="0"/>
          </a:p>
        </p:txBody>
      </p:sp>
      <p:sp>
        <p:nvSpPr>
          <p:cNvPr id="58" name="Rectangle 10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4642391" y="2996966"/>
            <a:ext cx="1625600" cy="1281112"/>
          </a:xfrm>
          <a:prstGeom prst="rect">
            <a:avLst/>
          </a:prstGeom>
          <a:solidFill>
            <a:srgbClr val="80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66FFCC"/>
                </a:solidFill>
              </a:rPr>
              <a:t>6</a:t>
            </a:r>
            <a:endParaRPr lang="en-US" sz="10666" b="1" dirty="0">
              <a:solidFill>
                <a:srgbClr val="66FFCC"/>
              </a:solidFill>
            </a:endParaRPr>
          </a:p>
        </p:txBody>
      </p:sp>
      <p:sp>
        <p:nvSpPr>
          <p:cNvPr id="59" name="Rectangle 1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466957" y="3009666"/>
            <a:ext cx="1625600" cy="12811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FFFF00"/>
                </a:solidFill>
              </a:rPr>
              <a:t>7</a:t>
            </a:r>
            <a:endParaRPr lang="en-US" sz="10666" b="1" dirty="0">
              <a:solidFill>
                <a:srgbClr val="FFFF00"/>
              </a:solidFill>
            </a:endParaRPr>
          </a:p>
        </p:txBody>
      </p:sp>
      <p:sp>
        <p:nvSpPr>
          <p:cNvPr id="60" name="Rectangle 8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299991" y="3009666"/>
            <a:ext cx="1625600" cy="1268412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GB" sz="10666" b="1" dirty="0">
                <a:solidFill>
                  <a:srgbClr val="002060"/>
                </a:solidFill>
              </a:rPr>
              <a:t>8</a:t>
            </a:r>
            <a:endParaRPr lang="en-US" sz="10666" b="1" dirty="0">
              <a:solidFill>
                <a:srgbClr val="002060"/>
              </a:solidFill>
            </a:endParaRPr>
          </a:p>
        </p:txBody>
      </p:sp>
      <p:sp>
        <p:nvSpPr>
          <p:cNvPr id="35853" name="AutoShape 16"/>
          <p:cNvSpPr>
            <a:spLocks noChangeArrowheads="1"/>
          </p:cNvSpPr>
          <p:nvPr/>
        </p:nvSpPr>
        <p:spPr bwMode="auto">
          <a:xfrm>
            <a:off x="1153901" y="46951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35854" name="AutoShape 17"/>
          <p:cNvSpPr>
            <a:spLocks noChangeArrowheads="1"/>
          </p:cNvSpPr>
          <p:nvPr/>
        </p:nvSpPr>
        <p:spPr bwMode="auto">
          <a:xfrm>
            <a:off x="1153901" y="5228550"/>
            <a:ext cx="15240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35858" name="AutoShape 18"/>
          <p:cNvSpPr>
            <a:spLocks noChangeArrowheads="1"/>
          </p:cNvSpPr>
          <p:nvPr/>
        </p:nvSpPr>
        <p:spPr bwMode="auto">
          <a:xfrm>
            <a:off x="27795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 dirty="0">
                <a:latin typeface="Arial" charset="0"/>
              </a:rPr>
              <a:t>2</a:t>
            </a:r>
          </a:p>
        </p:txBody>
      </p:sp>
      <p:sp>
        <p:nvSpPr>
          <p:cNvPr id="35859" name="AutoShape 19"/>
          <p:cNvSpPr>
            <a:spLocks noChangeArrowheads="1"/>
          </p:cNvSpPr>
          <p:nvPr/>
        </p:nvSpPr>
        <p:spPr bwMode="auto">
          <a:xfrm>
            <a:off x="27795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35860" name="AutoShape 20"/>
          <p:cNvSpPr>
            <a:spLocks noChangeArrowheads="1"/>
          </p:cNvSpPr>
          <p:nvPr/>
        </p:nvSpPr>
        <p:spPr bwMode="auto">
          <a:xfrm>
            <a:off x="41003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4</a:t>
            </a:r>
          </a:p>
        </p:txBody>
      </p:sp>
      <p:sp>
        <p:nvSpPr>
          <p:cNvPr id="35861" name="AutoShape 21"/>
          <p:cNvSpPr>
            <a:spLocks noChangeArrowheads="1"/>
          </p:cNvSpPr>
          <p:nvPr/>
        </p:nvSpPr>
        <p:spPr bwMode="auto">
          <a:xfrm>
            <a:off x="54211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6</a:t>
            </a:r>
          </a:p>
        </p:txBody>
      </p:sp>
      <p:sp>
        <p:nvSpPr>
          <p:cNvPr id="35862" name="AutoShape 22"/>
          <p:cNvSpPr>
            <a:spLocks noChangeArrowheads="1"/>
          </p:cNvSpPr>
          <p:nvPr/>
        </p:nvSpPr>
        <p:spPr bwMode="auto">
          <a:xfrm>
            <a:off x="67419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8</a:t>
            </a:r>
          </a:p>
        </p:txBody>
      </p:sp>
      <p:sp>
        <p:nvSpPr>
          <p:cNvPr id="35863" name="AutoShape 23"/>
          <p:cNvSpPr>
            <a:spLocks noChangeArrowheads="1"/>
          </p:cNvSpPr>
          <p:nvPr/>
        </p:nvSpPr>
        <p:spPr bwMode="auto">
          <a:xfrm>
            <a:off x="80627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10</a:t>
            </a:r>
          </a:p>
        </p:txBody>
      </p:sp>
      <p:sp>
        <p:nvSpPr>
          <p:cNvPr id="35864" name="AutoShape 24"/>
          <p:cNvSpPr>
            <a:spLocks noChangeArrowheads="1"/>
          </p:cNvSpPr>
          <p:nvPr/>
        </p:nvSpPr>
        <p:spPr bwMode="auto">
          <a:xfrm>
            <a:off x="93835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12</a:t>
            </a:r>
          </a:p>
        </p:txBody>
      </p:sp>
      <p:sp>
        <p:nvSpPr>
          <p:cNvPr id="35865" name="AutoShape 25"/>
          <p:cNvSpPr>
            <a:spLocks noChangeArrowheads="1"/>
          </p:cNvSpPr>
          <p:nvPr/>
        </p:nvSpPr>
        <p:spPr bwMode="auto">
          <a:xfrm>
            <a:off x="10704301" y="46951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latin typeface="Arial" charset="0"/>
              </a:rPr>
              <a:t>14</a:t>
            </a:r>
          </a:p>
        </p:txBody>
      </p:sp>
      <p:sp>
        <p:nvSpPr>
          <p:cNvPr id="35866" name="AutoShape 26"/>
          <p:cNvSpPr>
            <a:spLocks noChangeArrowheads="1"/>
          </p:cNvSpPr>
          <p:nvPr/>
        </p:nvSpPr>
        <p:spPr bwMode="auto">
          <a:xfrm>
            <a:off x="107043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5867" name="AutoShape 27"/>
          <p:cNvSpPr>
            <a:spLocks noChangeArrowheads="1"/>
          </p:cNvSpPr>
          <p:nvPr/>
        </p:nvSpPr>
        <p:spPr bwMode="auto">
          <a:xfrm>
            <a:off x="93835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5868" name="AutoShape 28"/>
          <p:cNvSpPr>
            <a:spLocks noChangeArrowheads="1"/>
          </p:cNvSpPr>
          <p:nvPr/>
        </p:nvSpPr>
        <p:spPr bwMode="auto">
          <a:xfrm>
            <a:off x="80627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5869" name="AutoShape 29"/>
          <p:cNvSpPr>
            <a:spLocks noChangeArrowheads="1"/>
          </p:cNvSpPr>
          <p:nvPr/>
        </p:nvSpPr>
        <p:spPr bwMode="auto">
          <a:xfrm>
            <a:off x="67419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5870" name="AutoShape 30"/>
          <p:cNvSpPr>
            <a:spLocks noChangeArrowheads="1"/>
          </p:cNvSpPr>
          <p:nvPr/>
        </p:nvSpPr>
        <p:spPr bwMode="auto">
          <a:xfrm>
            <a:off x="54211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871" name="AutoShape 31"/>
          <p:cNvSpPr>
            <a:spLocks noChangeArrowheads="1"/>
          </p:cNvSpPr>
          <p:nvPr/>
        </p:nvSpPr>
        <p:spPr bwMode="auto">
          <a:xfrm>
            <a:off x="4100301" y="5228550"/>
            <a:ext cx="1219200" cy="6096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121885" tIns="60943" rIns="121885" bIns="60943" anchor="ctr"/>
          <a:lstStyle/>
          <a:p>
            <a:pPr algn="ctr" eaLnBrk="1" hangingPunct="1"/>
            <a:r>
              <a:rPr lang="en-US" sz="3733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592" y="1685197"/>
            <a:ext cx="1958109" cy="1654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3" y="1753866"/>
            <a:ext cx="2051040" cy="176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10704301" y="6432057"/>
            <a:ext cx="801278" cy="4572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3" dur="1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69" dur="1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75" dur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1" dur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87" dur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5" dur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58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 nodeType="clickPar">
                      <p:stCondLst>
                        <p:cond delay="0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18" dur="1000"/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8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1" dur="1000"/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58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 nodeType="clickPar">
                      <p:stCondLst>
                        <p:cond delay="0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4" dur="1000"/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58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 nodeType="clickPar">
                      <p:stCondLst>
                        <p:cond delay="0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1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5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/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58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 nodeType="clickPar">
                      <p:stCondLst>
                        <p:cond delay="0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70" dur="1000"/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8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 nodeType="clickPar">
                      <p:stCondLst>
                        <p:cond delay="0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000" fill="hold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3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58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 nodeType="clickPar">
                      <p:stCondLst>
                        <p:cond delay="0"/>
                      </p:stCondLst>
                      <p:childTnLst>
                        <p:par>
                          <p:cTn id="1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3" dur="1"/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58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 nodeType="clickPar">
                      <p:stCondLst>
                        <p:cond delay="0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0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4" dur="1000"/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59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58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 nodeType="clickPar">
                      <p:stCondLst>
                        <p:cond delay="0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18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9" dur="1000"/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1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5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 nodeType="clickPar">
                      <p:stCondLst>
                        <p:cond delay="0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1000" fill="hold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 nodeType="clickPar">
                      <p:stCondLst>
                        <p:cond delay="indefinite"/>
                      </p:stCondLst>
                      <p:childTnLst>
                        <p:par>
                          <p:cTn id="2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/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70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5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 nodeType="clickPar">
                      <p:stCondLst>
                        <p:cond delay="0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 nodeType="clickPar">
                      <p:stCondLst>
                        <p:cond delay="indefinite"/>
                      </p:stCondLst>
                      <p:childTnLst>
                        <p:par>
                          <p:cTn id="2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5" dur="1000"/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9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8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 nodeType="clickPar">
                      <p:stCondLst>
                        <p:cond delay="0"/>
                      </p:stCondLst>
                      <p:childTnLst>
                        <p:par>
                          <p:cTn id="2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58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1000"/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8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358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 nodeType="clickPar">
                      <p:stCondLst>
                        <p:cond delay="0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 nodeType="clickPar">
                      <p:stCondLst>
                        <p:cond delay="indefinite"/>
                      </p:stCondLst>
                      <p:childTnLst>
                        <p:par>
                          <p:cTn id="2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3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1000"/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7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358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 nodeType="clickPar">
                      <p:stCondLst>
                        <p:cond delay="0"/>
                      </p:stCondLst>
                      <p:childTnLst>
                        <p:par>
                          <p:cTn id="2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1000" fill="hold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6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000"/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66"/>
                  </p:tgtEl>
                </p:cond>
              </p:nextCondLst>
            </p:seq>
          </p:childTnLst>
        </p:cTn>
      </p:par>
    </p:tnLst>
    <p:bldLst>
      <p:bldP spid="4" grpId="0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1196244" y="2684966"/>
            <a:ext cx="105431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1.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Minh is a member of our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__________________.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 The greeting cards he makes are really creative.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5207100" y="2684966"/>
            <a:ext cx="37374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</a:t>
            </a:r>
            <a:r>
              <a:rPr lang="en-US" sz="25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rts and crafts club </a:t>
            </a:r>
            <a:endParaRPr lang="en-US" sz="25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8404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74982" y="2776457"/>
            <a:ext cx="100029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Students can discuss their problems in their class ________.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9909412" y="2795436"/>
            <a:ext cx="1402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forum</a:t>
            </a:r>
            <a:endParaRPr lang="en-US" sz="24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13" name="Action Button: Home 12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8102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3271" y="2511485"/>
            <a:ext cx="9144000" cy="1331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lnSpc>
                <a:spcPct val="150000"/>
              </a:lnSpc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We share the essays and stories that we write in English in our ________________.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205586" y="3344010"/>
            <a:ext cx="31908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l</a:t>
            </a:r>
            <a:r>
              <a:rPr lang="en-US" sz="26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anguage club</a:t>
            </a:r>
            <a:endParaRPr lang="en-US" sz="26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577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93453" y="2755510"/>
            <a:ext cx="9818255" cy="1082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She is not feeling very well this weekend because of all </a:t>
            </a: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the</a:t>
            </a:r>
          </a:p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   _________   from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her school work.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2121532" y="3316306"/>
            <a:ext cx="17435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pressure</a:t>
            </a:r>
            <a:endParaRPr lang="en-US" sz="28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5204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2503055" y="1033579"/>
            <a:ext cx="6807200" cy="12791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61309" y="2708794"/>
            <a:ext cx="98090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A53010"/>
              </a:buClr>
            </a:pPr>
            <a:r>
              <a:rPr lang="en-US" sz="2800" b="1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en-US" sz="2800" dirty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The coach of our _____________ tells us to drink plenty of water during our practice sessions.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5084431" y="2708794"/>
            <a:ext cx="242534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</a:t>
            </a:r>
            <a:r>
              <a:rPr lang="en-US" sz="26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ports club</a:t>
            </a:r>
            <a:endParaRPr lang="en-US" sz="26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8" name="Action Button: Home 7">
            <a:hlinkClick r:id="rId4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8274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02" y="1472251"/>
            <a:ext cx="6576665" cy="4174551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90815" y="5753929"/>
            <a:ext cx="2210371" cy="6637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get 2 plus points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7" y="51422"/>
            <a:ext cx="1318223" cy="1373627"/>
          </a:xfrm>
          <a:prstGeom prst="rect">
            <a:avLst/>
          </a:prstGeom>
        </p:spPr>
      </p:pic>
      <p:pic>
        <p:nvPicPr>
          <p:cNvPr id="14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1416"/>
            <a:ext cx="1318223" cy="1373627"/>
          </a:xfrm>
          <a:prstGeom prst="rect">
            <a:avLst/>
          </a:prstGeom>
        </p:spPr>
      </p:pic>
      <p:pic>
        <p:nvPicPr>
          <p:cNvPr id="15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6" y="5398984"/>
            <a:ext cx="1318223" cy="1373627"/>
          </a:xfrm>
          <a:prstGeom prst="rect">
            <a:avLst/>
          </a:prstGeom>
        </p:spPr>
      </p:pic>
      <p:pic>
        <p:nvPicPr>
          <p:cNvPr id="16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398985"/>
            <a:ext cx="1318223" cy="1373627"/>
          </a:xfrm>
          <a:prstGeom prst="rect">
            <a:avLst/>
          </a:prstGeom>
        </p:spPr>
      </p:pic>
      <p:sp>
        <p:nvSpPr>
          <p:cNvPr id="19" name="Action Button: Home 18">
            <a:hlinkClick r:id="rId5" action="ppaction://hlinksldjump" highlightClick="1"/>
          </p:cNvPr>
          <p:cNvSpPr/>
          <p:nvPr/>
        </p:nvSpPr>
        <p:spPr>
          <a:xfrm>
            <a:off x="10165201" y="619742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6808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C222CB0-577E-4B8B-B039-A35E36731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886" y="738230"/>
            <a:ext cx="5752231" cy="41745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F720CF9-BF34-4187-8042-88DBE5FB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7" y="51422"/>
            <a:ext cx="1318223" cy="137362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E394AA8-C4F2-4D58-A6C4-D4D4A3984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1416"/>
            <a:ext cx="1318223" cy="137362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7BFF9B9-FF16-47C3-AB70-9CB878EAC6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3776" y="5398984"/>
            <a:ext cx="1318223" cy="137362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D3A0704-6265-43C3-83D3-D86E7038C9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78" y="5398985"/>
            <a:ext cx="1318223" cy="1373627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90815" y="5753929"/>
            <a:ext cx="2210371" cy="66373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get 2 plus points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ction Button: Home 12">
            <a:hlinkClick r:id="rId5" action="ppaction://hlinksldjump" highlightClick="1"/>
          </p:cNvPr>
          <p:cNvSpPr/>
          <p:nvPr/>
        </p:nvSpPr>
        <p:spPr>
          <a:xfrm>
            <a:off x="10132874" y="6197424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82085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71" y="1160574"/>
            <a:ext cx="2979575" cy="168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9"/>
          <a:stretch/>
        </p:blipFill>
        <p:spPr>
          <a:xfrm>
            <a:off x="3506634" y="1121091"/>
            <a:ext cx="2698524" cy="165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367" b="7054"/>
          <a:stretch/>
        </p:blipFill>
        <p:spPr>
          <a:xfrm>
            <a:off x="6621797" y="1077433"/>
            <a:ext cx="2630895" cy="167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-1094" t="-7702" r="1094" b="5469"/>
          <a:stretch/>
        </p:blipFill>
        <p:spPr>
          <a:xfrm>
            <a:off x="9325747" y="980618"/>
            <a:ext cx="2279703" cy="186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29" y="3524816"/>
            <a:ext cx="2336305" cy="2340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484" y="3665158"/>
            <a:ext cx="2344639" cy="234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5501" y="3524816"/>
            <a:ext cx="2377279" cy="2377279"/>
          </a:xfrm>
          <a:prstGeom prst="rect">
            <a:avLst/>
          </a:prstGeom>
        </p:spPr>
      </p:pic>
      <p:pic>
        <p:nvPicPr>
          <p:cNvPr id="1026" name="Picture 2" descr="100+ Free Sunflower &amp; Flower Vectors - Pixab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09" y="3482347"/>
            <a:ext cx="1808890" cy="23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4892" y="5736519"/>
            <a:ext cx="23682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24999" y="2679066"/>
            <a:ext cx="21000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285435" y="2679066"/>
            <a:ext cx="3201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lephant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51321" y="2679066"/>
            <a:ext cx="21185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3954" y="2679066"/>
            <a:ext cx="17326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346579" y="5736519"/>
            <a:ext cx="2758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rapes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3985" y="5755289"/>
            <a:ext cx="2059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223346" y="5755289"/>
            <a:ext cx="16946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725989" y="5755289"/>
            <a:ext cx="35549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unflower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" t="15330" r="3952" b="2681"/>
          <a:stretch/>
        </p:blipFill>
        <p:spPr>
          <a:xfrm>
            <a:off x="7265593" y="3981255"/>
            <a:ext cx="2050703" cy="16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yển chọn 500+ hình ảnh icon buồn hot nhất hiện na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3" y="1542476"/>
            <a:ext cx="4838955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4148" y="133816"/>
            <a:ext cx="637985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</a:rPr>
              <a:t>UNLUCKY NUMBER </a:t>
            </a:r>
          </a:p>
        </p:txBody>
      </p:sp>
      <p:pic>
        <p:nvPicPr>
          <p:cNvPr id="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185" y="2"/>
            <a:ext cx="649817" cy="649817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11490620" y="6195026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804146" y="5897501"/>
            <a:ext cx="2299855" cy="2975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none" strike="noStrike" cap="none" normalizeH="0" baseline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You lose 2 points</a:t>
            </a:r>
            <a:r>
              <a:rPr kumimoji="0" lang="en-US" altLang="en-US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8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766619" y="1225622"/>
            <a:ext cx="1132378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1.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Minh is a member of our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__________________.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The greeting cards he </a:t>
            </a:r>
          </a:p>
          <a:p>
            <a:pPr marL="0" indent="0">
              <a:buNone/>
            </a:pP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makes are really creative.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2.</a:t>
            </a:r>
            <a:r>
              <a:rPr lang="en-US" sz="2800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Students can discuss their problems in their class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________.</a:t>
            </a:r>
            <a:endParaRPr lang="en-US" sz="28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3.</a:t>
            </a:r>
            <a:r>
              <a:rPr lang="en-US" sz="2800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We share the essays and stories that we write in English in our </a:t>
            </a:r>
            <a:r>
              <a:rPr lang="en-US" sz="2800" dirty="0">
                <a:latin typeface="Microsoft Tai Le" panose="020B0502040204020203" pitchFamily="34" charset="0"/>
                <a:cs typeface="Microsoft Tai Le" panose="020B0502040204020203" pitchFamily="34" charset="0"/>
              </a:rPr>
              <a:t>________________.</a:t>
            </a:r>
            <a:endParaRPr lang="en-US" sz="28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4.</a:t>
            </a:r>
            <a:r>
              <a:rPr lang="en-US" sz="2800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She is not feeling very well this weekend because of all the _________</a:t>
            </a:r>
          </a:p>
          <a:p>
            <a:pPr marL="0" indent="0">
              <a:buNone/>
            </a:pP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from her school work.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5.</a:t>
            </a:r>
            <a:r>
              <a:rPr lang="en-US" sz="2800" dirty="0" smtClean="0">
                <a:solidFill>
                  <a:srgbClr val="0070C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 </a:t>
            </a:r>
            <a:r>
              <a:rPr lang="en-US" sz="2800" dirty="0" smtClean="0">
                <a:latin typeface="Microsoft Tai Le" panose="020B0502040204020203" pitchFamily="34" charset="0"/>
                <a:cs typeface="Microsoft Tai Le" panose="020B0502040204020203" pitchFamily="34" charset="0"/>
              </a:rPr>
              <a:t>The coach of our _____________ tells us to drink plenty of water during our practice sessions.</a:t>
            </a:r>
          </a:p>
          <a:p>
            <a:pPr marL="514350" indent="-514350">
              <a:buFont typeface="+mj-lt"/>
              <a:buAutoNum type="arabicPeriod"/>
            </a:pPr>
            <a:endParaRPr lang="en-US" sz="2800" dirty="0" smtClean="0"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726806" y="1317983"/>
            <a:ext cx="373746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</a:t>
            </a:r>
            <a:r>
              <a:rPr lang="en-US" sz="25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rts and crafts club</a:t>
            </a:r>
            <a:endParaRPr lang="en-US" sz="25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6935" y="3794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</a:t>
            </a:r>
            <a:r>
              <a:rPr lang="en-US" sz="2400" b="1" dirty="0" smtClean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3. </a:t>
            </a:r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11543" y="102640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28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8828757" y="2408394"/>
            <a:ext cx="1402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forum</a:t>
            </a:r>
            <a:endParaRPr lang="en-US" sz="24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46386" y="3363357"/>
            <a:ext cx="3190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l</a:t>
            </a:r>
            <a:r>
              <a:rPr lang="en-US" sz="24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anguage club</a:t>
            </a:r>
            <a:endParaRPr lang="en-US" sz="24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10231059" y="3918788"/>
            <a:ext cx="1743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pressure</a:t>
            </a:r>
            <a:endParaRPr lang="en-US" sz="24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588306" y="4986277"/>
            <a:ext cx="2425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s</a:t>
            </a:r>
            <a:r>
              <a:rPr lang="en-US" sz="2400" b="1" dirty="0" smtClean="0">
                <a:solidFill>
                  <a:srgbClr val="EF4B66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ports club</a:t>
            </a:r>
            <a:endParaRPr lang="en-US" sz="2400" b="1" dirty="0">
              <a:solidFill>
                <a:srgbClr val="EF4B66"/>
              </a:solidFill>
              <a:latin typeface="Microsoft Tai Le" panose="020B0502040204020203" pitchFamily="34" charset="0"/>
              <a:cs typeface="Microsoft Tai L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3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8040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Work in pairs. Ask and answer the questions below.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5435" y="70500"/>
            <a:ext cx="502606" cy="502606"/>
          </a:xfrm>
          <a:prstGeom prst="roundRect">
            <a:avLst/>
          </a:prstGeom>
          <a:solidFill>
            <a:srgbClr val="3B87CD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8220" y="-3214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359251" y="1330678"/>
            <a:ext cx="10232386" cy="262248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What types of social media do you use?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What kinds of pressure do you have?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What clubs do you participate in?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Why do you choose to participate in that club?</a:t>
            </a:r>
            <a:endParaRPr lang="en-US" sz="3000" dirty="0"/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8285018" y="4147129"/>
            <a:ext cx="3389746" cy="256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52127" y="1512734"/>
            <a:ext cx="8885533" cy="1471870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 smtClean="0"/>
              <a:t>What types of social media do you use?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088582" y="4368799"/>
            <a:ext cx="2934210" cy="22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1782" y="2338302"/>
            <a:ext cx="103510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I'm using Social Networks: Facebook; Instagram; </a:t>
            </a:r>
            <a:r>
              <a:rPr lang="en-US" sz="2800" b="1" i="1" dirty="0" err="1" smtClean="0">
                <a:solidFill>
                  <a:srgbClr val="FF0000"/>
                </a:solidFill>
              </a:rPr>
              <a:t>Zalo</a:t>
            </a:r>
            <a:r>
              <a:rPr lang="en-US" sz="2800" b="1" i="1" dirty="0" smtClean="0">
                <a:solidFill>
                  <a:srgbClr val="FF0000"/>
                </a:solidFill>
              </a:rPr>
              <a:t>; ...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Work in pairs. Ask and answer the questions below.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875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Work in pairs. Ask and answer the questions below.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53609" y="1271678"/>
            <a:ext cx="8883876" cy="87798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2. What kinds of pressure do you have?</a:t>
            </a:r>
          </a:p>
          <a:p>
            <a:pPr marL="0" indent="0">
              <a:lnSpc>
                <a:spcPct val="150000"/>
              </a:lnSpc>
              <a:buNone/>
            </a:pPr>
            <a:endParaRPr lang="en-US" sz="3200" dirty="0"/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554209" y="4045526"/>
            <a:ext cx="2522196" cy="227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9680" y="2182700"/>
            <a:ext cx="86871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I have pressure from my schoolwork, from my parents and also peer pressure</a:t>
            </a:r>
            <a:r>
              <a:rPr lang="en-US" sz="2400" b="1" i="1" dirty="0" smtClean="0">
                <a:solidFill>
                  <a:srgbClr val="FF0000"/>
                </a:solidFill>
              </a:rPr>
              <a:t>.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0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93183" y="1388059"/>
            <a:ext cx="8885533" cy="86961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3. What clubs do you participate in?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217891" y="4265211"/>
            <a:ext cx="2844800" cy="23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93183" y="2487197"/>
            <a:ext cx="10469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I participate in chess club; sports club and </a:t>
            </a:r>
            <a:r>
              <a:rPr lang="en-US" sz="2800" b="1" i="1" dirty="0" smtClean="0">
                <a:solidFill>
                  <a:srgbClr val="FF0000"/>
                </a:solidFill>
              </a:rPr>
              <a:t>English </a:t>
            </a:r>
            <a:r>
              <a:rPr lang="en-US" sz="2800" b="1" i="1" dirty="0">
                <a:solidFill>
                  <a:srgbClr val="FF0000"/>
                </a:solidFill>
              </a:rPr>
              <a:t>club</a:t>
            </a:r>
            <a:r>
              <a:rPr lang="en-US" sz="2800" b="1" i="1" dirty="0" smtClean="0">
                <a:solidFill>
                  <a:srgbClr val="FF0000"/>
                </a:solidFill>
              </a:rPr>
              <a:t>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Work in pairs. Ask and answer the questions below.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1033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004913" y="1419766"/>
            <a:ext cx="11516240" cy="86149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 smtClean="0"/>
              <a:t>4. Why do you choose to participate in that club?</a:t>
            </a:r>
            <a:endParaRPr lang="en-US" sz="3200" dirty="0"/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9568873" y="4414982"/>
            <a:ext cx="2441796" cy="21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573" y="2481160"/>
            <a:ext cx="9176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- I choose </a:t>
            </a:r>
            <a:r>
              <a:rPr lang="en-US" sz="2800" b="1" i="1" dirty="0">
                <a:solidFill>
                  <a:srgbClr val="FF0000"/>
                </a:solidFill>
              </a:rPr>
              <a:t>chess club because it improves my mental health</a:t>
            </a:r>
            <a:r>
              <a:rPr lang="en-US" sz="2800" b="1" i="1" dirty="0" smtClean="0">
                <a:solidFill>
                  <a:srgbClr val="FF0000"/>
                </a:solidFill>
              </a:rPr>
              <a:t>.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54700" y="3635167"/>
            <a:ext cx="9453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- I choose English </a:t>
            </a:r>
            <a:r>
              <a:rPr lang="en-US" sz="2800" b="1" i="1" dirty="0">
                <a:solidFill>
                  <a:srgbClr val="FF0000"/>
                </a:solidFill>
              </a:rPr>
              <a:t>club </a:t>
            </a:r>
            <a:r>
              <a:rPr lang="en-US" sz="2800" b="1" i="1" dirty="0" smtClean="0">
                <a:solidFill>
                  <a:srgbClr val="FF0000"/>
                </a:solidFill>
              </a:rPr>
              <a:t>because I will have a chance to practice EL  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47934" y="0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Work in pairs. Ask and answer the questions below.</a:t>
            </a:r>
          </a:p>
          <a:p>
            <a:r>
              <a:rPr lang="en-US" sz="2800" b="1" dirty="0"/>
              <a:t> </a:t>
            </a:r>
            <a:r>
              <a:rPr lang="en-US" sz="2800" b="1" dirty="0" smtClean="0"/>
              <a:t>      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2307" y="5187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092" y="-5076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3111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31385" y="171597"/>
            <a:ext cx="1050359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Report your friend’s answers to your 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28780" y="1653741"/>
            <a:ext cx="7071511" cy="3570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My friend, …, often use Facebook/ Instagram/ </a:t>
            </a:r>
            <a:r>
              <a:rPr lang="en-US" sz="3000" dirty="0" err="1" smtClean="0"/>
              <a:t>Zalo</a:t>
            </a:r>
            <a:r>
              <a:rPr lang="en-US" sz="3000" dirty="0" smtClean="0"/>
              <a:t>… to get information or keep in contact with her/his relationships.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 smtClean="0"/>
              <a:t>…</a:t>
            </a:r>
            <a:endParaRPr lang="en-US" sz="3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478" y="1517574"/>
            <a:ext cx="3854831" cy="248036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323954" y="594244"/>
            <a:ext cx="3557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REPORTING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28780" y="130656"/>
            <a:ext cx="502606" cy="502606"/>
          </a:xfrm>
          <a:prstGeom prst="roundRect">
            <a:avLst/>
          </a:prstGeom>
          <a:solidFill>
            <a:srgbClr val="3B8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1565" y="2801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433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20291" y="148875"/>
            <a:ext cx="6871853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*Homework</a:t>
            </a:r>
            <a:endParaRPr lang="en-US" sz="72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9708" y="1349204"/>
            <a:ext cx="105203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Name a list of </a:t>
            </a:r>
            <a:r>
              <a:rPr lang="en-US" sz="3200" dirty="0" smtClean="0"/>
              <a:t>school </a:t>
            </a:r>
            <a:r>
              <a:rPr lang="en-US" sz="3200" dirty="0"/>
              <a:t>clubs and </a:t>
            </a:r>
            <a:r>
              <a:rPr lang="en-US" sz="3200" dirty="0" smtClean="0"/>
              <a:t>pressures.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Do exercises in the workbook</a:t>
            </a:r>
            <a:r>
              <a:rPr lang="en-US" sz="3200" dirty="0" smtClean="0"/>
              <a:t>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Start preparing for the Project of the </a:t>
            </a:r>
            <a:r>
              <a:rPr lang="en-US" sz="3200" dirty="0" smtClean="0"/>
              <a:t>unit.</a:t>
            </a:r>
            <a:endParaRPr lang="en-US" sz="32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45" y="4322617"/>
            <a:ext cx="3676073" cy="244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524" y="513981"/>
            <a:ext cx="4224003" cy="21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549" y="2776981"/>
            <a:ext cx="7823473" cy="340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81" r="6398" b="5248"/>
          <a:stretch/>
        </p:blipFill>
        <p:spPr>
          <a:xfrm>
            <a:off x="10454326" y="5500540"/>
            <a:ext cx="1602556" cy="13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 T, Author at City Kids Dental - 4700 N. Western Ave. Chicago, IL - Page 3  o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9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3776545" y="136526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2443202" y="157265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02357" y="132929"/>
            <a:ext cx="3822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70C0"/>
                </a:solidFill>
              </a:rPr>
              <a:t>TEENAGERS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66424" y="9155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069375" y="2302186"/>
            <a:ext cx="6829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It’s great to see you again!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927147" y="1243688"/>
            <a:ext cx="3948886" cy="625641"/>
          </a:xfrm>
          <a:prstGeom prst="roundRect">
            <a:avLst>
              <a:gd name="adj" fmla="val 4266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075292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79234" y="1356357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1: GETTING STARTED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43031" y="4616498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forum</a:t>
            </a:r>
            <a:r>
              <a:rPr lang="en-US" sz="3800" b="1" dirty="0" smtClean="0">
                <a:solidFill>
                  <a:srgbClr val="AD4F0F"/>
                </a:solidFill>
              </a:rPr>
              <a:t> </a:t>
            </a:r>
            <a:r>
              <a:rPr lang="en-US" sz="38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(n): </a:t>
            </a:r>
            <a:endParaRPr lang="en-US" sz="38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9257" y="4728476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latin typeface="Bahnschrift Condensed" panose="020B0502040204020203" pitchFamily="34" charset="0"/>
              </a:rPr>
              <a:t>d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iễn</a:t>
            </a:r>
            <a:r>
              <a:rPr lang="en-US" sz="4400" dirty="0" smtClean="0">
                <a:latin typeface="Bahnschrift Condensed" panose="020B0502040204020203" pitchFamily="34" charset="0"/>
              </a:rPr>
              <a:t> 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đàn</a:t>
            </a:r>
            <a:endParaRPr lang="en-US" sz="44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7303" y="5425714"/>
            <a:ext cx="22701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fɔːrəm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4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2831" y="4931271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98" r="8285"/>
          <a:stretch/>
        </p:blipFill>
        <p:spPr>
          <a:xfrm>
            <a:off x="4075522" y="996035"/>
            <a:ext cx="5907464" cy="37324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35721" y="380345"/>
            <a:ext cx="428664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* VOCABULARY</a:t>
            </a:r>
            <a:endParaRPr lang="en-US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589244" y="397218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stress</a:t>
            </a:r>
            <a:r>
              <a:rPr lang="en-US" sz="4400" b="1" dirty="0" smtClean="0"/>
              <a:t> </a:t>
            </a:r>
            <a:r>
              <a:rPr lang="en-US" sz="4400" b="1" dirty="0" smtClean="0">
                <a:solidFill>
                  <a:srgbClr val="AD4F0F"/>
                </a:solidFill>
              </a:rPr>
              <a:t>(n):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75784" y="4095718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latin typeface="Bahnschrift Condensed" panose="020B0502040204020203" pitchFamily="34" charset="0"/>
              </a:rPr>
              <a:t>s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ự</a:t>
            </a:r>
            <a:r>
              <a:rPr lang="en-US" sz="4400" dirty="0" smtClean="0">
                <a:latin typeface="Bahnschrift Condensed" panose="020B0502040204020203" pitchFamily="34" charset="0"/>
              </a:rPr>
              <a:t> 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căng</a:t>
            </a:r>
            <a:r>
              <a:rPr lang="en-US" sz="4400" dirty="0" smtClean="0">
                <a:latin typeface="Bahnschrift Condensed" panose="020B0502040204020203" pitchFamily="34" charset="0"/>
              </a:rPr>
              <a:t> </a:t>
            </a:r>
            <a:r>
              <a:rPr lang="en-US" sz="4400" dirty="0" err="1" smtClean="0">
                <a:latin typeface="Bahnschrift Condensed" panose="020B0502040204020203" pitchFamily="34" charset="0"/>
              </a:rPr>
              <a:t>thẳng</a:t>
            </a:r>
            <a:endParaRPr lang="en-US" sz="44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80742" y="4629621"/>
            <a:ext cx="22573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</a:rPr>
              <a:t>ˌ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</a:rPr>
              <a:t>stres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</a:rPr>
              <a:t>/ </a:t>
            </a:r>
            <a:endParaRPr lang="en-US" sz="4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1023" y="4265039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523" y="229506"/>
            <a:ext cx="5407366" cy="36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60835" y="3755802"/>
            <a:ext cx="6029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stressful </a:t>
            </a:r>
            <a:r>
              <a:rPr lang="en-US" sz="4400" b="1" dirty="0">
                <a:solidFill>
                  <a:srgbClr val="AD4F0F"/>
                </a:solidFill>
              </a:rPr>
              <a:t>(</a:t>
            </a:r>
            <a:r>
              <a:rPr lang="en-US" sz="4400" b="1" dirty="0" err="1">
                <a:solidFill>
                  <a:srgbClr val="AD4F0F"/>
                </a:solidFill>
              </a:rPr>
              <a:t>adj</a:t>
            </a:r>
            <a:r>
              <a:rPr lang="en-US" sz="4400" b="1" dirty="0" smtClean="0">
                <a:solidFill>
                  <a:srgbClr val="AD4F0F"/>
                </a:solidFill>
              </a:rPr>
              <a:t>): 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5979" y="3935184"/>
            <a:ext cx="61514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 err="1" smtClean="0">
                <a:latin typeface="Bahnschrift Condensed" panose="020B0502040204020203" pitchFamily="34" charset="0"/>
              </a:rPr>
              <a:t>căng</a:t>
            </a:r>
            <a:r>
              <a:rPr lang="en-US" sz="4000" dirty="0" smtClean="0"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</a:rPr>
              <a:t>thẳng</a:t>
            </a:r>
            <a:r>
              <a:rPr lang="en-US" sz="4000" dirty="0">
                <a:latin typeface="Bahnschrift Condensed" panose="020B0502040204020203" pitchFamily="34" charset="0"/>
              </a:rPr>
              <a:t>, </a:t>
            </a:r>
            <a:r>
              <a:rPr lang="en-US" sz="4000" dirty="0" err="1">
                <a:latin typeface="Bahnschrift Condensed" panose="020B0502040204020203" pitchFamily="34" charset="0"/>
              </a:rPr>
              <a:t>tạo</a:t>
            </a:r>
            <a:r>
              <a:rPr lang="en-US" sz="4000" dirty="0"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</a:rPr>
              <a:t>áp</a:t>
            </a:r>
            <a:r>
              <a:rPr lang="en-US" sz="4000" dirty="0">
                <a:latin typeface="Bahnschrift Condensed" panose="020B0502040204020203" pitchFamily="34" charset="0"/>
              </a:rPr>
              <a:t> </a:t>
            </a:r>
            <a:r>
              <a:rPr lang="en-US" sz="4000" dirty="0" err="1">
                <a:latin typeface="Bahnschrift Condensed" panose="020B0502040204020203" pitchFamily="34" charset="0"/>
              </a:rPr>
              <a:t>lực</a:t>
            </a:r>
            <a:endParaRPr lang="en-US" sz="40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7876" y="4643070"/>
            <a:ext cx="25490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stresfl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0876" y="260399"/>
            <a:ext cx="4619135" cy="3260320"/>
          </a:xfrm>
          <a:prstGeom prst="rect">
            <a:avLst/>
          </a:prstGeom>
        </p:spPr>
      </p:pic>
      <p:pic>
        <p:nvPicPr>
          <p:cNvPr id="5" name="stress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3596" y="42891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160975" y="4292462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dirty="0" smtClean="0">
                <a:solidFill>
                  <a:srgbClr val="AD4F0F"/>
                </a:solidFill>
              </a:rPr>
              <a:t>pressure (n): 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2888" y="4389168"/>
            <a:ext cx="24102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400" dirty="0" err="1" smtClean="0">
                <a:latin typeface="Bahnschrift Condensed" panose="020B0502040204020203" pitchFamily="34" charset="0"/>
              </a:rPr>
              <a:t>áp</a:t>
            </a:r>
            <a:r>
              <a:rPr lang="en-US" sz="4400" dirty="0" smtClean="0">
                <a:latin typeface="Bahnschrift Condensed" panose="020B0502040204020203" pitchFamily="34" charset="0"/>
              </a:rPr>
              <a:t> </a:t>
            </a:r>
            <a:r>
              <a:rPr lang="en-US" sz="4400" dirty="0" err="1">
                <a:latin typeface="Bahnschrift Condensed" panose="020B0502040204020203" pitchFamily="34" charset="0"/>
              </a:rPr>
              <a:t>lực</a:t>
            </a:r>
            <a:endParaRPr lang="en-US" sz="4400" dirty="0">
              <a:latin typeface="Bahnschrift Condensed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3733" y="5056124"/>
            <a:ext cx="25458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preʃə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pic>
        <p:nvPicPr>
          <p:cNvPr id="4" name="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889" y="4610993"/>
            <a:ext cx="621579" cy="621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755" t="-798" r="6684" b="1"/>
          <a:stretch/>
        </p:blipFill>
        <p:spPr>
          <a:xfrm>
            <a:off x="4226155" y="373058"/>
            <a:ext cx="4857750" cy="381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4656</TotalTime>
  <Words>1296</Words>
  <Application>Microsoft Office PowerPoint</Application>
  <PresentationFormat>Widescreen</PresentationFormat>
  <Paragraphs>259</Paragraphs>
  <Slides>40</Slides>
  <Notes>31</Notes>
  <HiddenSlides>0</HiddenSlides>
  <MMClips>15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6" baseType="lpstr">
      <vt:lpstr>.VnBodoni</vt:lpstr>
      <vt:lpstr>Arial</vt:lpstr>
      <vt:lpstr>Arial Narrow</vt:lpstr>
      <vt:lpstr>Bahnschrift Condensed</vt:lpstr>
      <vt:lpstr>Berlin Sans FB</vt:lpstr>
      <vt:lpstr>Calibri</vt:lpstr>
      <vt:lpstr>Century Gothic</vt:lpstr>
      <vt:lpstr>ChronicaPro-Book</vt:lpstr>
      <vt:lpstr>ChronicaProMediumIt</vt:lpstr>
      <vt:lpstr>inherit</vt:lpstr>
      <vt:lpstr>Microsoft Tai Le</vt:lpstr>
      <vt:lpstr>Myriad Pro</vt:lpstr>
      <vt:lpstr>MyriadPro-Regular</vt:lpstr>
      <vt:lpstr>Times New Roman</vt:lpstr>
      <vt:lpstr>Wingdings 3</vt:lpstr>
      <vt:lpstr>Wisp</vt:lpstr>
      <vt:lpstr>PowerPoint Presentation</vt:lpstr>
      <vt:lpstr>Rule: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267</cp:revision>
  <dcterms:created xsi:type="dcterms:W3CDTF">2020-12-09T02:04:09Z</dcterms:created>
  <dcterms:modified xsi:type="dcterms:W3CDTF">2023-10-12T04:09:53Z</dcterms:modified>
</cp:coreProperties>
</file>