
<file path=[Content_Types].xml><?xml version="1.0" encoding="utf-8"?>
<Types xmlns="http://schemas.openxmlformats.org/package/2006/content-types">
  <Default Extension="jpe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1"/>
  </p:notesMasterIdLst>
  <p:sldIdLst>
    <p:sldId id="390" r:id="rId2"/>
    <p:sldId id="372" r:id="rId3"/>
    <p:sldId id="389" r:id="rId4"/>
    <p:sldId id="391" r:id="rId5"/>
    <p:sldId id="393" r:id="rId6"/>
    <p:sldId id="376" r:id="rId7"/>
    <p:sldId id="378" r:id="rId8"/>
    <p:sldId id="377" r:id="rId9"/>
    <p:sldId id="379" r:id="rId10"/>
    <p:sldId id="388" r:id="rId11"/>
    <p:sldId id="392" r:id="rId12"/>
    <p:sldId id="383" r:id="rId13"/>
    <p:sldId id="298" r:id="rId14"/>
    <p:sldId id="276" r:id="rId15"/>
    <p:sldId id="381" r:id="rId16"/>
    <p:sldId id="375" r:id="rId17"/>
    <p:sldId id="394" r:id="rId18"/>
    <p:sldId id="387" r:id="rId19"/>
    <p:sldId id="3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EC304F"/>
    <a:srgbClr val="FF9933"/>
    <a:srgbClr val="F37D91"/>
    <a:srgbClr val="5DD2FF"/>
    <a:srgbClr val="F3F6F6"/>
    <a:srgbClr val="D8E5E5"/>
    <a:srgbClr val="FFFFCC"/>
    <a:srgbClr val="FFFF99"/>
    <a:srgbClr val="159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howGuides="1">
      <p:cViewPr varScale="1">
        <p:scale>
          <a:sx n="66" d="100"/>
          <a:sy n="66" d="100"/>
        </p:scale>
        <p:origin x="55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1948511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05070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49821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42887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10249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07848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59692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89705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6224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09375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62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4178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920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710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4397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526A92-8AAF-4BF0-85FE-B336BF0F8D2D}"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3821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526A92-8AAF-4BF0-85FE-B336BF0F8D2D}"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8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36156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0827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691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8498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4333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9715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0460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B526A92-8AAF-4BF0-85FE-B336BF0F8D2D}"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204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8327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368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73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B526A92-8AAF-4BF0-85FE-B336BF0F8D2D}" type="datetimeFigureOut">
              <a:rPr lang="en-US" smtClean="0"/>
              <a:t>10/23/2024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16324611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4.png"/><Relationship Id="rId5" Type="http://schemas.microsoft.com/office/2007/relationships/media" Target="../media/media4.mp3"/><Relationship Id="rId10" Type="http://schemas.openxmlformats.org/officeDocument/2006/relationships/notesSlide" Target="../notesSlides/notesSlide6.xml"/><Relationship Id="rId4" Type="http://schemas.openxmlformats.org/officeDocument/2006/relationships/audio" Target="../media/media3.mp3"/><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4.png"/><Relationship Id="rId5" Type="http://schemas.microsoft.com/office/2007/relationships/media" Target="../media/media4.mp3"/><Relationship Id="rId10" Type="http://schemas.openxmlformats.org/officeDocument/2006/relationships/notesSlide" Target="../notesSlides/notesSlide7.xml"/><Relationship Id="rId4" Type="http://schemas.openxmlformats.org/officeDocument/2006/relationships/audio" Target="../media/media3.mp3"/><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5" Type="http://schemas.openxmlformats.org/officeDocument/2006/relationships/image" Target="../media/image15.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4.png"/><Relationship Id="rId5" Type="http://schemas.openxmlformats.org/officeDocument/2006/relationships/image" Target="../media/image16.jpe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spTree>
    <p:extLst>
      <p:ext uri="{BB962C8B-B14F-4D97-AF65-F5344CB8AC3E}">
        <p14:creationId xmlns:p14="http://schemas.microsoft.com/office/powerpoint/2010/main" val="12616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3029996"/>
              </p:ext>
            </p:extLst>
          </p:nvPr>
        </p:nvGraphicFramePr>
        <p:xfrm>
          <a:off x="858982" y="1299556"/>
          <a:ext cx="10896565" cy="4176762"/>
        </p:xfrm>
        <a:graphic>
          <a:graphicData uri="http://schemas.openxmlformats.org/drawingml/2006/table">
            <a:tbl>
              <a:tblPr bandRow="1">
                <a:tableStyleId>{5C22544A-7EE6-4342-B048-85BDC9FD1C3A}</a:tableStyleId>
              </a:tblPr>
              <a:tblGrid>
                <a:gridCol w="3398982">
                  <a:extLst>
                    <a:ext uri="{9D8B030D-6E8A-4147-A177-3AD203B41FA5}">
                      <a16:colId xmlns:a16="http://schemas.microsoft.com/office/drawing/2014/main" val="2635401996"/>
                    </a:ext>
                  </a:extLst>
                </a:gridCol>
                <a:gridCol w="3011054">
                  <a:extLst>
                    <a:ext uri="{9D8B030D-6E8A-4147-A177-3AD203B41FA5}">
                      <a16:colId xmlns:a16="http://schemas.microsoft.com/office/drawing/2014/main" val="843587419"/>
                    </a:ext>
                  </a:extLst>
                </a:gridCol>
                <a:gridCol w="4486529">
                  <a:extLst>
                    <a:ext uri="{9D8B030D-6E8A-4147-A177-3AD203B41FA5}">
                      <a16:colId xmlns:a16="http://schemas.microsoft.com/office/drawing/2014/main" val="2223378672"/>
                    </a:ext>
                  </a:extLst>
                </a:gridCol>
              </a:tblGrid>
              <a:tr h="140255">
                <a:tc>
                  <a:txBody>
                    <a:bodyPr/>
                    <a:lstStyle/>
                    <a:p>
                      <a:pPr algn="ctr"/>
                      <a:r>
                        <a:rPr lang="en-US" sz="3200" b="1" dirty="0">
                          <a:solidFill>
                            <a:schemeClr val="bg1"/>
                          </a:solidFill>
                          <a:latin typeface="+mn-lt"/>
                        </a:rPr>
                        <a:t>New words</a:t>
                      </a:r>
                    </a:p>
                  </a:txBody>
                  <a:tcPr anchor="ctr">
                    <a:solidFill>
                      <a:schemeClr val="accent1"/>
                    </a:solidFill>
                  </a:tcPr>
                </a:tc>
                <a:tc>
                  <a:txBody>
                    <a:bodyPr/>
                    <a:lstStyle/>
                    <a:p>
                      <a:pPr algn="ctr"/>
                      <a:r>
                        <a:rPr lang="en-US" sz="3200" b="1" dirty="0">
                          <a:solidFill>
                            <a:schemeClr val="bg1"/>
                          </a:solidFill>
                          <a:latin typeface="+mn-lt"/>
                        </a:rPr>
                        <a:t>Pronunciation</a:t>
                      </a:r>
                    </a:p>
                  </a:txBody>
                  <a:tcPr anchor="ctr">
                    <a:solidFill>
                      <a:schemeClr val="accent1"/>
                    </a:solidFill>
                  </a:tcPr>
                </a:tc>
                <a:tc>
                  <a:txBody>
                    <a:bodyPr/>
                    <a:lstStyle/>
                    <a:p>
                      <a:pPr algn="ctr"/>
                      <a:r>
                        <a:rPr lang="en-US" sz="3200" b="1" dirty="0">
                          <a:solidFill>
                            <a:schemeClr val="bg1"/>
                          </a:solidFill>
                          <a:latin typeface="+mn-lt"/>
                        </a:rPr>
                        <a:t>Meaning</a:t>
                      </a:r>
                    </a:p>
                  </a:txBody>
                  <a:tcPr anchor="ctr">
                    <a:solidFill>
                      <a:schemeClr val="accent1"/>
                    </a:solidFill>
                  </a:tcPr>
                </a:tc>
                <a:extLst>
                  <a:ext uri="{0D108BD9-81ED-4DB2-BD59-A6C34878D82A}">
                    <a16:rowId xmlns:a16="http://schemas.microsoft.com/office/drawing/2014/main" val="1986466335"/>
                  </a:ext>
                </a:extLst>
              </a:tr>
              <a:tr h="642454">
                <a:tc>
                  <a:txBody>
                    <a:bodyPr/>
                    <a:lstStyle/>
                    <a:p>
                      <a:pPr marL="144145" indent="-144145">
                        <a:lnSpc>
                          <a:spcPct val="107000"/>
                        </a:lnSpc>
                      </a:pPr>
                      <a:r>
                        <a:rPr lang="en-US" sz="3200" dirty="0">
                          <a:effectLst/>
                          <a:latin typeface="+mn-lt"/>
                        </a:rPr>
                        <a:t>1</a:t>
                      </a:r>
                      <a:r>
                        <a:rPr lang="en-US" sz="3200">
                          <a:effectLst/>
                          <a:latin typeface="+mn-lt"/>
                        </a:rPr>
                        <a:t>. parental (adj)</a:t>
                      </a:r>
                      <a:r>
                        <a:rPr lang="en-US" sz="3200" baseline="0">
                          <a:effectLst/>
                          <a:latin typeface="+mn-lt"/>
                        </a:rPr>
                        <a:t> </a:t>
                      </a:r>
                      <a:r>
                        <a:rPr lang="en-US" sz="3200">
                          <a:effectLst/>
                          <a:latin typeface="+mn-lt"/>
                        </a:rPr>
                        <a:t> </a:t>
                      </a:r>
                      <a:endParaRPr lang="en-US" sz="3200" dirty="0">
                        <a:effectLst/>
                        <a:latin typeface="+mn-lt"/>
                        <a:cs typeface="Times New Roman" panose="02020603050405020304" pitchFamily="18" charset="0"/>
                      </a:endParaRPr>
                    </a:p>
                  </a:txBody>
                  <a:tcPr marL="71755" marR="71755" marT="71755" marB="71755">
                    <a:solidFill>
                      <a:srgbClr val="FBCDCD"/>
                    </a:solidFill>
                  </a:tcPr>
                </a:tc>
                <a:tc>
                  <a:txBody>
                    <a:bodyPr/>
                    <a:lstStyle/>
                    <a:p>
                      <a:pPr algn="ctr">
                        <a:lnSpc>
                          <a:spcPct val="107000"/>
                        </a:lnSpc>
                      </a:pPr>
                      <a:r>
                        <a:rPr lang="en-US" sz="3200">
                          <a:effectLst/>
                          <a:latin typeface="+mn-lt"/>
                        </a:rPr>
                        <a:t>/pəˈrentl/</a:t>
                      </a:r>
                      <a:endParaRPr lang="en-US" sz="3200" dirty="0">
                        <a:effectLst/>
                        <a:latin typeface="+mn-lt"/>
                      </a:endParaRPr>
                    </a:p>
                  </a:txBody>
                  <a:tcPr marL="36195" marR="36195" marT="71755" marB="71755">
                    <a:solidFill>
                      <a:srgbClr val="FBCDCD"/>
                    </a:solidFill>
                  </a:tcPr>
                </a:tc>
                <a:tc>
                  <a:txBody>
                    <a:bodyPr/>
                    <a:lstStyle/>
                    <a:p>
                      <a:pPr>
                        <a:lnSpc>
                          <a:spcPct val="107000"/>
                        </a:lnSpc>
                      </a:pPr>
                      <a:r>
                        <a:rPr lang="en-US" sz="3200">
                          <a:effectLst/>
                          <a:latin typeface="+mn-lt"/>
                        </a:rPr>
                        <a:t>liên quan tới bố mẹ, thuộc bố mẹ</a:t>
                      </a:r>
                    </a:p>
                  </a:txBody>
                  <a:tcPr marL="36195" marR="36195" marT="71755" marB="71755">
                    <a:solidFill>
                      <a:srgbClr val="FBCDCD"/>
                    </a:solidFill>
                  </a:tcPr>
                </a:tc>
                <a:extLst>
                  <a:ext uri="{0D108BD9-81ED-4DB2-BD59-A6C34878D82A}">
                    <a16:rowId xmlns:a16="http://schemas.microsoft.com/office/drawing/2014/main" val="1753675918"/>
                  </a:ext>
                </a:extLst>
              </a:tr>
              <a:tr h="642454">
                <a:tc>
                  <a:txBody>
                    <a:bodyPr/>
                    <a:lstStyle/>
                    <a:p>
                      <a:pPr marL="144145" indent="-144145">
                        <a:lnSpc>
                          <a:spcPct val="107000"/>
                        </a:lnSpc>
                      </a:pPr>
                      <a:r>
                        <a:rPr lang="en-US" sz="3200" dirty="0">
                          <a:effectLst/>
                          <a:latin typeface="+mn-lt"/>
                        </a:rPr>
                        <a:t>2</a:t>
                      </a:r>
                      <a:r>
                        <a:rPr lang="en-US" sz="3200">
                          <a:effectLst/>
                          <a:latin typeface="+mn-lt"/>
                        </a:rPr>
                        <a:t>. peer (n)</a:t>
                      </a:r>
                    </a:p>
                  </a:txBody>
                  <a:tcPr marL="71755" marR="71755" marT="71755" marB="71755">
                    <a:solidFill>
                      <a:srgbClr val="FBCDCD"/>
                    </a:solidFill>
                  </a:tcPr>
                </a:tc>
                <a:tc>
                  <a:txBody>
                    <a:bodyPr/>
                    <a:lstStyle/>
                    <a:p>
                      <a:pPr algn="ctr">
                        <a:lnSpc>
                          <a:spcPct val="107000"/>
                        </a:lnSpc>
                      </a:pPr>
                      <a:r>
                        <a:rPr lang="en-US" sz="3200">
                          <a:effectLst/>
                          <a:latin typeface="+mn-lt"/>
                        </a:rPr>
                        <a:t>/pɪə(r)/</a:t>
                      </a:r>
                    </a:p>
                  </a:txBody>
                  <a:tcPr marL="36195" marR="36195" marT="71755" marB="71755">
                    <a:solidFill>
                      <a:srgbClr val="FBCDCD"/>
                    </a:solidFill>
                  </a:tcPr>
                </a:tc>
                <a:tc>
                  <a:txBody>
                    <a:bodyPr/>
                    <a:lstStyle/>
                    <a:p>
                      <a:pPr>
                        <a:lnSpc>
                          <a:spcPct val="107000"/>
                        </a:lnSpc>
                      </a:pPr>
                      <a:r>
                        <a:rPr lang="vi-VN" sz="3200">
                          <a:effectLst/>
                          <a:latin typeface="+mn-lt"/>
                        </a:rPr>
                        <a:t>người ngang hàng, bạn đồng lứa</a:t>
                      </a:r>
                    </a:p>
                  </a:txBody>
                  <a:tcPr marL="36195" marR="36195" marT="71755" marB="71755">
                    <a:solidFill>
                      <a:srgbClr val="FBCDCD"/>
                    </a:solidFill>
                  </a:tcPr>
                </a:tc>
                <a:extLst>
                  <a:ext uri="{0D108BD9-81ED-4DB2-BD59-A6C34878D82A}">
                    <a16:rowId xmlns:a16="http://schemas.microsoft.com/office/drawing/2014/main" val="2546515224"/>
                  </a:ext>
                </a:extLst>
              </a:tr>
              <a:tr h="642454">
                <a:tc>
                  <a:txBody>
                    <a:bodyPr/>
                    <a:lstStyle/>
                    <a:p>
                      <a:pPr marL="144145" indent="-144145">
                        <a:lnSpc>
                          <a:spcPct val="107000"/>
                        </a:lnSpc>
                      </a:pPr>
                      <a:r>
                        <a:rPr lang="en-US" sz="3200" dirty="0">
                          <a:effectLst/>
                          <a:latin typeface="+mn-lt"/>
                        </a:rPr>
                        <a:t>3</a:t>
                      </a:r>
                      <a:r>
                        <a:rPr lang="en-US" sz="3200">
                          <a:effectLst/>
                          <a:latin typeface="+mn-lt"/>
                        </a:rPr>
                        <a:t>. bully (v)</a:t>
                      </a:r>
                    </a:p>
                  </a:txBody>
                  <a:tcPr marL="71755" marR="71755" marT="71755" marB="71755">
                    <a:solidFill>
                      <a:srgbClr val="FBCDCD"/>
                    </a:solidFill>
                  </a:tcPr>
                </a:tc>
                <a:tc>
                  <a:txBody>
                    <a:bodyPr/>
                    <a:lstStyle/>
                    <a:p>
                      <a:pPr algn="ctr">
                        <a:lnSpc>
                          <a:spcPct val="107000"/>
                        </a:lnSpc>
                      </a:pPr>
                      <a:r>
                        <a:rPr lang="en-US" sz="3200">
                          <a:effectLst/>
                          <a:latin typeface="+mn-lt"/>
                        </a:rPr>
                        <a:t>/ˈbʊli/</a:t>
                      </a:r>
                      <a:endParaRPr lang="en-US" sz="3200" dirty="0">
                        <a:effectLst/>
                        <a:latin typeface="+mn-lt"/>
                        <a:cs typeface="Times New Roman" panose="02020603050405020304" pitchFamily="18" charset="0"/>
                      </a:endParaRPr>
                    </a:p>
                  </a:txBody>
                  <a:tcPr marL="36195" marR="36195" marT="71755" marB="71755">
                    <a:solidFill>
                      <a:srgbClr val="FBCDCD"/>
                    </a:solidFill>
                  </a:tcPr>
                </a:tc>
                <a:tc>
                  <a:txBody>
                    <a:bodyPr/>
                    <a:lstStyle/>
                    <a:p>
                      <a:pPr>
                        <a:lnSpc>
                          <a:spcPct val="107000"/>
                        </a:lnSpc>
                      </a:pPr>
                      <a:r>
                        <a:rPr lang="en-US" sz="3200" dirty="0" err="1">
                          <a:effectLst/>
                          <a:latin typeface="+mn-lt"/>
                        </a:rPr>
                        <a:t>bắt</a:t>
                      </a:r>
                      <a:r>
                        <a:rPr lang="en-US" sz="3200" dirty="0">
                          <a:effectLst/>
                          <a:latin typeface="+mn-lt"/>
                        </a:rPr>
                        <a:t> </a:t>
                      </a:r>
                      <a:r>
                        <a:rPr lang="en-US" sz="3200" dirty="0" err="1">
                          <a:effectLst/>
                          <a:latin typeface="+mn-lt"/>
                        </a:rPr>
                        <a:t>nạt</a:t>
                      </a:r>
                      <a:endParaRPr lang="en-US" sz="3200" dirty="0">
                        <a:effectLst/>
                        <a:latin typeface="+mn-lt"/>
                      </a:endParaRPr>
                    </a:p>
                  </a:txBody>
                  <a:tcPr marL="36195" marR="36195" marT="71755" marB="71755">
                    <a:solidFill>
                      <a:srgbClr val="FBCDCD"/>
                    </a:solidFill>
                  </a:tcPr>
                </a:tc>
                <a:extLst>
                  <a:ext uri="{0D108BD9-81ED-4DB2-BD59-A6C34878D82A}">
                    <a16:rowId xmlns:a16="http://schemas.microsoft.com/office/drawing/2014/main" val="3960846974"/>
                  </a:ext>
                </a:extLst>
              </a:tr>
              <a:tr h="642454">
                <a:tc>
                  <a:txBody>
                    <a:bodyPr/>
                    <a:lstStyle/>
                    <a:p>
                      <a:pPr marL="144145" indent="-144145">
                        <a:lnSpc>
                          <a:spcPct val="107000"/>
                        </a:lnSpc>
                      </a:pPr>
                      <a:r>
                        <a:rPr lang="en-US" sz="3200" dirty="0">
                          <a:effectLst/>
                          <a:latin typeface="+mn-lt"/>
                        </a:rPr>
                        <a:t>4</a:t>
                      </a:r>
                      <a:r>
                        <a:rPr lang="en-US" sz="3200">
                          <a:effectLst/>
                          <a:latin typeface="+mn-lt"/>
                        </a:rPr>
                        <a:t>. bullying (n) </a:t>
                      </a:r>
                      <a:endParaRPr lang="en-US" sz="3200" dirty="0">
                        <a:effectLst/>
                        <a:latin typeface="+mn-lt"/>
                        <a:cs typeface="Times New Roman" panose="02020603050405020304" pitchFamily="18" charset="0"/>
                      </a:endParaRPr>
                    </a:p>
                  </a:txBody>
                  <a:tcPr marL="71755" marR="71755" marT="71755" marB="71755">
                    <a:solidFill>
                      <a:srgbClr val="FBCDCD"/>
                    </a:solidFill>
                  </a:tcPr>
                </a:tc>
                <a:tc>
                  <a:txBody>
                    <a:bodyPr/>
                    <a:lstStyle/>
                    <a:p>
                      <a:pPr algn="ctr">
                        <a:lnSpc>
                          <a:spcPct val="107000"/>
                        </a:lnSpc>
                      </a:pPr>
                      <a:r>
                        <a:rPr lang="en-US" sz="3200" dirty="0">
                          <a:effectLst/>
                          <a:latin typeface="+mn-lt"/>
                        </a:rPr>
                        <a:t>/ˈ</a:t>
                      </a:r>
                      <a:r>
                        <a:rPr lang="en-US" sz="3200" dirty="0" err="1">
                          <a:effectLst/>
                          <a:latin typeface="+mn-lt"/>
                        </a:rPr>
                        <a:t>bʊliɪŋ</a:t>
                      </a:r>
                      <a:r>
                        <a:rPr lang="en-US" sz="3200" dirty="0">
                          <a:effectLst/>
                          <a:latin typeface="+mn-lt"/>
                        </a:rPr>
                        <a:t>/</a:t>
                      </a:r>
                    </a:p>
                  </a:txBody>
                  <a:tcPr marL="36195" marR="36195" marT="71755" marB="71755">
                    <a:solidFill>
                      <a:srgbClr val="FBCDCD"/>
                    </a:solidFill>
                  </a:tcPr>
                </a:tc>
                <a:tc>
                  <a:txBody>
                    <a:bodyPr/>
                    <a:lstStyle/>
                    <a:p>
                      <a:pPr>
                        <a:lnSpc>
                          <a:spcPct val="107000"/>
                        </a:lnSpc>
                      </a:pPr>
                      <a:r>
                        <a:rPr lang="en-US" sz="3200" dirty="0" err="1">
                          <a:effectLst/>
                          <a:latin typeface="+mn-lt"/>
                        </a:rPr>
                        <a:t>sự</a:t>
                      </a:r>
                      <a:r>
                        <a:rPr lang="en-US" sz="3200" dirty="0">
                          <a:effectLst/>
                          <a:latin typeface="+mn-lt"/>
                        </a:rPr>
                        <a:t> </a:t>
                      </a:r>
                      <a:r>
                        <a:rPr lang="en-US" sz="3200" dirty="0" err="1">
                          <a:effectLst/>
                          <a:latin typeface="+mn-lt"/>
                        </a:rPr>
                        <a:t>bắt</a:t>
                      </a:r>
                      <a:r>
                        <a:rPr lang="en-US" sz="3200" dirty="0">
                          <a:effectLst/>
                          <a:latin typeface="+mn-lt"/>
                        </a:rPr>
                        <a:t> </a:t>
                      </a:r>
                      <a:r>
                        <a:rPr lang="en-US" sz="3200" dirty="0" err="1">
                          <a:effectLst/>
                          <a:latin typeface="+mn-lt"/>
                        </a:rPr>
                        <a:t>nạt</a:t>
                      </a:r>
                      <a:endParaRPr lang="en-US" sz="3200" dirty="0">
                        <a:effectLst/>
                        <a:latin typeface="+mn-lt"/>
                      </a:endParaRPr>
                    </a:p>
                  </a:txBody>
                  <a:tcPr marL="36195" marR="36195" marT="71755" marB="71755">
                    <a:solidFill>
                      <a:srgbClr val="FBCDCD"/>
                    </a:solidFill>
                  </a:tcPr>
                </a:tc>
                <a:extLst>
                  <a:ext uri="{0D108BD9-81ED-4DB2-BD59-A6C34878D82A}">
                    <a16:rowId xmlns:a16="http://schemas.microsoft.com/office/drawing/2014/main" val="2091667749"/>
                  </a:ext>
                </a:extLst>
              </a:tr>
            </a:tbl>
          </a:graphicData>
        </a:graphic>
      </p:graphicFrame>
      <p:sp>
        <p:nvSpPr>
          <p:cNvPr id="8" name="Rectangle 7"/>
          <p:cNvSpPr/>
          <p:nvPr/>
        </p:nvSpPr>
        <p:spPr>
          <a:xfrm>
            <a:off x="3748119" y="203051"/>
            <a:ext cx="4490717" cy="769441"/>
          </a:xfrm>
          <a:prstGeom prst="rect">
            <a:avLst/>
          </a:prstGeom>
          <a:noFill/>
        </p:spPr>
        <p:txBody>
          <a:bodyPr wrap="square" lIns="91440" tIns="45720" rIns="91440" bIns="45720">
            <a:spAutoFit/>
          </a:bodyPr>
          <a:lstStyle/>
          <a:p>
            <a:pPr algn="ctr"/>
            <a:r>
              <a:rPr lang="en-US" sz="4400" b="1" cap="none" spc="50" dirty="0">
                <a:ln w="9525" cmpd="sng">
                  <a:solidFill>
                    <a:schemeClr val="accent1"/>
                  </a:solidFill>
                  <a:prstDash val="solid"/>
                </a:ln>
                <a:solidFill>
                  <a:srgbClr val="002060"/>
                </a:solidFill>
                <a:effectLst>
                  <a:glow rad="38100">
                    <a:schemeClr val="accent1">
                      <a:alpha val="40000"/>
                    </a:schemeClr>
                  </a:glow>
                </a:effectLst>
                <a:latin typeface="Arial Narrow" panose="020B0606020202030204" pitchFamily="34" charset="0"/>
              </a:rPr>
              <a:t>* VOCABULARY</a:t>
            </a:r>
          </a:p>
        </p:txBody>
      </p:sp>
      <p:pic>
        <p:nvPicPr>
          <p:cNvPr id="14" name="parent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30126" y="2099019"/>
            <a:ext cx="584506" cy="584506"/>
          </a:xfrm>
          <a:prstGeom prst="rect">
            <a:avLst/>
          </a:prstGeom>
        </p:spPr>
      </p:pic>
      <p:pic>
        <p:nvPicPr>
          <p:cNvPr id="16" name="pe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01014" y="3356122"/>
            <a:ext cx="622379" cy="622379"/>
          </a:xfrm>
          <a:prstGeom prst="rect">
            <a:avLst/>
          </a:prstGeom>
        </p:spPr>
      </p:pic>
      <p:pic>
        <p:nvPicPr>
          <p:cNvPr id="17" name="bully">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30126" y="4227872"/>
            <a:ext cx="576484" cy="576484"/>
          </a:xfrm>
          <a:prstGeom prst="rect">
            <a:avLst/>
          </a:prstGeom>
        </p:spPr>
      </p:pic>
      <p:pic>
        <p:nvPicPr>
          <p:cNvPr id="18" name="bullying">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21365" y="4847252"/>
            <a:ext cx="593267" cy="593267"/>
          </a:xfrm>
          <a:prstGeom prst="rect">
            <a:avLst/>
          </a:prstGeom>
        </p:spPr>
      </p:pic>
    </p:spTree>
    <p:extLst>
      <p:ext uri="{BB962C8B-B14F-4D97-AF65-F5344CB8AC3E}">
        <p14:creationId xmlns:p14="http://schemas.microsoft.com/office/powerpoint/2010/main" val="2349525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92" fill="hold"/>
                                        <p:tgtEl>
                                          <p:spTgt spid="16"/>
                                        </p:tgtEl>
                                      </p:cBhvr>
                                    </p:cmd>
                                  </p:childTnLst>
                                </p:cTn>
                              </p:par>
                            </p:childTnLst>
                          </p:cTn>
                        </p:par>
                      </p:childTnLst>
                    </p:cTn>
                  </p:par>
                </p:childTnLst>
              </p:cTn>
              <p:nextCondLst>
                <p:cond evt="onClick" delay="0">
                  <p:tgtEl>
                    <p:spTgt spid="16"/>
                  </p:tgtEl>
                </p:cond>
              </p:nextCondLst>
            </p:seq>
            <p:audio>
              <p:cMediaNode vol="80000">
                <p:cTn id="13" fill="hold" display="0">
                  <p:stCondLst>
                    <p:cond delay="indefinite"/>
                  </p:stCondLst>
                  <p:endCondLst>
                    <p:cond evt="onStopAudio" delay="0">
                      <p:tgtEl>
                        <p:sldTgt/>
                      </p:tgtEl>
                    </p:cond>
                  </p:endCondLst>
                </p:cTn>
                <p:tgtEl>
                  <p:spTgt spid="16"/>
                </p:tgtEl>
              </p:cMediaNode>
            </p:audio>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64" fill="hold"/>
                                        <p:tgtEl>
                                          <p:spTgt spid="17"/>
                                        </p:tgtEl>
                                      </p:cBhvr>
                                    </p:cmd>
                                  </p:childTnLst>
                                </p:cTn>
                              </p:par>
                            </p:childTnLst>
                          </p:cTn>
                        </p:par>
                      </p:childTnLst>
                    </p:cTn>
                  </p:par>
                </p:childTnLst>
              </p:cTn>
              <p:nextCondLst>
                <p:cond evt="onClick" delay="0">
                  <p:tgtEl>
                    <p:spTgt spid="17"/>
                  </p:tgtEl>
                </p:cond>
              </p:nextCondLst>
            </p:seq>
            <p:audio>
              <p:cMediaNode vol="80000">
                <p:cTn id="19" fill="hold" display="0">
                  <p:stCondLst>
                    <p:cond delay="indefinite"/>
                  </p:stCondLst>
                  <p:endCondLst>
                    <p:cond evt="onStopAudio" delay="0">
                      <p:tgtEl>
                        <p:sldTgt/>
                      </p:tgtEl>
                    </p:cond>
                  </p:endCondLst>
                </p:cTn>
                <p:tgtEl>
                  <p:spTgt spid="17"/>
                </p:tgtEl>
              </p:cMediaNode>
            </p:audio>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60" fill="hold"/>
                                        <p:tgtEl>
                                          <p:spTgt spid="18"/>
                                        </p:tgtEl>
                                      </p:cBhvr>
                                    </p:cmd>
                                  </p:childTnLst>
                                </p:cTn>
                              </p:par>
                            </p:childTnLst>
                          </p:cTn>
                        </p:par>
                      </p:childTnLst>
                    </p:cTn>
                  </p:par>
                </p:childTnLst>
              </p:cTn>
              <p:nextCondLst>
                <p:cond evt="onClick" delay="0">
                  <p:tgtEl>
                    <p:spTgt spid="18"/>
                  </p:tgtEl>
                </p:cond>
              </p:nextCondLst>
            </p:seq>
            <p:audio>
              <p:cMediaNode vol="80000">
                <p:cTn id="25" fill="hold" display="0">
                  <p:stCondLst>
                    <p:cond delay="indefinite"/>
                  </p:stCondLst>
                  <p:endCondLst>
                    <p:cond evt="onStopAudio" delay="0">
                      <p:tgtEl>
                        <p:sldTgt/>
                      </p:tgtEl>
                    </p:cond>
                  </p:endCondLst>
                </p:cTn>
                <p:tgtEl>
                  <p:spTgt spid="1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5976196"/>
              </p:ext>
            </p:extLst>
          </p:nvPr>
        </p:nvGraphicFramePr>
        <p:xfrm>
          <a:off x="840510" y="1022465"/>
          <a:ext cx="10896565" cy="4176762"/>
        </p:xfrm>
        <a:graphic>
          <a:graphicData uri="http://schemas.openxmlformats.org/drawingml/2006/table">
            <a:tbl>
              <a:tblPr bandRow="1">
                <a:tableStyleId>{5C22544A-7EE6-4342-B048-85BDC9FD1C3A}</a:tableStyleId>
              </a:tblPr>
              <a:tblGrid>
                <a:gridCol w="3398982">
                  <a:extLst>
                    <a:ext uri="{9D8B030D-6E8A-4147-A177-3AD203B41FA5}">
                      <a16:colId xmlns:a16="http://schemas.microsoft.com/office/drawing/2014/main" val="2635401996"/>
                    </a:ext>
                  </a:extLst>
                </a:gridCol>
                <a:gridCol w="3011054">
                  <a:extLst>
                    <a:ext uri="{9D8B030D-6E8A-4147-A177-3AD203B41FA5}">
                      <a16:colId xmlns:a16="http://schemas.microsoft.com/office/drawing/2014/main" val="843587419"/>
                    </a:ext>
                  </a:extLst>
                </a:gridCol>
                <a:gridCol w="4486529">
                  <a:extLst>
                    <a:ext uri="{9D8B030D-6E8A-4147-A177-3AD203B41FA5}">
                      <a16:colId xmlns:a16="http://schemas.microsoft.com/office/drawing/2014/main" val="2223378672"/>
                    </a:ext>
                  </a:extLst>
                </a:gridCol>
              </a:tblGrid>
              <a:tr h="140255">
                <a:tc>
                  <a:txBody>
                    <a:bodyPr/>
                    <a:lstStyle/>
                    <a:p>
                      <a:pPr algn="ctr"/>
                      <a:r>
                        <a:rPr lang="en-US" sz="3200" b="1" dirty="0">
                          <a:solidFill>
                            <a:schemeClr val="bg1"/>
                          </a:solidFill>
                          <a:latin typeface="+mn-lt"/>
                        </a:rPr>
                        <a:t>New words</a:t>
                      </a:r>
                    </a:p>
                  </a:txBody>
                  <a:tcPr anchor="ctr">
                    <a:solidFill>
                      <a:schemeClr val="accent1"/>
                    </a:solidFill>
                  </a:tcPr>
                </a:tc>
                <a:tc>
                  <a:txBody>
                    <a:bodyPr/>
                    <a:lstStyle/>
                    <a:p>
                      <a:pPr algn="ctr"/>
                      <a:r>
                        <a:rPr lang="en-US" sz="3200" b="1" dirty="0">
                          <a:solidFill>
                            <a:schemeClr val="bg1"/>
                          </a:solidFill>
                          <a:latin typeface="+mn-lt"/>
                        </a:rPr>
                        <a:t>Pronunciation</a:t>
                      </a:r>
                    </a:p>
                  </a:txBody>
                  <a:tcPr anchor="ctr">
                    <a:solidFill>
                      <a:schemeClr val="accent1"/>
                    </a:solidFill>
                  </a:tcPr>
                </a:tc>
                <a:tc>
                  <a:txBody>
                    <a:bodyPr/>
                    <a:lstStyle/>
                    <a:p>
                      <a:pPr algn="ctr"/>
                      <a:r>
                        <a:rPr lang="en-US" sz="3200" b="1" dirty="0">
                          <a:solidFill>
                            <a:schemeClr val="bg1"/>
                          </a:solidFill>
                          <a:latin typeface="+mn-lt"/>
                        </a:rPr>
                        <a:t>Meaning</a:t>
                      </a:r>
                    </a:p>
                  </a:txBody>
                  <a:tcPr anchor="ctr">
                    <a:solidFill>
                      <a:schemeClr val="accent1"/>
                    </a:solidFill>
                  </a:tcPr>
                </a:tc>
                <a:extLst>
                  <a:ext uri="{0D108BD9-81ED-4DB2-BD59-A6C34878D82A}">
                    <a16:rowId xmlns:a16="http://schemas.microsoft.com/office/drawing/2014/main" val="1986466335"/>
                  </a:ext>
                </a:extLst>
              </a:tr>
              <a:tr h="642454">
                <a:tc>
                  <a:txBody>
                    <a:bodyPr/>
                    <a:lstStyle/>
                    <a:p>
                      <a:pPr marL="144145" indent="-144145">
                        <a:lnSpc>
                          <a:spcPct val="107000"/>
                        </a:lnSpc>
                      </a:pPr>
                      <a:r>
                        <a:rPr lang="en-US" sz="3200" dirty="0">
                          <a:effectLst/>
                          <a:latin typeface="+mn-lt"/>
                        </a:rPr>
                        <a:t>1. </a:t>
                      </a:r>
                      <a:endParaRPr lang="en-US" sz="3200" dirty="0">
                        <a:effectLst/>
                        <a:latin typeface="+mn-lt"/>
                        <a:cs typeface="Times New Roman" panose="02020603050405020304" pitchFamily="18" charset="0"/>
                      </a:endParaRPr>
                    </a:p>
                  </a:txBody>
                  <a:tcPr marL="71755" marR="71755" marT="71755" marB="71755">
                    <a:solidFill>
                      <a:srgbClr val="FBCDCD"/>
                    </a:solidFill>
                  </a:tcPr>
                </a:tc>
                <a:tc>
                  <a:txBody>
                    <a:bodyPr/>
                    <a:lstStyle/>
                    <a:p>
                      <a:pPr algn="ctr">
                        <a:lnSpc>
                          <a:spcPct val="107000"/>
                        </a:lnSpc>
                      </a:pPr>
                      <a:r>
                        <a:rPr lang="en-US" sz="3200" dirty="0">
                          <a:effectLst/>
                          <a:latin typeface="+mn-lt"/>
                        </a:rPr>
                        <a:t>/</a:t>
                      </a:r>
                      <a:r>
                        <a:rPr lang="en-US" sz="3200" dirty="0" err="1">
                          <a:effectLst/>
                          <a:latin typeface="+mn-lt"/>
                        </a:rPr>
                        <a:t>pəˈrentl</a:t>
                      </a:r>
                      <a:r>
                        <a:rPr lang="en-US" sz="3200" dirty="0">
                          <a:effectLst/>
                          <a:latin typeface="+mn-lt"/>
                        </a:rPr>
                        <a:t>/</a:t>
                      </a:r>
                    </a:p>
                  </a:txBody>
                  <a:tcPr marL="36195" marR="36195" marT="71755" marB="71755">
                    <a:solidFill>
                      <a:srgbClr val="FBCDCD"/>
                    </a:solidFill>
                  </a:tcPr>
                </a:tc>
                <a:tc>
                  <a:txBody>
                    <a:bodyPr/>
                    <a:lstStyle/>
                    <a:p>
                      <a:pPr>
                        <a:lnSpc>
                          <a:spcPct val="107000"/>
                        </a:lnSpc>
                      </a:pPr>
                      <a:r>
                        <a:rPr lang="en-US" sz="3200">
                          <a:effectLst/>
                          <a:latin typeface="+mn-lt"/>
                        </a:rPr>
                        <a:t>liên quan tới bố mẹ, thuộc bố mẹ</a:t>
                      </a:r>
                    </a:p>
                  </a:txBody>
                  <a:tcPr marL="36195" marR="36195" marT="71755" marB="71755">
                    <a:solidFill>
                      <a:srgbClr val="FBCDCD"/>
                    </a:solidFill>
                  </a:tcPr>
                </a:tc>
                <a:extLst>
                  <a:ext uri="{0D108BD9-81ED-4DB2-BD59-A6C34878D82A}">
                    <a16:rowId xmlns:a16="http://schemas.microsoft.com/office/drawing/2014/main" val="1753675918"/>
                  </a:ext>
                </a:extLst>
              </a:tr>
              <a:tr h="642454">
                <a:tc>
                  <a:txBody>
                    <a:bodyPr/>
                    <a:lstStyle/>
                    <a:p>
                      <a:pPr marL="144145" indent="-144145">
                        <a:lnSpc>
                          <a:spcPct val="107000"/>
                        </a:lnSpc>
                      </a:pPr>
                      <a:r>
                        <a:rPr lang="en-US" sz="3200" dirty="0">
                          <a:effectLst/>
                          <a:latin typeface="+mn-lt"/>
                        </a:rPr>
                        <a:t>2. </a:t>
                      </a:r>
                    </a:p>
                  </a:txBody>
                  <a:tcPr marL="71755" marR="71755" marT="71755" marB="71755">
                    <a:solidFill>
                      <a:srgbClr val="FBCDCD"/>
                    </a:solidFill>
                  </a:tcPr>
                </a:tc>
                <a:tc>
                  <a:txBody>
                    <a:bodyPr/>
                    <a:lstStyle/>
                    <a:p>
                      <a:pPr algn="ctr">
                        <a:lnSpc>
                          <a:spcPct val="107000"/>
                        </a:lnSpc>
                      </a:pPr>
                      <a:r>
                        <a:rPr lang="en-US" sz="3200">
                          <a:effectLst/>
                          <a:latin typeface="+mn-lt"/>
                        </a:rPr>
                        <a:t>/pɪə(r)/</a:t>
                      </a:r>
                    </a:p>
                  </a:txBody>
                  <a:tcPr marL="36195" marR="36195" marT="71755" marB="71755">
                    <a:solidFill>
                      <a:srgbClr val="FBCDCD"/>
                    </a:solidFill>
                  </a:tcPr>
                </a:tc>
                <a:tc>
                  <a:txBody>
                    <a:bodyPr/>
                    <a:lstStyle/>
                    <a:p>
                      <a:pPr>
                        <a:lnSpc>
                          <a:spcPct val="107000"/>
                        </a:lnSpc>
                      </a:pPr>
                      <a:r>
                        <a:rPr lang="vi-VN" sz="3200">
                          <a:effectLst/>
                          <a:latin typeface="+mn-lt"/>
                        </a:rPr>
                        <a:t>người ngang hàng, bạn đồng lứa</a:t>
                      </a:r>
                    </a:p>
                  </a:txBody>
                  <a:tcPr marL="36195" marR="36195" marT="71755" marB="71755">
                    <a:solidFill>
                      <a:srgbClr val="FBCDCD"/>
                    </a:solidFill>
                  </a:tcPr>
                </a:tc>
                <a:extLst>
                  <a:ext uri="{0D108BD9-81ED-4DB2-BD59-A6C34878D82A}">
                    <a16:rowId xmlns:a16="http://schemas.microsoft.com/office/drawing/2014/main" val="2546515224"/>
                  </a:ext>
                </a:extLst>
              </a:tr>
              <a:tr h="642454">
                <a:tc>
                  <a:txBody>
                    <a:bodyPr/>
                    <a:lstStyle/>
                    <a:p>
                      <a:pPr marL="144145" indent="-144145">
                        <a:lnSpc>
                          <a:spcPct val="107000"/>
                        </a:lnSpc>
                      </a:pPr>
                      <a:r>
                        <a:rPr lang="en-US" sz="3200" dirty="0">
                          <a:effectLst/>
                          <a:latin typeface="+mn-lt"/>
                        </a:rPr>
                        <a:t>3. </a:t>
                      </a:r>
                    </a:p>
                  </a:txBody>
                  <a:tcPr marL="71755" marR="71755" marT="71755" marB="71755">
                    <a:solidFill>
                      <a:srgbClr val="FBCDCD"/>
                    </a:solidFill>
                  </a:tcPr>
                </a:tc>
                <a:tc>
                  <a:txBody>
                    <a:bodyPr/>
                    <a:lstStyle/>
                    <a:p>
                      <a:pPr algn="ctr">
                        <a:lnSpc>
                          <a:spcPct val="107000"/>
                        </a:lnSpc>
                      </a:pPr>
                      <a:r>
                        <a:rPr lang="en-US" sz="3200">
                          <a:effectLst/>
                          <a:latin typeface="+mn-lt"/>
                        </a:rPr>
                        <a:t>/ˈbʊli/</a:t>
                      </a:r>
                      <a:endParaRPr lang="en-US" sz="3200" dirty="0">
                        <a:effectLst/>
                        <a:latin typeface="+mn-lt"/>
                        <a:cs typeface="Times New Roman" panose="02020603050405020304" pitchFamily="18" charset="0"/>
                      </a:endParaRPr>
                    </a:p>
                  </a:txBody>
                  <a:tcPr marL="36195" marR="36195" marT="71755" marB="71755">
                    <a:solidFill>
                      <a:srgbClr val="FBCDCD"/>
                    </a:solidFill>
                  </a:tcPr>
                </a:tc>
                <a:tc>
                  <a:txBody>
                    <a:bodyPr/>
                    <a:lstStyle/>
                    <a:p>
                      <a:pPr>
                        <a:lnSpc>
                          <a:spcPct val="107000"/>
                        </a:lnSpc>
                      </a:pPr>
                      <a:r>
                        <a:rPr lang="en-US" sz="3200">
                          <a:effectLst/>
                          <a:latin typeface="+mn-lt"/>
                        </a:rPr>
                        <a:t>bắt nạt</a:t>
                      </a:r>
                    </a:p>
                  </a:txBody>
                  <a:tcPr marL="36195" marR="36195" marT="71755" marB="71755">
                    <a:solidFill>
                      <a:srgbClr val="FBCDCD"/>
                    </a:solidFill>
                  </a:tcPr>
                </a:tc>
                <a:extLst>
                  <a:ext uri="{0D108BD9-81ED-4DB2-BD59-A6C34878D82A}">
                    <a16:rowId xmlns:a16="http://schemas.microsoft.com/office/drawing/2014/main" val="3960846974"/>
                  </a:ext>
                </a:extLst>
              </a:tr>
              <a:tr h="642454">
                <a:tc>
                  <a:txBody>
                    <a:bodyPr/>
                    <a:lstStyle/>
                    <a:p>
                      <a:pPr marL="144145" indent="-144145">
                        <a:lnSpc>
                          <a:spcPct val="107000"/>
                        </a:lnSpc>
                      </a:pPr>
                      <a:r>
                        <a:rPr lang="en-US" sz="3200" dirty="0">
                          <a:effectLst/>
                          <a:latin typeface="+mn-lt"/>
                        </a:rPr>
                        <a:t>4. </a:t>
                      </a:r>
                      <a:endParaRPr lang="en-US" sz="3200" dirty="0">
                        <a:effectLst/>
                        <a:latin typeface="+mn-lt"/>
                        <a:cs typeface="Times New Roman" panose="02020603050405020304" pitchFamily="18" charset="0"/>
                      </a:endParaRPr>
                    </a:p>
                  </a:txBody>
                  <a:tcPr marL="71755" marR="71755" marT="71755" marB="71755">
                    <a:solidFill>
                      <a:srgbClr val="FBCDCD"/>
                    </a:solidFill>
                  </a:tcPr>
                </a:tc>
                <a:tc>
                  <a:txBody>
                    <a:bodyPr/>
                    <a:lstStyle/>
                    <a:p>
                      <a:pPr algn="ctr">
                        <a:lnSpc>
                          <a:spcPct val="107000"/>
                        </a:lnSpc>
                      </a:pPr>
                      <a:r>
                        <a:rPr lang="en-US" sz="3200" dirty="0">
                          <a:effectLst/>
                          <a:latin typeface="+mn-lt"/>
                        </a:rPr>
                        <a:t>/ˈ</a:t>
                      </a:r>
                      <a:r>
                        <a:rPr lang="en-US" sz="3200" dirty="0" err="1">
                          <a:effectLst/>
                          <a:latin typeface="+mn-lt"/>
                        </a:rPr>
                        <a:t>bʊliɪŋ</a:t>
                      </a:r>
                      <a:r>
                        <a:rPr lang="en-US" sz="3200" dirty="0">
                          <a:effectLst/>
                          <a:latin typeface="+mn-lt"/>
                        </a:rPr>
                        <a:t>/</a:t>
                      </a:r>
                    </a:p>
                  </a:txBody>
                  <a:tcPr marL="36195" marR="36195" marT="71755" marB="71755">
                    <a:solidFill>
                      <a:srgbClr val="FBCDCD"/>
                    </a:solidFill>
                  </a:tcPr>
                </a:tc>
                <a:tc>
                  <a:txBody>
                    <a:bodyPr/>
                    <a:lstStyle/>
                    <a:p>
                      <a:pPr>
                        <a:lnSpc>
                          <a:spcPct val="107000"/>
                        </a:lnSpc>
                      </a:pPr>
                      <a:r>
                        <a:rPr lang="en-US" sz="3200" dirty="0" err="1">
                          <a:effectLst/>
                          <a:latin typeface="+mn-lt"/>
                        </a:rPr>
                        <a:t>sự</a:t>
                      </a:r>
                      <a:r>
                        <a:rPr lang="en-US" sz="3200" dirty="0">
                          <a:effectLst/>
                          <a:latin typeface="+mn-lt"/>
                        </a:rPr>
                        <a:t> </a:t>
                      </a:r>
                      <a:r>
                        <a:rPr lang="en-US" sz="3200" dirty="0" err="1">
                          <a:effectLst/>
                          <a:latin typeface="+mn-lt"/>
                        </a:rPr>
                        <a:t>bắt</a:t>
                      </a:r>
                      <a:r>
                        <a:rPr lang="en-US" sz="3200" dirty="0">
                          <a:effectLst/>
                          <a:latin typeface="+mn-lt"/>
                        </a:rPr>
                        <a:t> </a:t>
                      </a:r>
                      <a:r>
                        <a:rPr lang="en-US" sz="3200" dirty="0" err="1">
                          <a:effectLst/>
                          <a:latin typeface="+mn-lt"/>
                        </a:rPr>
                        <a:t>nạt</a:t>
                      </a:r>
                      <a:endParaRPr lang="en-US" sz="3200" dirty="0">
                        <a:effectLst/>
                        <a:latin typeface="+mn-lt"/>
                      </a:endParaRPr>
                    </a:p>
                  </a:txBody>
                  <a:tcPr marL="36195" marR="36195" marT="71755" marB="71755">
                    <a:solidFill>
                      <a:srgbClr val="FBCDCD"/>
                    </a:solidFill>
                  </a:tcPr>
                </a:tc>
                <a:extLst>
                  <a:ext uri="{0D108BD9-81ED-4DB2-BD59-A6C34878D82A}">
                    <a16:rowId xmlns:a16="http://schemas.microsoft.com/office/drawing/2014/main" val="2091667749"/>
                  </a:ext>
                </a:extLst>
              </a:tr>
            </a:tbl>
          </a:graphicData>
        </a:graphic>
      </p:graphicFrame>
      <p:sp>
        <p:nvSpPr>
          <p:cNvPr id="8" name="Rectangle 7"/>
          <p:cNvSpPr/>
          <p:nvPr/>
        </p:nvSpPr>
        <p:spPr>
          <a:xfrm>
            <a:off x="2990737" y="101451"/>
            <a:ext cx="6014718" cy="769441"/>
          </a:xfrm>
          <a:prstGeom prst="rect">
            <a:avLst/>
          </a:prstGeom>
          <a:noFill/>
        </p:spPr>
        <p:txBody>
          <a:bodyPr wrap="square" lIns="91440" tIns="45720" rIns="91440" bIns="45720">
            <a:spAutoFit/>
          </a:bodyPr>
          <a:lstStyle/>
          <a:p>
            <a:r>
              <a:rPr lang="en-US" sz="4400" b="1" cap="none" spc="50" dirty="0">
                <a:ln w="9525" cmpd="sng">
                  <a:solidFill>
                    <a:schemeClr val="accent1"/>
                  </a:solidFill>
                  <a:prstDash val="solid"/>
                </a:ln>
                <a:solidFill>
                  <a:srgbClr val="002060"/>
                </a:solidFill>
                <a:effectLst>
                  <a:glow rad="38100">
                    <a:schemeClr val="accent1">
                      <a:alpha val="40000"/>
                    </a:schemeClr>
                  </a:glow>
                </a:effectLst>
                <a:latin typeface="Arial Narrow" panose="020B0606020202030204" pitchFamily="34" charset="0"/>
              </a:rPr>
              <a:t>* Checking </a:t>
            </a:r>
            <a:r>
              <a:rPr lang="en-US" sz="4400" b="1" cap="none" spc="50" dirty="0" err="1">
                <a:ln w="9525" cmpd="sng">
                  <a:solidFill>
                    <a:schemeClr val="accent1"/>
                  </a:solidFill>
                  <a:prstDash val="solid"/>
                </a:ln>
                <a:solidFill>
                  <a:srgbClr val="002060"/>
                </a:solidFill>
                <a:effectLst>
                  <a:glow rad="38100">
                    <a:schemeClr val="accent1">
                      <a:alpha val="40000"/>
                    </a:schemeClr>
                  </a:glow>
                </a:effectLst>
                <a:latin typeface="Arial Narrow" panose="020B0606020202030204" pitchFamily="34" charset="0"/>
              </a:rPr>
              <a:t>vocablary</a:t>
            </a:r>
            <a:endParaRPr lang="en-US" sz="4400" b="1" cap="none" spc="50" dirty="0">
              <a:ln w="9525" cmpd="sng">
                <a:solidFill>
                  <a:schemeClr val="accent1"/>
                </a:solidFill>
                <a:prstDash val="solid"/>
              </a:ln>
              <a:solidFill>
                <a:srgbClr val="002060"/>
              </a:solidFill>
              <a:effectLst>
                <a:glow rad="38100">
                  <a:schemeClr val="accent1">
                    <a:alpha val="40000"/>
                  </a:schemeClr>
                </a:glow>
              </a:effectLst>
              <a:latin typeface="Arial Narrow" panose="020B0606020202030204" pitchFamily="34" charset="0"/>
            </a:endParaRPr>
          </a:p>
        </p:txBody>
      </p:sp>
      <p:pic>
        <p:nvPicPr>
          <p:cNvPr id="14" name="parent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74708" y="1690255"/>
            <a:ext cx="584506" cy="586870"/>
          </a:xfrm>
          <a:prstGeom prst="rect">
            <a:avLst/>
          </a:prstGeom>
        </p:spPr>
      </p:pic>
      <p:pic>
        <p:nvPicPr>
          <p:cNvPr id="16" name="pe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92039" y="2852126"/>
            <a:ext cx="622379" cy="624896"/>
          </a:xfrm>
          <a:prstGeom prst="rect">
            <a:avLst/>
          </a:prstGeom>
        </p:spPr>
      </p:pic>
      <p:pic>
        <p:nvPicPr>
          <p:cNvPr id="17" name="bully">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365947" y="3894927"/>
            <a:ext cx="576484" cy="578816"/>
          </a:xfrm>
          <a:prstGeom prst="rect">
            <a:avLst/>
          </a:prstGeom>
        </p:spPr>
      </p:pic>
      <p:pic>
        <p:nvPicPr>
          <p:cNvPr id="18" name="bullying">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357555" y="4716629"/>
            <a:ext cx="593267" cy="595666"/>
          </a:xfrm>
          <a:prstGeom prst="rect">
            <a:avLst/>
          </a:prstGeom>
        </p:spPr>
      </p:pic>
      <p:sp>
        <p:nvSpPr>
          <p:cNvPr id="3" name="Rectangle 2"/>
          <p:cNvSpPr/>
          <p:nvPr/>
        </p:nvSpPr>
        <p:spPr>
          <a:xfrm>
            <a:off x="1247399" y="1649558"/>
            <a:ext cx="2954655" cy="584775"/>
          </a:xfrm>
          <a:prstGeom prst="rect">
            <a:avLst/>
          </a:prstGeom>
        </p:spPr>
        <p:txBody>
          <a:bodyPr wrap="none">
            <a:spAutoFit/>
          </a:bodyPr>
          <a:lstStyle/>
          <a:p>
            <a:r>
              <a:rPr lang="en-US" sz="3200" dirty="0">
                <a:solidFill>
                  <a:prstClr val="black"/>
                </a:solidFill>
              </a:rPr>
              <a:t>parental (</a:t>
            </a:r>
            <a:r>
              <a:rPr lang="en-US" sz="3200" dirty="0" err="1">
                <a:solidFill>
                  <a:prstClr val="black"/>
                </a:solidFill>
              </a:rPr>
              <a:t>adj</a:t>
            </a:r>
            <a:r>
              <a:rPr lang="en-US" sz="3200" dirty="0">
                <a:solidFill>
                  <a:prstClr val="black"/>
                </a:solidFill>
              </a:rPr>
              <a:t>) </a:t>
            </a:r>
            <a:endParaRPr lang="en-US" dirty="0"/>
          </a:p>
        </p:txBody>
      </p:sp>
      <p:sp>
        <p:nvSpPr>
          <p:cNvPr id="4" name="Rectangle 3"/>
          <p:cNvSpPr/>
          <p:nvPr/>
        </p:nvSpPr>
        <p:spPr>
          <a:xfrm>
            <a:off x="1270394" y="2841600"/>
            <a:ext cx="1720343" cy="619272"/>
          </a:xfrm>
          <a:prstGeom prst="rect">
            <a:avLst/>
          </a:prstGeom>
        </p:spPr>
        <p:txBody>
          <a:bodyPr wrap="none">
            <a:spAutoFit/>
          </a:bodyPr>
          <a:lstStyle/>
          <a:p>
            <a:pPr marL="144145" lvl="0" indent="-144145">
              <a:lnSpc>
                <a:spcPct val="107000"/>
              </a:lnSpc>
            </a:pPr>
            <a:r>
              <a:rPr lang="en-US" sz="3200" dirty="0">
                <a:solidFill>
                  <a:prstClr val="black"/>
                </a:solidFill>
              </a:rPr>
              <a:t>peer (n)</a:t>
            </a:r>
          </a:p>
        </p:txBody>
      </p:sp>
      <p:sp>
        <p:nvSpPr>
          <p:cNvPr id="5" name="Rectangle 4"/>
          <p:cNvSpPr/>
          <p:nvPr/>
        </p:nvSpPr>
        <p:spPr>
          <a:xfrm>
            <a:off x="1270394" y="3996818"/>
            <a:ext cx="1758815" cy="619272"/>
          </a:xfrm>
          <a:prstGeom prst="rect">
            <a:avLst/>
          </a:prstGeom>
        </p:spPr>
        <p:txBody>
          <a:bodyPr wrap="none">
            <a:spAutoFit/>
          </a:bodyPr>
          <a:lstStyle/>
          <a:p>
            <a:pPr marL="144145" lvl="0" indent="-144145">
              <a:lnSpc>
                <a:spcPct val="107000"/>
              </a:lnSpc>
            </a:pPr>
            <a:r>
              <a:rPr lang="en-US" sz="3200" dirty="0">
                <a:solidFill>
                  <a:prstClr val="black"/>
                </a:solidFill>
              </a:rPr>
              <a:t>bully (v)</a:t>
            </a:r>
          </a:p>
        </p:txBody>
      </p:sp>
      <p:sp>
        <p:nvSpPr>
          <p:cNvPr id="6" name="Rectangle 5"/>
          <p:cNvSpPr/>
          <p:nvPr/>
        </p:nvSpPr>
        <p:spPr>
          <a:xfrm>
            <a:off x="1242686" y="4651902"/>
            <a:ext cx="2560316" cy="619272"/>
          </a:xfrm>
          <a:prstGeom prst="rect">
            <a:avLst/>
          </a:prstGeom>
        </p:spPr>
        <p:txBody>
          <a:bodyPr wrap="none">
            <a:spAutoFit/>
          </a:bodyPr>
          <a:lstStyle/>
          <a:p>
            <a:pPr marL="144145" lvl="0" indent="-144145">
              <a:lnSpc>
                <a:spcPct val="107000"/>
              </a:lnSpc>
            </a:pPr>
            <a:r>
              <a:rPr lang="en-US" sz="3200" dirty="0">
                <a:solidFill>
                  <a:prstClr val="black"/>
                </a:solidFill>
              </a:rPr>
              <a:t>bullying (n) </a:t>
            </a:r>
            <a:endParaRPr lang="en-US" sz="32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36960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152" fill="hold"/>
                                        <p:tgtEl>
                                          <p:spTgt spid="14"/>
                                        </p:tgtEl>
                                      </p:cBhvr>
                                    </p:cmd>
                                  </p:childTnLst>
                                </p:cTn>
                              </p:par>
                            </p:childTnLst>
                          </p:cTn>
                        </p:par>
                      </p:childTnLst>
                    </p:cTn>
                  </p:par>
                </p:childTnLst>
              </p:cTn>
              <p:nextCondLst>
                <p:cond evt="onClick" delay="0">
                  <p:tgtEl>
                    <p:spTgt spid="14"/>
                  </p:tgtEl>
                </p:cond>
              </p:nextCondLst>
            </p:seq>
            <p:audio>
              <p:cMediaNode vol="80000">
                <p:cTn id="36" fill="hold" display="0">
                  <p:stCondLst>
                    <p:cond delay="indefinite"/>
                  </p:stCondLst>
                  <p:endCondLst>
                    <p:cond evt="onStopAudio" delay="0">
                      <p:tgtEl>
                        <p:sldTgt/>
                      </p:tgtEl>
                    </p:cond>
                  </p:endCondLst>
                </p:cTn>
                <p:tgtEl>
                  <p:spTgt spid="14"/>
                </p:tgtEl>
              </p:cMediaNode>
            </p:audio>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792" fill="hold"/>
                                        <p:tgtEl>
                                          <p:spTgt spid="16"/>
                                        </p:tgtEl>
                                      </p:cBhvr>
                                    </p:cmd>
                                  </p:childTnLst>
                                </p:cTn>
                              </p:par>
                            </p:childTnLst>
                          </p:cTn>
                        </p:par>
                      </p:childTnLst>
                    </p:cTn>
                  </p:par>
                </p:childTnLst>
              </p:cTn>
              <p:nextCondLst>
                <p:cond evt="onClick" delay="0">
                  <p:tgtEl>
                    <p:spTgt spid="16"/>
                  </p:tgtEl>
                </p:cond>
              </p:nextCondLst>
            </p:seq>
            <p:audio>
              <p:cMediaNode vol="80000">
                <p:cTn id="42" fill="hold" display="0">
                  <p:stCondLst>
                    <p:cond delay="indefinite"/>
                  </p:stCondLst>
                  <p:endCondLst>
                    <p:cond evt="onStopAudio" delay="0">
                      <p:tgtEl>
                        <p:sldTgt/>
                      </p:tgtEl>
                    </p:cond>
                  </p:endCondLst>
                </p:cTn>
                <p:tgtEl>
                  <p:spTgt spid="16"/>
                </p:tgtEl>
              </p:cMediaNode>
            </p:audio>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864" fill="hold"/>
                                        <p:tgtEl>
                                          <p:spTgt spid="17"/>
                                        </p:tgtEl>
                                      </p:cBhvr>
                                    </p:cmd>
                                  </p:childTnLst>
                                </p:cTn>
                              </p:par>
                            </p:childTnLst>
                          </p:cTn>
                        </p:par>
                      </p:childTnLst>
                    </p:cTn>
                  </p:par>
                </p:childTnLst>
              </p:cTn>
              <p:nextCondLst>
                <p:cond evt="onClick" delay="0">
                  <p:tgtEl>
                    <p:spTgt spid="17"/>
                  </p:tgtEl>
                </p:cond>
              </p:nextCondLst>
            </p:seq>
            <p:audio>
              <p:cMediaNode vol="80000">
                <p:cTn id="48" fill="hold" display="0">
                  <p:stCondLst>
                    <p:cond delay="indefinite"/>
                  </p:stCondLst>
                  <p:endCondLst>
                    <p:cond evt="onStopAudio" delay="0">
                      <p:tgtEl>
                        <p:sldTgt/>
                      </p:tgtEl>
                    </p:cond>
                  </p:endCondLst>
                </p:cTn>
                <p:tgtEl>
                  <p:spTgt spid="17"/>
                </p:tgtEl>
              </p:cMediaNode>
            </p:audio>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960" fill="hold"/>
                                        <p:tgtEl>
                                          <p:spTgt spid="18"/>
                                        </p:tgtEl>
                                      </p:cBhvr>
                                    </p:cmd>
                                  </p:childTnLst>
                                </p:cTn>
                              </p:par>
                            </p:childTnLst>
                          </p:cTn>
                        </p:par>
                      </p:childTnLst>
                    </p:cTn>
                  </p:par>
                </p:childTnLst>
              </p:cTn>
              <p:nextCondLst>
                <p:cond evt="onClick" delay="0">
                  <p:tgtEl>
                    <p:spTgt spid="18"/>
                  </p:tgtEl>
                </p:cond>
              </p:nextCondLst>
            </p:seq>
            <p:audio>
              <p:cMediaNode vol="80000">
                <p:cTn id="54" fill="hold" display="0">
                  <p:stCondLst>
                    <p:cond delay="indefinite"/>
                  </p:stCondLst>
                  <p:endCondLst>
                    <p:cond evt="onStopAudio" delay="0">
                      <p:tgtEl>
                        <p:sldTgt/>
                      </p:tgtEl>
                    </p:cond>
                  </p:endCondLst>
                </p:cTn>
                <p:tgtEl>
                  <p:spTgt spid="18"/>
                </p:tgtEl>
              </p:cMediaNode>
            </p:audio>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sz="quarter" idx="13"/>
          </p:nvPr>
        </p:nvSpPr>
        <p:spPr>
          <a:xfrm>
            <a:off x="556814" y="1917037"/>
            <a:ext cx="5967340" cy="3295015"/>
          </a:xfrm>
        </p:spPr>
        <p:txBody>
          <a:bodyPr>
            <a:noAutofit/>
          </a:bodyPr>
          <a:lstStyle/>
          <a:p>
            <a:pPr marL="514350" indent="-514350">
              <a:lnSpc>
                <a:spcPct val="150000"/>
              </a:lnSpc>
              <a:buAutoNum type="alphaUcPeriod"/>
            </a:pPr>
            <a:r>
              <a:rPr lang="en-US" sz="2800" dirty="0">
                <a:latin typeface="Bahnschrift SemiBold" panose="020B0502040204020203" pitchFamily="34" charset="0"/>
              </a:rPr>
              <a:t>pressure from schoolwork</a:t>
            </a:r>
          </a:p>
          <a:p>
            <a:pPr marL="514350" indent="-514350">
              <a:lnSpc>
                <a:spcPct val="150000"/>
              </a:lnSpc>
              <a:buAutoNum type="alphaUcPeriod"/>
            </a:pPr>
            <a:r>
              <a:rPr lang="en-US" sz="2800" dirty="0">
                <a:latin typeface="Bahnschrift SemiBold" panose="020B0502040204020203" pitchFamily="34" charset="0"/>
              </a:rPr>
              <a:t>parental pressure</a:t>
            </a:r>
          </a:p>
          <a:p>
            <a:pPr marL="514350" indent="-514350">
              <a:lnSpc>
                <a:spcPct val="150000"/>
              </a:lnSpc>
              <a:buAutoNum type="alphaUcPeriod"/>
            </a:pPr>
            <a:r>
              <a:rPr lang="en-US" sz="2800" dirty="0">
                <a:latin typeface="Bahnschrift SemiBold" panose="020B0502040204020203" pitchFamily="34" charset="0"/>
              </a:rPr>
              <a:t>pressure from work </a:t>
            </a:r>
          </a:p>
          <a:p>
            <a:pPr marL="514350" indent="-514350">
              <a:lnSpc>
                <a:spcPct val="150000"/>
              </a:lnSpc>
              <a:buAutoNum type="alphaUcPeriod"/>
            </a:pPr>
            <a:r>
              <a:rPr lang="en-US" sz="2800" dirty="0">
                <a:latin typeface="Bahnschrift SemiBold" panose="020B0502040204020203" pitchFamily="34" charset="0"/>
              </a:rPr>
              <a:t>pressure from their clubs</a:t>
            </a:r>
          </a:p>
        </p:txBody>
      </p:sp>
      <p:sp>
        <p:nvSpPr>
          <p:cNvPr id="10" name="TextBox 9"/>
          <p:cNvSpPr txBox="1"/>
          <p:nvPr/>
        </p:nvSpPr>
        <p:spPr>
          <a:xfrm>
            <a:off x="1155046" y="946546"/>
            <a:ext cx="1073821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Which types of pressure below do you think teens face?</a:t>
            </a:r>
          </a:p>
        </p:txBody>
      </p:sp>
      <p:sp>
        <p:nvSpPr>
          <p:cNvPr id="11" name="Rounded Rectangle 10"/>
          <p:cNvSpPr/>
          <p:nvPr/>
        </p:nvSpPr>
        <p:spPr>
          <a:xfrm>
            <a:off x="705226" y="92860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58011" y="80952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4" name="Oval 13"/>
          <p:cNvSpPr/>
          <p:nvPr/>
        </p:nvSpPr>
        <p:spPr>
          <a:xfrm>
            <a:off x="524441" y="2092300"/>
            <a:ext cx="467139" cy="443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7734229" y="1746718"/>
            <a:ext cx="4159034" cy="4044482"/>
          </a:xfrm>
          <a:prstGeom prst="rect">
            <a:avLst/>
          </a:prstGeom>
        </p:spPr>
      </p:pic>
      <p:sp>
        <p:nvSpPr>
          <p:cNvPr id="22" name="TextBox 21"/>
          <p:cNvSpPr txBox="1"/>
          <p:nvPr/>
        </p:nvSpPr>
        <p:spPr>
          <a:xfrm>
            <a:off x="4495219" y="84819"/>
            <a:ext cx="2967764" cy="584775"/>
          </a:xfrm>
          <a:prstGeom prst="rect">
            <a:avLst/>
          </a:prstGeom>
          <a:solidFill>
            <a:schemeClr val="accent6">
              <a:lumMod val="40000"/>
              <a:lumOff val="60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I.LISTENING</a:t>
            </a:r>
          </a:p>
        </p:txBody>
      </p:sp>
      <p:sp>
        <p:nvSpPr>
          <p:cNvPr id="23" name="Oval 22"/>
          <p:cNvSpPr/>
          <p:nvPr/>
        </p:nvSpPr>
        <p:spPr>
          <a:xfrm>
            <a:off x="556814" y="2870892"/>
            <a:ext cx="467139" cy="443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4440" y="3637045"/>
            <a:ext cx="467139" cy="443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2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21550" y="347456"/>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24156" y="372988"/>
            <a:ext cx="10992353"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to a conversation and choose the correct answer to each question.</a:t>
            </a:r>
          </a:p>
        </p:txBody>
      </p:sp>
      <p:sp>
        <p:nvSpPr>
          <p:cNvPr id="17" name="TextBox 16"/>
          <p:cNvSpPr txBox="1"/>
          <p:nvPr/>
        </p:nvSpPr>
        <p:spPr>
          <a:xfrm>
            <a:off x="573544" y="2365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8" name="Content Placeholder 2"/>
          <p:cNvSpPr>
            <a:spLocks noGrp="1"/>
          </p:cNvSpPr>
          <p:nvPr>
            <p:ph sz="quarter" idx="13"/>
          </p:nvPr>
        </p:nvSpPr>
        <p:spPr>
          <a:xfrm>
            <a:off x="689493" y="1408076"/>
            <a:ext cx="9776411" cy="5037760"/>
          </a:xfrm>
        </p:spPr>
        <p:txBody>
          <a:bodyPr>
            <a:noAutofit/>
          </a:bodyPr>
          <a:lstStyle/>
          <a:p>
            <a:pPr marL="0" indent="0">
              <a:buNone/>
            </a:pPr>
            <a:r>
              <a:rPr lang="en-US" sz="2600" b="1" dirty="0">
                <a:solidFill>
                  <a:srgbClr val="0070C0"/>
                </a:solidFill>
                <a:latin typeface="Times New Roman" panose="02020603050405020304" pitchFamily="18" charset="0"/>
                <a:cs typeface="Times New Roman" panose="02020603050405020304" pitchFamily="18" charset="0"/>
              </a:rPr>
              <a:t>1. </a:t>
            </a:r>
            <a:r>
              <a:rPr lang="vi-VN" sz="2600" dirty="0">
                <a:solidFill>
                  <a:srgbClr val="0070C0"/>
                </a:solidFill>
                <a:latin typeface="Times New Roman" panose="02020603050405020304" pitchFamily="18" charset="0"/>
                <a:cs typeface="Times New Roman" panose="02020603050405020304" pitchFamily="18" charset="0"/>
              </a:rPr>
              <a:t>H</a:t>
            </a:r>
            <a:r>
              <a:rPr lang="en-US" sz="2600" dirty="0">
                <a:solidFill>
                  <a:srgbClr val="0070C0"/>
                </a:solidFill>
                <a:latin typeface="Times New Roman" panose="02020603050405020304" pitchFamily="18" charset="0"/>
                <a:cs typeface="Times New Roman" panose="02020603050405020304" pitchFamily="18" charset="0"/>
              </a:rPr>
              <a:t>ow many students are talking?</a:t>
            </a:r>
          </a:p>
          <a:p>
            <a:pPr marL="514350" indent="-514350">
              <a:buAutoNum type="alphaUcPeriod"/>
            </a:pPr>
            <a:r>
              <a:rPr lang="en-US" sz="2600" dirty="0">
                <a:latin typeface="Times New Roman" panose="02020603050405020304" pitchFamily="18" charset="0"/>
                <a:cs typeface="Times New Roman" panose="02020603050405020304" pitchFamily="18" charset="0"/>
              </a:rPr>
              <a:t>One.</a:t>
            </a:r>
          </a:p>
          <a:p>
            <a:pPr marL="514350" indent="-514350">
              <a:buAutoNum type="alphaUcPeriod"/>
            </a:pPr>
            <a:r>
              <a:rPr lang="en-US" sz="2600" dirty="0">
                <a:latin typeface="Times New Roman" panose="02020603050405020304" pitchFamily="18" charset="0"/>
                <a:cs typeface="Times New Roman" panose="02020603050405020304" pitchFamily="18" charset="0"/>
              </a:rPr>
              <a:t>Two.</a:t>
            </a:r>
          </a:p>
          <a:p>
            <a:pPr marL="514350" indent="-514350">
              <a:buAutoNum type="alphaUcPeriod"/>
            </a:pPr>
            <a:r>
              <a:rPr lang="en-US" sz="2600" dirty="0">
                <a:latin typeface="Times New Roman" panose="02020603050405020304" pitchFamily="18" charset="0"/>
                <a:cs typeface="Times New Roman" panose="02020603050405020304" pitchFamily="18" charset="0"/>
              </a:rPr>
              <a:t>Three.</a:t>
            </a:r>
          </a:p>
          <a:p>
            <a:pPr marL="0" indent="0">
              <a:buNone/>
            </a:pPr>
            <a:r>
              <a:rPr lang="en-US" sz="2600" b="1" dirty="0">
                <a:solidFill>
                  <a:srgbClr val="0070C0"/>
                </a:solidFill>
                <a:latin typeface="Times New Roman" panose="02020603050405020304" pitchFamily="18" charset="0"/>
                <a:cs typeface="Times New Roman" panose="02020603050405020304" pitchFamily="18" charset="0"/>
              </a:rPr>
              <a:t>2. </a:t>
            </a:r>
            <a:r>
              <a:rPr lang="en-US" sz="2600" dirty="0">
                <a:solidFill>
                  <a:srgbClr val="0070C0"/>
                </a:solidFill>
                <a:latin typeface="Times New Roman" panose="02020603050405020304" pitchFamily="18" charset="0"/>
                <a:cs typeface="Times New Roman" panose="02020603050405020304" pitchFamily="18" charset="0"/>
              </a:rPr>
              <a:t>What are they discussing?</a:t>
            </a:r>
          </a:p>
          <a:p>
            <a:pPr marL="514350" indent="-514350">
              <a:buAutoNum type="alphaUcPeriod"/>
            </a:pPr>
            <a:r>
              <a:rPr lang="en-US" sz="2600" dirty="0">
                <a:latin typeface="Times New Roman" panose="02020603050405020304" pitchFamily="18" charset="0"/>
                <a:cs typeface="Times New Roman" panose="02020603050405020304" pitchFamily="18" charset="0"/>
              </a:rPr>
              <a:t>Their class forum.</a:t>
            </a:r>
          </a:p>
          <a:p>
            <a:pPr marL="514350" indent="-514350">
              <a:buAutoNum type="alphaUcPeriod"/>
            </a:pPr>
            <a:r>
              <a:rPr lang="en-US" sz="2600" dirty="0">
                <a:latin typeface="Times New Roman" panose="02020603050405020304" pitchFamily="18" charset="0"/>
                <a:cs typeface="Times New Roman" panose="02020603050405020304" pitchFamily="18" charset="0"/>
              </a:rPr>
              <a:t>Their stress.</a:t>
            </a:r>
          </a:p>
          <a:p>
            <a:pPr marL="514350" indent="-514350">
              <a:buAutoNum type="alphaUcPeriod"/>
            </a:pPr>
            <a:r>
              <a:rPr lang="en-US" sz="2600" dirty="0">
                <a:latin typeface="Times New Roman" panose="02020603050405020304" pitchFamily="18" charset="0"/>
                <a:cs typeface="Times New Roman" panose="02020603050405020304" pitchFamily="18" charset="0"/>
              </a:rPr>
              <a:t>Their community activities.</a:t>
            </a:r>
          </a:p>
        </p:txBody>
      </p:sp>
      <p:sp>
        <p:nvSpPr>
          <p:cNvPr id="2" name="Oval 1"/>
          <p:cNvSpPr/>
          <p:nvPr/>
        </p:nvSpPr>
        <p:spPr>
          <a:xfrm>
            <a:off x="689493" y="3253820"/>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89493" y="5059719"/>
            <a:ext cx="467139" cy="4729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rack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53614" y="944390"/>
            <a:ext cx="500599" cy="500599"/>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4140"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2"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7525" y="40061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the conversation again and fill each blank with ONE word.</a:t>
            </a:r>
          </a:p>
        </p:txBody>
      </p:sp>
      <p:sp>
        <p:nvSpPr>
          <p:cNvPr id="16" name="Rounded Rectangle 15"/>
          <p:cNvSpPr/>
          <p:nvPr/>
        </p:nvSpPr>
        <p:spPr>
          <a:xfrm>
            <a:off x="526824" y="381534"/>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79609" y="254137"/>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03634929"/>
              </p:ext>
            </p:extLst>
          </p:nvPr>
        </p:nvGraphicFramePr>
        <p:xfrm>
          <a:off x="679390" y="1075386"/>
          <a:ext cx="11214496" cy="3596640"/>
        </p:xfrm>
        <a:graphic>
          <a:graphicData uri="http://schemas.openxmlformats.org/drawingml/2006/table">
            <a:tbl>
              <a:tblPr firstRow="1" bandRow="1">
                <a:tableStyleId>{5C22544A-7EE6-4342-B048-85BDC9FD1C3A}</a:tableStyleId>
              </a:tblPr>
              <a:tblGrid>
                <a:gridCol w="4878917">
                  <a:extLst>
                    <a:ext uri="{9D8B030D-6E8A-4147-A177-3AD203B41FA5}">
                      <a16:colId xmlns:a16="http://schemas.microsoft.com/office/drawing/2014/main" val="2526666070"/>
                    </a:ext>
                  </a:extLst>
                </a:gridCol>
                <a:gridCol w="6335579">
                  <a:extLst>
                    <a:ext uri="{9D8B030D-6E8A-4147-A177-3AD203B41FA5}">
                      <a16:colId xmlns:a16="http://schemas.microsoft.com/office/drawing/2014/main" val="1274799575"/>
                    </a:ext>
                  </a:extLst>
                </a:gridCol>
              </a:tblGrid>
              <a:tr h="550202">
                <a:tc>
                  <a:txBody>
                    <a:bodyPr/>
                    <a:lstStyle/>
                    <a:p>
                      <a:pPr algn="ctr"/>
                      <a:r>
                        <a:rPr lang="en-US" sz="3200" dirty="0"/>
                        <a:t>Problems</a:t>
                      </a:r>
                    </a:p>
                  </a:txBody>
                  <a:tcPr>
                    <a:solidFill>
                      <a:srgbClr val="808000"/>
                    </a:solidFill>
                  </a:tcPr>
                </a:tc>
                <a:tc>
                  <a:txBody>
                    <a:bodyPr/>
                    <a:lstStyle/>
                    <a:p>
                      <a:pPr algn="ctr"/>
                      <a:r>
                        <a:rPr lang="en-US" sz="3200" dirty="0"/>
                        <a:t>Solutions</a:t>
                      </a:r>
                    </a:p>
                  </a:txBody>
                  <a:tcPr>
                    <a:solidFill>
                      <a:srgbClr val="808000"/>
                    </a:solidFill>
                  </a:tcPr>
                </a:tc>
                <a:extLst>
                  <a:ext uri="{0D108BD9-81ED-4DB2-BD59-A6C34878D82A}">
                    <a16:rowId xmlns:a16="http://schemas.microsoft.com/office/drawing/2014/main" val="907722239"/>
                  </a:ext>
                </a:extLst>
              </a:tr>
              <a:tr h="810684">
                <a:tc>
                  <a:txBody>
                    <a:bodyPr/>
                    <a:lstStyle/>
                    <a:p>
                      <a:r>
                        <a:rPr lang="en-US" sz="3000" dirty="0"/>
                        <a:t>Minh has</a:t>
                      </a:r>
                      <a:r>
                        <a:rPr lang="en-US" sz="3000" baseline="0" dirty="0"/>
                        <a:t> pressure from his (1)________.</a:t>
                      </a:r>
                      <a:endParaRPr lang="en-US" sz="3000" dirty="0"/>
                    </a:p>
                  </a:txBody>
                  <a:tcPr/>
                </a:tc>
                <a:tc>
                  <a:txBody>
                    <a:bodyPr/>
                    <a:lstStyle/>
                    <a:p>
                      <a:r>
                        <a:rPr lang="en-US" sz="3000" dirty="0"/>
                        <a:t>Minh should tell his</a:t>
                      </a:r>
                      <a:r>
                        <a:rPr lang="en-US" sz="3000" baseline="0" dirty="0"/>
                        <a:t> parents about his interests and (2) __________.</a:t>
                      </a:r>
                      <a:endParaRPr lang="en-US" sz="3000" dirty="0"/>
                    </a:p>
                  </a:txBody>
                  <a:tcPr/>
                </a:tc>
                <a:extLst>
                  <a:ext uri="{0D108BD9-81ED-4DB2-BD59-A6C34878D82A}">
                    <a16:rowId xmlns:a16="http://schemas.microsoft.com/office/drawing/2014/main" val="2224306999"/>
                  </a:ext>
                </a:extLst>
              </a:tr>
              <a:tr h="810684">
                <a:tc>
                  <a:txBody>
                    <a:bodyPr/>
                    <a:lstStyle/>
                    <a:p>
                      <a:r>
                        <a:rPr lang="en-US" sz="3000" dirty="0"/>
                        <a:t>Ann</a:t>
                      </a:r>
                      <a:r>
                        <a:rPr lang="en-US" sz="3000" baseline="0" dirty="0"/>
                        <a:t> is unhappy about her (3</a:t>
                      </a:r>
                      <a:r>
                        <a:rPr lang="en-US" sz="3000" baseline="0"/>
                        <a:t>) _____________.</a:t>
                      </a:r>
                      <a:endParaRPr lang="en-US" sz="3000" dirty="0"/>
                    </a:p>
                  </a:txBody>
                  <a:tcPr/>
                </a:tc>
                <a:tc>
                  <a:txBody>
                    <a:bodyPr/>
                    <a:lstStyle/>
                    <a:p>
                      <a:r>
                        <a:rPr lang="en-US" sz="3000" dirty="0"/>
                        <a:t>Ann should feel (4)________ about her</a:t>
                      </a:r>
                      <a:r>
                        <a:rPr lang="en-US" sz="3000" baseline="0" dirty="0"/>
                        <a:t> body.</a:t>
                      </a:r>
                      <a:endParaRPr lang="en-US" sz="3000" dirty="0"/>
                    </a:p>
                  </a:txBody>
                  <a:tcPr/>
                </a:tc>
                <a:extLst>
                  <a:ext uri="{0D108BD9-81ED-4DB2-BD59-A6C34878D82A}">
                    <a16:rowId xmlns:a16="http://schemas.microsoft.com/office/drawing/2014/main" val="2761622989"/>
                  </a:ext>
                </a:extLst>
              </a:tr>
              <a:tr h="810684">
                <a:tc>
                  <a:txBody>
                    <a:bodyPr/>
                    <a:lstStyle/>
                    <a:p>
                      <a:r>
                        <a:rPr lang="en-US" sz="3000" dirty="0" err="1"/>
                        <a:t>Mi</a:t>
                      </a:r>
                      <a:r>
                        <a:rPr lang="en-US" sz="3000" dirty="0"/>
                        <a:t> doesn’t get on with</a:t>
                      </a:r>
                      <a:r>
                        <a:rPr lang="en-US" sz="3000" baseline="0" dirty="0"/>
                        <a:t> her (5)________.</a:t>
                      </a:r>
                      <a:endParaRPr lang="en-US" sz="3000" dirty="0"/>
                    </a:p>
                  </a:txBody>
                  <a:tcPr/>
                </a:tc>
                <a:tc>
                  <a:txBody>
                    <a:bodyPr/>
                    <a:lstStyle/>
                    <a:p>
                      <a:r>
                        <a:rPr lang="en-US" sz="3000" dirty="0"/>
                        <a:t>She should (6) ______ to her</a:t>
                      </a:r>
                      <a:r>
                        <a:rPr lang="en-US" sz="3000" baseline="0" dirty="0"/>
                        <a:t> mum.</a:t>
                      </a:r>
                      <a:endParaRPr lang="en-US" sz="3000" dirty="0"/>
                    </a:p>
                  </a:txBody>
                  <a:tcPr/>
                </a:tc>
                <a:extLst>
                  <a:ext uri="{0D108BD9-81ED-4DB2-BD59-A6C34878D82A}">
                    <a16:rowId xmlns:a16="http://schemas.microsoft.com/office/drawing/2014/main" val="3464601313"/>
                  </a:ext>
                </a:extLst>
              </a:tr>
            </a:tbl>
          </a:graphicData>
        </a:graphic>
      </p:graphicFrame>
      <p:sp>
        <p:nvSpPr>
          <p:cNvPr id="5" name="TextBox 4"/>
          <p:cNvSpPr txBox="1"/>
          <p:nvPr/>
        </p:nvSpPr>
        <p:spPr>
          <a:xfrm>
            <a:off x="1985577" y="2088876"/>
            <a:ext cx="1835408" cy="523220"/>
          </a:xfrm>
          <a:prstGeom prst="rect">
            <a:avLst/>
          </a:prstGeom>
          <a:noFill/>
        </p:spPr>
        <p:txBody>
          <a:bodyPr wrap="square" rtlCol="0">
            <a:spAutoFit/>
          </a:bodyPr>
          <a:lstStyle/>
          <a:p>
            <a:r>
              <a:rPr lang="en-US" sz="2800" b="1" dirty="0">
                <a:solidFill>
                  <a:srgbClr val="EC304F"/>
                </a:solidFill>
              </a:rPr>
              <a:t>parents</a:t>
            </a:r>
          </a:p>
        </p:txBody>
      </p:sp>
      <p:sp>
        <p:nvSpPr>
          <p:cNvPr id="20" name="TextBox 19"/>
          <p:cNvSpPr txBox="1"/>
          <p:nvPr/>
        </p:nvSpPr>
        <p:spPr>
          <a:xfrm>
            <a:off x="8371017" y="2088876"/>
            <a:ext cx="1743696" cy="523220"/>
          </a:xfrm>
          <a:prstGeom prst="rect">
            <a:avLst/>
          </a:prstGeom>
          <a:noFill/>
        </p:spPr>
        <p:txBody>
          <a:bodyPr wrap="square" rtlCol="0">
            <a:spAutoFit/>
          </a:bodyPr>
          <a:lstStyle/>
          <a:p>
            <a:r>
              <a:rPr lang="en-US" sz="2800" b="1" dirty="0">
                <a:solidFill>
                  <a:srgbClr val="EC304F"/>
                </a:solidFill>
              </a:rPr>
              <a:t>abilities</a:t>
            </a:r>
          </a:p>
        </p:txBody>
      </p:sp>
      <p:sp>
        <p:nvSpPr>
          <p:cNvPr id="21" name="TextBox 20"/>
          <p:cNvSpPr txBox="1"/>
          <p:nvPr/>
        </p:nvSpPr>
        <p:spPr>
          <a:xfrm>
            <a:off x="1029430" y="3167390"/>
            <a:ext cx="2798708" cy="523220"/>
          </a:xfrm>
          <a:prstGeom prst="rect">
            <a:avLst/>
          </a:prstGeom>
          <a:noFill/>
        </p:spPr>
        <p:txBody>
          <a:bodyPr wrap="square" rtlCol="0">
            <a:spAutoFit/>
          </a:bodyPr>
          <a:lstStyle/>
          <a:p>
            <a:r>
              <a:rPr lang="en-US" sz="2800" b="1" dirty="0">
                <a:solidFill>
                  <a:srgbClr val="EC304F"/>
                </a:solidFill>
              </a:rPr>
              <a:t>body / weight</a:t>
            </a:r>
          </a:p>
        </p:txBody>
      </p:sp>
      <p:sp>
        <p:nvSpPr>
          <p:cNvPr id="22" name="TextBox 21"/>
          <p:cNvSpPr txBox="1"/>
          <p:nvPr/>
        </p:nvSpPr>
        <p:spPr>
          <a:xfrm>
            <a:off x="8813569" y="2676335"/>
            <a:ext cx="1513018" cy="523220"/>
          </a:xfrm>
          <a:prstGeom prst="rect">
            <a:avLst/>
          </a:prstGeom>
          <a:noFill/>
        </p:spPr>
        <p:txBody>
          <a:bodyPr wrap="square" rtlCol="0">
            <a:spAutoFit/>
          </a:bodyPr>
          <a:lstStyle/>
          <a:p>
            <a:r>
              <a:rPr lang="en-US" sz="2800" b="1" dirty="0">
                <a:solidFill>
                  <a:srgbClr val="EC304F"/>
                </a:solidFill>
              </a:rPr>
              <a:t>good</a:t>
            </a:r>
          </a:p>
        </p:txBody>
      </p:sp>
      <p:sp>
        <p:nvSpPr>
          <p:cNvPr id="23" name="TextBox 22"/>
          <p:cNvSpPr txBox="1"/>
          <p:nvPr/>
        </p:nvSpPr>
        <p:spPr>
          <a:xfrm>
            <a:off x="7897301" y="3658446"/>
            <a:ext cx="1159582" cy="523220"/>
          </a:xfrm>
          <a:prstGeom prst="rect">
            <a:avLst/>
          </a:prstGeom>
          <a:noFill/>
        </p:spPr>
        <p:txBody>
          <a:bodyPr wrap="square" rtlCol="0">
            <a:spAutoFit/>
          </a:bodyPr>
          <a:lstStyle/>
          <a:p>
            <a:r>
              <a:rPr lang="en-US" sz="2800" b="1" dirty="0">
                <a:solidFill>
                  <a:srgbClr val="EC304F"/>
                </a:solidFill>
              </a:rPr>
              <a:t>talk</a:t>
            </a:r>
          </a:p>
        </p:txBody>
      </p:sp>
      <p:sp>
        <p:nvSpPr>
          <p:cNvPr id="24" name="TextBox 23"/>
          <p:cNvSpPr txBox="1"/>
          <p:nvPr/>
        </p:nvSpPr>
        <p:spPr>
          <a:xfrm>
            <a:off x="1299711" y="4148806"/>
            <a:ext cx="1835408" cy="523220"/>
          </a:xfrm>
          <a:prstGeom prst="rect">
            <a:avLst/>
          </a:prstGeom>
          <a:noFill/>
        </p:spPr>
        <p:txBody>
          <a:bodyPr wrap="square" rtlCol="0">
            <a:spAutoFit/>
          </a:bodyPr>
          <a:lstStyle/>
          <a:p>
            <a:r>
              <a:rPr lang="en-US" sz="2800" b="1" dirty="0">
                <a:solidFill>
                  <a:srgbClr val="EC304F"/>
                </a:solidFill>
              </a:rPr>
              <a:t>sister</a:t>
            </a:r>
          </a:p>
        </p:txBody>
      </p:sp>
      <p:pic>
        <p:nvPicPr>
          <p:cNvPr id="3" name="Track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4286" y="274540"/>
            <a:ext cx="609600" cy="609600"/>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ppt_x"/>
                                          </p:val>
                                        </p:tav>
                                        <p:tav tm="100000">
                                          <p:val>
                                            <p:strVal val="#ppt_x"/>
                                          </p:val>
                                        </p:tav>
                                      </p:tavLst>
                                    </p:anim>
                                    <p:anim calcmode="lin" valueType="num">
                                      <p:cBhvr additive="base">
                                        <p:cTn id="2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ppt_x"/>
                                          </p:val>
                                        </p:tav>
                                        <p:tav tm="100000">
                                          <p:val>
                                            <p:strVal val="#ppt_x"/>
                                          </p:val>
                                        </p:tav>
                                      </p:tavLst>
                                    </p:anim>
                                    <p:anim calcmode="lin" valueType="num">
                                      <p:cBhvr additive="base">
                                        <p:cTn id="2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84793" fill="hold"/>
                                        <p:tgtEl>
                                          <p:spTgt spid="3"/>
                                        </p:tgtEl>
                                      </p:cBhvr>
                                    </p:cmd>
                                  </p:childTnLst>
                                </p:cTn>
                              </p:par>
                            </p:childTnLst>
                          </p:cTn>
                        </p:par>
                      </p:childTnLst>
                    </p:cTn>
                  </p:par>
                </p:childTnLst>
              </p:cTn>
              <p:nextCondLst>
                <p:cond evt="onClick" delay="0">
                  <p:tgtEl>
                    <p:spTgt spid="3"/>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5"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6603" y="616473"/>
            <a:ext cx="10491548"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Match the causes of teen stress with the possible solutions. There may be more than one solution to a problem.</a:t>
            </a:r>
          </a:p>
        </p:txBody>
      </p:sp>
      <p:sp>
        <p:nvSpPr>
          <p:cNvPr id="16" name="Rounded Rectangle 15"/>
          <p:cNvSpPr/>
          <p:nvPr/>
        </p:nvSpPr>
        <p:spPr>
          <a:xfrm>
            <a:off x="403998" y="72469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56783" y="60561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5" name="Table 4"/>
          <p:cNvGraphicFramePr>
            <a:graphicFrameLocks noGrp="1"/>
          </p:cNvGraphicFramePr>
          <p:nvPr>
            <p:extLst>
              <p:ext uri="{D42A27DB-BD31-4B8C-83A1-F6EECF244321}">
                <p14:modId xmlns:p14="http://schemas.microsoft.com/office/powerpoint/2010/main" val="876221633"/>
              </p:ext>
            </p:extLst>
          </p:nvPr>
        </p:nvGraphicFramePr>
        <p:xfrm>
          <a:off x="179109" y="1555696"/>
          <a:ext cx="11840066" cy="4682748"/>
        </p:xfrm>
        <a:graphic>
          <a:graphicData uri="http://schemas.openxmlformats.org/drawingml/2006/table">
            <a:tbl>
              <a:tblPr firstRow="1" bandRow="1">
                <a:tableStyleId>{5C22544A-7EE6-4342-B048-85BDC9FD1C3A}</a:tableStyleId>
              </a:tblPr>
              <a:tblGrid>
                <a:gridCol w="4699910">
                  <a:extLst>
                    <a:ext uri="{9D8B030D-6E8A-4147-A177-3AD203B41FA5}">
                      <a16:colId xmlns:a16="http://schemas.microsoft.com/office/drawing/2014/main" val="2364242185"/>
                    </a:ext>
                  </a:extLst>
                </a:gridCol>
                <a:gridCol w="1609356">
                  <a:extLst>
                    <a:ext uri="{9D8B030D-6E8A-4147-A177-3AD203B41FA5}">
                      <a16:colId xmlns:a16="http://schemas.microsoft.com/office/drawing/2014/main" val="3043699587"/>
                    </a:ext>
                  </a:extLst>
                </a:gridCol>
                <a:gridCol w="5530800">
                  <a:extLst>
                    <a:ext uri="{9D8B030D-6E8A-4147-A177-3AD203B41FA5}">
                      <a16:colId xmlns:a16="http://schemas.microsoft.com/office/drawing/2014/main" val="3002197851"/>
                    </a:ext>
                  </a:extLst>
                </a:gridCol>
              </a:tblGrid>
              <a:tr h="715420">
                <a:tc>
                  <a:txBody>
                    <a:bodyPr/>
                    <a:lstStyle/>
                    <a:p>
                      <a:pPr algn="ctr"/>
                      <a:r>
                        <a:rPr lang="en-US" sz="3000" dirty="0"/>
                        <a:t>Causes</a:t>
                      </a:r>
                      <a:r>
                        <a:rPr lang="en-US" sz="3000" baseline="0" dirty="0"/>
                        <a:t> of teen stress</a:t>
                      </a:r>
                      <a:endParaRPr lang="en-US" sz="3000" dirty="0"/>
                    </a:p>
                  </a:txBody>
                  <a:tcPr>
                    <a:solidFill>
                      <a:srgbClr val="808000"/>
                    </a:solidFill>
                  </a:tcPr>
                </a:tc>
                <a:tc>
                  <a:txBody>
                    <a:bodyPr/>
                    <a:lstStyle/>
                    <a:p>
                      <a:pPr algn="ctr"/>
                      <a:endParaRPr lang="en-US" sz="3000" dirty="0"/>
                    </a:p>
                  </a:txBody>
                  <a:tcPr>
                    <a:noFill/>
                  </a:tcPr>
                </a:tc>
                <a:tc>
                  <a:txBody>
                    <a:bodyPr/>
                    <a:lstStyle/>
                    <a:p>
                      <a:pPr algn="ctr"/>
                      <a:r>
                        <a:rPr lang="en-US" sz="3000" dirty="0"/>
                        <a:t>Possible</a:t>
                      </a:r>
                      <a:r>
                        <a:rPr lang="en-US" sz="3000" baseline="0" dirty="0"/>
                        <a:t> solutions</a:t>
                      </a:r>
                      <a:endParaRPr lang="en-US" sz="3000" dirty="0"/>
                    </a:p>
                  </a:txBody>
                  <a:tcPr>
                    <a:solidFill>
                      <a:srgbClr val="808000"/>
                    </a:solidFill>
                  </a:tcPr>
                </a:tc>
                <a:extLst>
                  <a:ext uri="{0D108BD9-81ED-4DB2-BD59-A6C34878D82A}">
                    <a16:rowId xmlns:a16="http://schemas.microsoft.com/office/drawing/2014/main" val="111753798"/>
                  </a:ext>
                </a:extLst>
              </a:tr>
              <a:tr h="3967328">
                <a:tc>
                  <a:txBody>
                    <a:bodyPr/>
                    <a:lstStyle/>
                    <a:p>
                      <a:pPr marL="342900" indent="-342900">
                        <a:lnSpc>
                          <a:spcPct val="150000"/>
                        </a:lnSpc>
                        <a:buAutoNum type="arabicPeriod"/>
                      </a:pPr>
                      <a:r>
                        <a:rPr lang="en-US" sz="3000" dirty="0"/>
                        <a:t>peer</a:t>
                      </a:r>
                      <a:r>
                        <a:rPr lang="en-US" sz="3000" baseline="0" dirty="0"/>
                        <a:t> pressure</a:t>
                      </a:r>
                    </a:p>
                    <a:p>
                      <a:pPr marL="342900" indent="-342900">
                        <a:lnSpc>
                          <a:spcPct val="150000"/>
                        </a:lnSpc>
                        <a:buAutoNum type="arabicPeriod"/>
                      </a:pPr>
                      <a:r>
                        <a:rPr lang="en-US" sz="3000" baseline="0" dirty="0"/>
                        <a:t>too much schoolwork</a:t>
                      </a:r>
                    </a:p>
                    <a:p>
                      <a:pPr marL="342900" indent="-342900">
                        <a:lnSpc>
                          <a:spcPct val="150000"/>
                        </a:lnSpc>
                        <a:buAutoNum type="arabicPeriod"/>
                      </a:pPr>
                      <a:r>
                        <a:rPr lang="en-US" sz="3000" baseline="0" dirty="0"/>
                        <a:t>spending too much time on social media</a:t>
                      </a:r>
                    </a:p>
                    <a:p>
                      <a:pPr marL="342900" indent="-342900">
                        <a:lnSpc>
                          <a:spcPct val="150000"/>
                        </a:lnSpc>
                        <a:buAutoNum type="arabicPeriod"/>
                      </a:pPr>
                      <a:r>
                        <a:rPr lang="en-US" sz="3000" baseline="0" dirty="0"/>
                        <a:t>bullying</a:t>
                      </a:r>
                      <a:endParaRPr lang="en-US" sz="3000" dirty="0"/>
                    </a:p>
                  </a:txBody>
                  <a:tcPr/>
                </a:tc>
                <a:tc>
                  <a:txBody>
                    <a:bodyPr/>
                    <a:lstStyle/>
                    <a:p>
                      <a:pPr marL="342900" indent="-342900">
                        <a:lnSpc>
                          <a:spcPct val="150000"/>
                        </a:lnSpc>
                        <a:buAutoNum type="alphaUcPeriod"/>
                      </a:pPr>
                      <a:endParaRPr lang="en-US" sz="3000" kern="1200" baseline="0" dirty="0">
                        <a:solidFill>
                          <a:schemeClr val="dk1"/>
                        </a:solidFill>
                        <a:latin typeface="+mn-lt"/>
                        <a:ea typeface="+mn-ea"/>
                        <a:cs typeface="+mn-cs"/>
                      </a:endParaRPr>
                    </a:p>
                  </a:txBody>
                  <a:tcPr>
                    <a:noFill/>
                  </a:tcPr>
                </a:tc>
                <a:tc>
                  <a:txBody>
                    <a:bodyPr/>
                    <a:lstStyle/>
                    <a:p>
                      <a:pPr marL="342900" indent="-342900">
                        <a:lnSpc>
                          <a:spcPct val="150000"/>
                        </a:lnSpc>
                        <a:buAutoNum type="alphaUcPeriod"/>
                      </a:pPr>
                      <a:r>
                        <a:rPr lang="en-US" sz="3000" kern="1200" baseline="0" dirty="0">
                          <a:solidFill>
                            <a:schemeClr val="dk1"/>
                          </a:solidFill>
                          <a:latin typeface="+mn-lt"/>
                          <a:ea typeface="+mn-ea"/>
                          <a:cs typeface="+mn-cs"/>
                        </a:rPr>
                        <a:t>avoiding bullies wherever possible</a:t>
                      </a:r>
                    </a:p>
                    <a:p>
                      <a:pPr marL="342900" indent="-342900">
                        <a:lnSpc>
                          <a:spcPct val="150000"/>
                        </a:lnSpc>
                        <a:buAutoNum type="alphaUcPeriod"/>
                      </a:pPr>
                      <a:r>
                        <a:rPr lang="en-US" sz="3000" kern="1200" baseline="0" dirty="0">
                          <a:solidFill>
                            <a:schemeClr val="dk1"/>
                          </a:solidFill>
                          <a:latin typeface="+mn-lt"/>
                          <a:ea typeface="+mn-ea"/>
                          <a:cs typeface="+mn-cs"/>
                        </a:rPr>
                        <a:t>staying calm and relaxed</a:t>
                      </a:r>
                    </a:p>
                    <a:p>
                      <a:pPr marL="342900" indent="-342900">
                        <a:lnSpc>
                          <a:spcPct val="150000"/>
                        </a:lnSpc>
                        <a:buAutoNum type="alphaUcPeriod"/>
                      </a:pPr>
                      <a:r>
                        <a:rPr lang="en-US" sz="3000" kern="1200" baseline="0" dirty="0">
                          <a:solidFill>
                            <a:schemeClr val="dk1"/>
                          </a:solidFill>
                          <a:latin typeface="+mn-lt"/>
                          <a:ea typeface="+mn-ea"/>
                          <a:cs typeface="+mn-cs"/>
                        </a:rPr>
                        <a:t>turning off smartphones</a:t>
                      </a:r>
                    </a:p>
                    <a:p>
                      <a:pPr marL="342900" indent="-342900">
                        <a:lnSpc>
                          <a:spcPct val="150000"/>
                        </a:lnSpc>
                        <a:buAutoNum type="alphaUcPeriod"/>
                      </a:pPr>
                      <a:r>
                        <a:rPr lang="en-US" sz="3000" kern="1200" baseline="0" dirty="0">
                          <a:solidFill>
                            <a:schemeClr val="dk1"/>
                          </a:solidFill>
                          <a:latin typeface="+mn-lt"/>
                          <a:ea typeface="+mn-ea"/>
                          <a:cs typeface="+mn-cs"/>
                        </a:rPr>
                        <a:t> talking to teachers</a:t>
                      </a:r>
                    </a:p>
                  </a:txBody>
                  <a:tcPr/>
                </a:tc>
                <a:extLst>
                  <a:ext uri="{0D108BD9-81ED-4DB2-BD59-A6C34878D82A}">
                    <a16:rowId xmlns:a16="http://schemas.microsoft.com/office/drawing/2014/main" val="1862029911"/>
                  </a:ext>
                </a:extLst>
              </a:tr>
            </a:tbl>
          </a:graphicData>
        </a:graphic>
      </p:graphicFrame>
      <p:cxnSp>
        <p:nvCxnSpPr>
          <p:cNvPr id="7" name="Straight Arrow Connector 6"/>
          <p:cNvCxnSpPr/>
          <p:nvPr/>
        </p:nvCxnSpPr>
        <p:spPr>
          <a:xfrm>
            <a:off x="4526280" y="2733801"/>
            <a:ext cx="1911096" cy="13318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26280" y="3441760"/>
            <a:ext cx="1975104" cy="2011215"/>
          </a:xfrm>
          <a:prstGeom prst="straightConnector1">
            <a:avLst/>
          </a:prstGeom>
          <a:ln w="38100">
            <a:solidFill>
              <a:srgbClr val="5DD2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26280" y="4173919"/>
            <a:ext cx="1911096" cy="64589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6280" y="2733801"/>
            <a:ext cx="1911096" cy="2719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526280" y="4065693"/>
            <a:ext cx="1911096" cy="13872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26280" y="5452975"/>
            <a:ext cx="1975104"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26280" y="31698"/>
            <a:ext cx="2798347" cy="584775"/>
          </a:xfrm>
          <a:prstGeom prst="rect">
            <a:avLst/>
          </a:prstGeom>
          <a:solidFill>
            <a:schemeClr val="accent1">
              <a:lumMod val="60000"/>
              <a:lumOff val="40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II. WRITING</a:t>
            </a:r>
          </a:p>
        </p:txBody>
      </p:sp>
    </p:spTree>
    <p:extLst>
      <p:ext uri="{BB962C8B-B14F-4D97-AF65-F5344CB8AC3E}">
        <p14:creationId xmlns:p14="http://schemas.microsoft.com/office/powerpoint/2010/main" val="1092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1953" y="158607"/>
            <a:ext cx="10881235" cy="954107"/>
          </a:xfrm>
          <a:prstGeom prst="rect">
            <a:avLst/>
          </a:prstGeom>
          <a:noFill/>
          <a:effectLst/>
        </p:spPr>
        <p:txBody>
          <a:bodyPr wrap="square" rtlCol="0">
            <a:spAutoFit/>
          </a:bodyPr>
          <a:lstStyle/>
          <a:p>
            <a:r>
              <a:rPr lang="en-US" sz="2800" b="1" dirty="0">
                <a:effectLst>
                  <a:glow rad="88900">
                    <a:schemeClr val="bg1"/>
                  </a:glow>
                </a:effectLst>
                <a:latin typeface="Bahnschrift" panose="020B0502040204020203" pitchFamily="34" charset="0"/>
                <a:cs typeface="Arial" panose="020B0604020202020204" pitchFamily="34" charset="0"/>
              </a:rPr>
              <a:t>Write a paragraph (80 - 100 words) about the cause(s) of your stress and offer solutions.</a:t>
            </a:r>
          </a:p>
        </p:txBody>
      </p:sp>
      <p:sp>
        <p:nvSpPr>
          <p:cNvPr id="16" name="Rounded Rectangle 15"/>
          <p:cNvSpPr/>
          <p:nvPr/>
        </p:nvSpPr>
        <p:spPr>
          <a:xfrm>
            <a:off x="286543" y="174231"/>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7" name="TextBox 16"/>
          <p:cNvSpPr txBox="1"/>
          <p:nvPr/>
        </p:nvSpPr>
        <p:spPr>
          <a:xfrm>
            <a:off x="325322" y="715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 name="Picture 1"/>
          <p:cNvPicPr>
            <a:picLocks noChangeAspect="1"/>
          </p:cNvPicPr>
          <p:nvPr/>
        </p:nvPicPr>
        <p:blipFill rotWithShape="1">
          <a:blip r:embed="rId3"/>
          <a:srcRect t="2508" r="1591" b="56756"/>
          <a:stretch/>
        </p:blipFill>
        <p:spPr>
          <a:xfrm>
            <a:off x="2756061" y="1389277"/>
            <a:ext cx="6273114" cy="2952041"/>
          </a:xfrm>
          <a:prstGeom prst="rect">
            <a:avLst/>
          </a:prstGeom>
        </p:spPr>
      </p:pic>
      <p:pic>
        <p:nvPicPr>
          <p:cNvPr id="13" name="Picture 12"/>
          <p:cNvPicPr>
            <a:picLocks noChangeAspect="1"/>
          </p:cNvPicPr>
          <p:nvPr/>
        </p:nvPicPr>
        <p:blipFill rotWithShape="1">
          <a:blip r:embed="rId3"/>
          <a:srcRect t="76298" r="1591" b="1873"/>
          <a:stretch/>
        </p:blipFill>
        <p:spPr>
          <a:xfrm>
            <a:off x="2756061" y="4341318"/>
            <a:ext cx="6273114" cy="1581912"/>
          </a:xfrm>
          <a:prstGeom prst="rect">
            <a:avLst/>
          </a:prstGeom>
        </p:spPr>
      </p:pic>
    </p:spTree>
    <p:extLst>
      <p:ext uri="{BB962C8B-B14F-4D97-AF65-F5344CB8AC3E}">
        <p14:creationId xmlns:p14="http://schemas.microsoft.com/office/powerpoint/2010/main" val="288695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5013" y="1708013"/>
            <a:ext cx="9297531" cy="3970318"/>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i="1" dirty="0">
                <a:latin typeface="Times New Roman" panose="02020603050405020304" pitchFamily="18" charset="0"/>
                <a:ea typeface="Times New Roman" panose="02020603050405020304" pitchFamily="18" charset="0"/>
              </a:rPr>
              <a:t>I often feel stressed because of schoolwork, and here are the ways I deal with my stress. First of all, I often talk to my parents about how I feel and what I expect my parents to help. Moreover, I stopped staying up late to play games or chat with my friends. I turn off my computer and smartphone at 10 p.m. Besides, I also tell my parents that I am making </a:t>
            </a:r>
            <a:r>
              <a:rPr lang="en-US" sz="2800" i="1" dirty="0" err="1">
                <a:latin typeface="Times New Roman" panose="02020603050405020304" pitchFamily="18" charset="0"/>
                <a:ea typeface="Times New Roman" panose="02020603050405020304" pitchFamily="18" charset="0"/>
              </a:rPr>
              <a:t>efforts;however</a:t>
            </a:r>
            <a:r>
              <a:rPr lang="en-US" sz="2800" i="1" dirty="0">
                <a:latin typeface="Times New Roman" panose="02020603050405020304" pitchFamily="18" charset="0"/>
                <a:ea typeface="Times New Roman" panose="02020603050405020304" pitchFamily="18" charset="0"/>
              </a:rPr>
              <a:t>  there are some subjects that I don’t really like so I can’t get very high marks as they expect. I also stop going to extra classes and increase self-study.</a:t>
            </a:r>
            <a:endParaRPr lang="en-US" sz="2800" dirty="0"/>
          </a:p>
        </p:txBody>
      </p:sp>
      <p:sp>
        <p:nvSpPr>
          <p:cNvPr id="5" name="TextBox 4"/>
          <p:cNvSpPr txBox="1"/>
          <p:nvPr/>
        </p:nvSpPr>
        <p:spPr>
          <a:xfrm>
            <a:off x="1071953" y="158607"/>
            <a:ext cx="10881235" cy="954107"/>
          </a:xfrm>
          <a:prstGeom prst="rect">
            <a:avLst/>
          </a:prstGeom>
          <a:noFill/>
          <a:effectLst/>
        </p:spPr>
        <p:txBody>
          <a:bodyPr wrap="square" rtlCol="0">
            <a:spAutoFit/>
          </a:bodyPr>
          <a:lstStyle/>
          <a:p>
            <a:r>
              <a:rPr lang="en-US" sz="2800" b="1" dirty="0">
                <a:effectLst>
                  <a:glow rad="88900">
                    <a:schemeClr val="bg1"/>
                  </a:glow>
                </a:effectLst>
                <a:latin typeface="Bahnschrift" panose="020B0502040204020203" pitchFamily="34" charset="0"/>
                <a:cs typeface="Arial" panose="020B0604020202020204" pitchFamily="34" charset="0"/>
              </a:rPr>
              <a:t>Write a paragraph (80 - 100 words) about the cause(s) of your stress and offer solutions.</a:t>
            </a:r>
          </a:p>
        </p:txBody>
      </p:sp>
      <p:sp>
        <p:nvSpPr>
          <p:cNvPr id="6" name="Rounded Rectangle 5"/>
          <p:cNvSpPr/>
          <p:nvPr/>
        </p:nvSpPr>
        <p:spPr>
          <a:xfrm>
            <a:off x="286543" y="174231"/>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TextBox 6"/>
          <p:cNvSpPr txBox="1"/>
          <p:nvPr/>
        </p:nvSpPr>
        <p:spPr>
          <a:xfrm>
            <a:off x="325322" y="715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Rectangle 7"/>
          <p:cNvSpPr/>
          <p:nvPr/>
        </p:nvSpPr>
        <p:spPr>
          <a:xfrm>
            <a:off x="1374191" y="1225697"/>
            <a:ext cx="2056973" cy="369332"/>
          </a:xfrm>
          <a:prstGeom prst="rect">
            <a:avLst/>
          </a:prstGeom>
        </p:spPr>
        <p:txBody>
          <a:bodyPr wrap="none">
            <a:spAutoFit/>
          </a:bodyPr>
          <a:lstStyle/>
          <a:p>
            <a:r>
              <a:rPr lang="en-US" b="1" dirty="0">
                <a:solidFill>
                  <a:srgbClr val="FF0000"/>
                </a:solidFill>
                <a:latin typeface="Bahnschrift" panose="020B0502040204020203" pitchFamily="34" charset="0"/>
              </a:rPr>
              <a:t>* MODEL WRITING</a:t>
            </a:r>
          </a:p>
        </p:txBody>
      </p:sp>
    </p:spTree>
    <p:extLst>
      <p:ext uri="{BB962C8B-B14F-4D97-AF65-F5344CB8AC3E}">
        <p14:creationId xmlns:p14="http://schemas.microsoft.com/office/powerpoint/2010/main" val="18638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96270" y="134709"/>
            <a:ext cx="3176770" cy="646331"/>
          </a:xfrm>
          <a:prstGeom prst="rect">
            <a:avLst/>
          </a:prstGeom>
          <a:solidFill>
            <a:schemeClr val="bg2">
              <a:lumMod val="5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1006185" y="1082207"/>
            <a:ext cx="8149852" cy="2246769"/>
          </a:xfrm>
          <a:prstGeom prst="rect">
            <a:avLst/>
          </a:prstGeom>
          <a:noFill/>
        </p:spPr>
        <p:txBody>
          <a:bodyPr wrap="square" rtlCol="0">
            <a:spAutoFit/>
          </a:bodyPr>
          <a:lstStyle/>
          <a:p>
            <a:pPr>
              <a:lnSpc>
                <a:spcPct val="150000"/>
              </a:lnSpc>
            </a:pPr>
            <a:r>
              <a:rPr lang="en-US" sz="3200" dirty="0"/>
              <a:t>- Do exercises in the workbook.</a:t>
            </a:r>
          </a:p>
          <a:p>
            <a:pPr lvl="0">
              <a:lnSpc>
                <a:spcPct val="150000"/>
              </a:lnSpc>
            </a:pPr>
            <a:r>
              <a:rPr lang="en-US" sz="3200" dirty="0"/>
              <a:t>- Rewrite the writing in the notebook.</a:t>
            </a:r>
          </a:p>
          <a:p>
            <a:pPr>
              <a:lnSpc>
                <a:spcPct val="150000"/>
              </a:lnSpc>
            </a:pPr>
            <a:r>
              <a:rPr lang="en-US" sz="3200" dirty="0"/>
              <a:t>- Prepare “ Looking back and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429" y="4100660"/>
            <a:ext cx="2908894" cy="2372579"/>
          </a:xfrm>
          <a:prstGeom prst="rect">
            <a:avLst/>
          </a:prstGeom>
        </p:spPr>
      </p:pic>
    </p:spTree>
    <p:extLst>
      <p:ext uri="{BB962C8B-B14F-4D97-AF65-F5344CB8AC3E}">
        <p14:creationId xmlns:p14="http://schemas.microsoft.com/office/powerpoint/2010/main" val="39103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02" y="1"/>
            <a:ext cx="11876427" cy="67535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848" y="1007907"/>
            <a:ext cx="7514202" cy="2339086"/>
          </a:xfrm>
          <a:prstGeom prst="rect">
            <a:avLst/>
          </a:prstGeom>
          <a:noFill/>
        </p:spPr>
        <p:txBody>
          <a:bodyPr wrap="none" lIns="121903" tIns="60952" rIns="121903" bIns="60952">
            <a:spAutoFit/>
          </a:bodyPr>
          <a:lstStyle/>
          <a:p>
            <a:pPr algn="ctr"/>
            <a:r>
              <a:rPr lang="en-US" sz="7200" b="1" dirty="0">
                <a:ln w="22225">
                  <a:solidFill>
                    <a:schemeClr val="accent2"/>
                  </a:solidFill>
                  <a:prstDash val="solid"/>
                </a:ln>
                <a:solidFill>
                  <a:schemeClr val="accent2">
                    <a:lumMod val="40000"/>
                    <a:lumOff val="60000"/>
                  </a:schemeClr>
                </a:solidFill>
              </a:rPr>
              <a:t>Thank you!</a:t>
            </a:r>
          </a:p>
          <a:p>
            <a:pPr algn="ctr"/>
            <a:r>
              <a:rPr lang="en-US" sz="7200" b="1" dirty="0">
                <a:ln w="22225">
                  <a:solidFill>
                    <a:schemeClr val="accent2"/>
                  </a:solidFill>
                  <a:prstDash val="solid"/>
                </a:ln>
                <a:solidFill>
                  <a:schemeClr val="accent2">
                    <a:lumMod val="40000"/>
                    <a:lumOff val="60000"/>
                  </a:schemeClr>
                </a:solidFill>
              </a:rPr>
              <a:t>Have a nice day!</a:t>
            </a:r>
          </a:p>
        </p:txBody>
      </p:sp>
    </p:spTree>
    <p:extLst>
      <p:ext uri="{BB962C8B-B14F-4D97-AF65-F5344CB8AC3E}">
        <p14:creationId xmlns:p14="http://schemas.microsoft.com/office/powerpoint/2010/main" val="21065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620506D-D0FB-4364-9BF0-303257236434}"/>
              </a:ext>
            </a:extLst>
          </p:cNvPr>
          <p:cNvSpPr txBox="1"/>
          <p:nvPr/>
        </p:nvSpPr>
        <p:spPr>
          <a:xfrm>
            <a:off x="330049" y="52830"/>
            <a:ext cx="2662533" cy="584775"/>
          </a:xfrm>
          <a:prstGeom prst="rect">
            <a:avLst/>
          </a:prstGeom>
          <a:solidFill>
            <a:schemeClr val="bg2">
              <a:lumMod val="75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WARM-UP</a:t>
            </a:r>
          </a:p>
        </p:txBody>
      </p:sp>
      <p:sp>
        <p:nvSpPr>
          <p:cNvPr id="20" name="TextBox 19"/>
          <p:cNvSpPr txBox="1"/>
          <p:nvPr/>
        </p:nvSpPr>
        <p:spPr>
          <a:xfrm>
            <a:off x="330049" y="1742508"/>
            <a:ext cx="5632864" cy="3416320"/>
          </a:xfrm>
          <a:prstGeom prst="rect">
            <a:avLst/>
          </a:prstGeom>
          <a:solidFill>
            <a:srgbClr val="F3F6F6"/>
          </a:solidFill>
          <a:effectLst/>
        </p:spPr>
        <p:txBody>
          <a:bodyPr wrap="square" rtlCol="0">
            <a:spAutoFit/>
          </a:bodyPr>
          <a:lstStyle/>
          <a:p>
            <a:pPr>
              <a:lnSpc>
                <a:spcPct val="150000"/>
              </a:lnSpc>
            </a:pPr>
            <a:r>
              <a:rPr lang="en-US" sz="2400" b="1" dirty="0">
                <a:effectLst>
                  <a:glow rad="88900">
                    <a:schemeClr val="bg1"/>
                  </a:glow>
                </a:effectLst>
                <a:latin typeface="Arial" panose="020B0604020202020204" pitchFamily="34" charset="0"/>
                <a:cs typeface="Arial" panose="020B0604020202020204" pitchFamily="34" charset="0"/>
              </a:rPr>
              <a:t>- Work in 4 teams.</a:t>
            </a:r>
          </a:p>
          <a:p>
            <a:pPr>
              <a:lnSpc>
                <a:spcPct val="150000"/>
              </a:lnSpc>
            </a:pPr>
            <a:r>
              <a:rPr lang="en-US" sz="2400" b="1" dirty="0">
                <a:effectLst>
                  <a:glow rad="88900">
                    <a:schemeClr val="bg1"/>
                  </a:glow>
                </a:effectLst>
                <a:latin typeface="Arial" panose="020B0604020202020204" pitchFamily="34" charset="0"/>
                <a:cs typeface="Arial" panose="020B0604020202020204" pitchFamily="34" charset="0"/>
              </a:rPr>
              <a:t>- In 2 minutes, write down on the posters as many types of pressure as possible</a:t>
            </a:r>
          </a:p>
          <a:p>
            <a:pPr>
              <a:lnSpc>
                <a:spcPct val="150000"/>
              </a:lnSpc>
            </a:pPr>
            <a:r>
              <a:rPr lang="en-US" sz="2400" b="1" dirty="0">
                <a:effectLst>
                  <a:glow rad="88900">
                    <a:schemeClr val="bg1"/>
                  </a:glow>
                </a:effectLst>
                <a:latin typeface="Arial" panose="020B0604020202020204" pitchFamily="34" charset="0"/>
                <a:cs typeface="Arial" panose="020B0604020202020204" pitchFamily="34" charset="0"/>
              </a:rPr>
              <a:t>- The group with the most correct answers will be the winner.</a:t>
            </a:r>
          </a:p>
        </p:txBody>
      </p:sp>
      <p:sp>
        <p:nvSpPr>
          <p:cNvPr id="2" name="Rectangle 1"/>
          <p:cNvSpPr/>
          <p:nvPr/>
        </p:nvSpPr>
        <p:spPr>
          <a:xfrm>
            <a:off x="968555" y="1005218"/>
            <a:ext cx="1715662"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rPr>
              <a:t>RULE:</a:t>
            </a:r>
          </a:p>
        </p:txBody>
      </p:sp>
      <p:sp>
        <p:nvSpPr>
          <p:cNvPr id="4" name="Explosion 1 3"/>
          <p:cNvSpPr/>
          <p:nvPr/>
        </p:nvSpPr>
        <p:spPr>
          <a:xfrm>
            <a:off x="6954983" y="1328384"/>
            <a:ext cx="3823854" cy="3435927"/>
          </a:xfrm>
          <a:prstGeom prst="irregularSeal1">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70C0"/>
                </a:solidFill>
                <a:effectLst>
                  <a:glow rad="88900">
                    <a:schemeClr val="bg1"/>
                  </a:glow>
                </a:effectLst>
                <a:latin typeface="Arial" panose="020B0604020202020204" pitchFamily="34" charset="0"/>
                <a:cs typeface="Arial" panose="020B0604020202020204" pitchFamily="34" charset="0"/>
              </a:rPr>
              <a:t>Types of pressure</a:t>
            </a:r>
            <a:endParaRPr lang="en-US" sz="2800" dirty="0">
              <a:solidFill>
                <a:srgbClr val="0070C0"/>
              </a:solidFill>
            </a:endParaRPr>
          </a:p>
        </p:txBody>
      </p:sp>
      <p:sp>
        <p:nvSpPr>
          <p:cNvPr id="6" name="Rectangle 1"/>
          <p:cNvSpPr>
            <a:spLocks noChangeArrowheads="1"/>
          </p:cNvSpPr>
          <p:nvPr/>
        </p:nvSpPr>
        <p:spPr bwMode="auto">
          <a:xfrm>
            <a:off x="2614464" y="5635812"/>
            <a:ext cx="8450699"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70C0"/>
                </a:solidFill>
                <a:effectLst/>
                <a:latin typeface="inherit"/>
              </a:rPr>
              <a:t>What pressures do teenagers often face?</a:t>
            </a:r>
            <a:r>
              <a:rPr kumimoji="0" lang="en-US" altLang="en-US" sz="3200" b="1" i="0" u="none" strike="noStrike" cap="none" normalizeH="0" baseline="0" dirty="0">
                <a:ln>
                  <a:noFill/>
                </a:ln>
                <a:solidFill>
                  <a:srgbClr val="0070C0"/>
                </a:solidFill>
                <a:effectLst/>
              </a:rPr>
              <a:t> </a:t>
            </a:r>
            <a:endParaRPr kumimoji="0" lang="en-US" altLang="en-US" sz="3200" b="1" i="0" u="none" strike="noStrike" cap="none" normalizeH="0" baseline="0" dirty="0">
              <a:ln>
                <a:noFill/>
              </a:ln>
              <a:solidFill>
                <a:srgbClr val="0070C0"/>
              </a:solidFill>
              <a:effectLst/>
              <a:latin typeface="Arial" panose="020B0604020202020204" pitchFamily="34" charset="0"/>
            </a:endParaRPr>
          </a:p>
        </p:txBody>
      </p:sp>
      <p:sp>
        <p:nvSpPr>
          <p:cNvPr id="7" name="TextBox 6"/>
          <p:cNvSpPr txBox="1"/>
          <p:nvPr/>
        </p:nvSpPr>
        <p:spPr>
          <a:xfrm>
            <a:off x="4724401" y="52829"/>
            <a:ext cx="3505199" cy="584775"/>
          </a:xfrm>
          <a:prstGeom prst="rect">
            <a:avLst/>
          </a:prstGeom>
          <a:solidFill>
            <a:schemeClr val="bg2">
              <a:lumMod val="75000"/>
            </a:schemeClr>
          </a:solidFill>
        </p:spPr>
        <p:txBody>
          <a:bodyPr wrap="square" rtlCol="0">
            <a:spAutoFit/>
          </a:bodyPr>
          <a:lstStyle/>
          <a:p>
            <a:r>
              <a:rPr lang="en-US" sz="3200" dirty="0"/>
              <a:t>Brainstorming</a:t>
            </a:r>
          </a:p>
        </p:txBody>
      </p:sp>
      <p:sp>
        <p:nvSpPr>
          <p:cNvPr id="8" name="Down Arrow 7"/>
          <p:cNvSpPr/>
          <p:nvPr/>
        </p:nvSpPr>
        <p:spPr>
          <a:xfrm>
            <a:off x="6253019" y="6299200"/>
            <a:ext cx="360218" cy="480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k</a:t>
            </a:r>
          </a:p>
        </p:txBody>
      </p:sp>
      <p:sp>
        <p:nvSpPr>
          <p:cNvPr id="9" name="Rectangle 8"/>
          <p:cNvSpPr/>
          <p:nvPr/>
        </p:nvSpPr>
        <p:spPr>
          <a:xfrm>
            <a:off x="9935798" y="156801"/>
            <a:ext cx="1686077" cy="3000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350" b="1" dirty="0">
                <a:solidFill>
                  <a:srgbClr val="FF0000"/>
                </a:solidFill>
              </a:rPr>
              <a:t>2 minutes to start</a:t>
            </a:r>
          </a:p>
        </p:txBody>
      </p:sp>
      <p:pic>
        <p:nvPicPr>
          <p:cNvPr id="11" name="Đồng hồ đếm ngược 2 phút có tiế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61419" y="467213"/>
            <a:ext cx="1662569" cy="805308"/>
          </a:xfrm>
          <a:prstGeom prst="rect">
            <a:avLst/>
          </a:prstGeom>
        </p:spPr>
      </p:pic>
    </p:spTree>
    <p:extLst>
      <p:ext uri="{BB962C8B-B14F-4D97-AF65-F5344CB8AC3E}">
        <p14:creationId xmlns:p14="http://schemas.microsoft.com/office/powerpoint/2010/main" val="26387251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mute="1">
                <p:cTn id="7" fill="hold" display="0">
                  <p:stCondLst>
                    <p:cond delay="indefinite"/>
                  </p:stCondLst>
                </p:cTn>
                <p:tgtEl>
                  <p:spTgt spid="11"/>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0378" b="62335"/>
          <a:stretch/>
        </p:blipFill>
        <p:spPr bwMode="auto">
          <a:xfrm>
            <a:off x="42148" y="479407"/>
            <a:ext cx="4184375" cy="2900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9903" y="3379757"/>
            <a:ext cx="5296643" cy="400110"/>
          </a:xfrm>
          <a:prstGeom prst="rect">
            <a:avLst/>
          </a:prstGeom>
        </p:spPr>
        <p:txBody>
          <a:bodyPr wrap="none">
            <a:spAutoFit/>
          </a:bodyPr>
          <a:lstStyle/>
          <a:p>
            <a:r>
              <a:rPr lang="en-US" sz="2000" b="1" dirty="0">
                <a:solidFill>
                  <a:srgbClr val="FF0000"/>
                </a:solidFill>
                <a:latin typeface="Google Sans"/>
              </a:rPr>
              <a:t>homework and school (especially exams) </a:t>
            </a:r>
            <a:endParaRPr lang="en-US" sz="2000" b="1" dirty="0">
              <a:solidFill>
                <a:srgbClr val="FF0000"/>
              </a:solidFill>
            </a:endParaRPr>
          </a:p>
        </p:txBody>
      </p:sp>
      <p:pic>
        <p:nvPicPr>
          <p:cNvPr id="4" name="Picture 2" descr="Áp lực từ bạn bè"/>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83" y="3852814"/>
            <a:ext cx="3597965" cy="25386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nam-am-anh-vi-bi-bat-nat-o-truong-tieu-h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4545" y="3876969"/>
            <a:ext cx="3824238" cy="24145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6661" y="3366994"/>
            <a:ext cx="2927981" cy="461665"/>
          </a:xfrm>
          <a:prstGeom prst="rect">
            <a:avLst/>
          </a:prstGeom>
        </p:spPr>
        <p:txBody>
          <a:bodyPr wrap="none">
            <a:spAutoFit/>
          </a:bodyPr>
          <a:lstStyle/>
          <a:p>
            <a:r>
              <a:rPr lang="en-US" sz="2400" b="1" dirty="0">
                <a:solidFill>
                  <a:srgbClr val="C00000"/>
                </a:solidFill>
              </a:rPr>
              <a:t>parents' expectations</a:t>
            </a:r>
          </a:p>
        </p:txBody>
      </p:sp>
      <p:pic>
        <p:nvPicPr>
          <p:cNvPr id="8"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68425" b="58637"/>
          <a:stretch/>
        </p:blipFill>
        <p:spPr bwMode="auto">
          <a:xfrm>
            <a:off x="4366183" y="560313"/>
            <a:ext cx="3707295" cy="27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34467" t="55364" r="34783" b="1135"/>
          <a:stretch/>
        </p:blipFill>
        <p:spPr bwMode="auto">
          <a:xfrm>
            <a:off x="8213138" y="565260"/>
            <a:ext cx="3747053" cy="28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Một bài văn cảm động đã giúp một học sinh đạt điểm 10 và khiến thầy giáo của cô ấy bật khóc, cùng với mẹ hạnh phúc rơi nước mắt. Hãy xem hình ảnh liên quan để khám phá cảm xúc mà bài văn này mang lại nhé!"/>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b="18739"/>
          <a:stretch/>
        </p:blipFill>
        <p:spPr bwMode="auto">
          <a:xfrm>
            <a:off x="186661" y="3852814"/>
            <a:ext cx="3609510" cy="241453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37658" y="6291499"/>
            <a:ext cx="3272160" cy="461665"/>
          </a:xfrm>
          <a:prstGeom prst="rect">
            <a:avLst/>
          </a:prstGeom>
        </p:spPr>
        <p:txBody>
          <a:bodyPr wrap="square">
            <a:spAutoFit/>
          </a:bodyPr>
          <a:lstStyle/>
          <a:p>
            <a:r>
              <a:rPr lang="en-US" sz="2400" b="1" dirty="0">
                <a:solidFill>
                  <a:srgbClr val="C00000"/>
                </a:solidFill>
              </a:rPr>
              <a:t>high score (mark)</a:t>
            </a:r>
          </a:p>
        </p:txBody>
      </p:sp>
      <p:sp>
        <p:nvSpPr>
          <p:cNvPr id="2" name="Rectangle 1"/>
          <p:cNvSpPr/>
          <p:nvPr/>
        </p:nvSpPr>
        <p:spPr>
          <a:xfrm>
            <a:off x="6400258" y="6427016"/>
            <a:ext cx="3127779" cy="461665"/>
          </a:xfrm>
          <a:prstGeom prst="rect">
            <a:avLst/>
          </a:prstGeom>
        </p:spPr>
        <p:txBody>
          <a:bodyPr wrap="none">
            <a:spAutoFit/>
          </a:bodyPr>
          <a:lstStyle/>
          <a:p>
            <a:r>
              <a:rPr lang="en-US" sz="2400" dirty="0">
                <a:solidFill>
                  <a:srgbClr val="FF0000"/>
                </a:solidFill>
                <a:effectLst>
                  <a:glow rad="88900">
                    <a:prstClr val="white"/>
                  </a:glow>
                </a:effectLst>
                <a:latin typeface="Arial" panose="020B0604020202020204" pitchFamily="34" charset="0"/>
                <a:cs typeface="Arial" panose="020B0604020202020204" pitchFamily="34" charset="0"/>
              </a:rPr>
              <a:t>Pressure from friends</a:t>
            </a:r>
            <a:endParaRPr lang="en-US" dirty="0">
              <a:solidFill>
                <a:srgbClr val="FF0000"/>
              </a:solidFill>
            </a:endParaRPr>
          </a:p>
        </p:txBody>
      </p:sp>
    </p:spTree>
    <p:extLst>
      <p:ext uri="{BB962C8B-B14F-4D97-AF65-F5344CB8AC3E}">
        <p14:creationId xmlns:p14="http://schemas.microsoft.com/office/powerpoint/2010/main" val="3102275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anim calcmode="lin" valueType="num">
                                      <p:cBhvr>
                                        <p:cTn id="20" dur="750" fill="hold"/>
                                        <p:tgtEl>
                                          <p:spTgt spid="13"/>
                                        </p:tgtEl>
                                        <p:attrNameLst>
                                          <p:attrName>ppt_x</p:attrName>
                                        </p:attrNameLst>
                                      </p:cBhvr>
                                      <p:tavLst>
                                        <p:tav tm="0">
                                          <p:val>
                                            <p:strVal val="#ppt_x"/>
                                          </p:val>
                                        </p:tav>
                                        <p:tav tm="100000">
                                          <p:val>
                                            <p:strVal val="#ppt_x"/>
                                          </p:val>
                                        </p:tav>
                                      </p:tavLst>
                                    </p:anim>
                                    <p:anim calcmode="lin" valueType="num">
                                      <p:cBhvr>
                                        <p:cTn id="21"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6564" y="1543386"/>
            <a:ext cx="7246891" cy="3416320"/>
          </a:xfrm>
          <a:prstGeom prst="rect">
            <a:avLst/>
          </a:prstGeom>
          <a:solidFill>
            <a:srgbClr val="F3F6F6"/>
          </a:solidFill>
        </p:spPr>
        <p:txBody>
          <a:bodyPr wrap="square">
            <a:spAutoFit/>
          </a:bodyPr>
          <a:lstStyle/>
          <a:p>
            <a:pPr algn="just"/>
            <a:r>
              <a:rPr lang="en-US" sz="2400" b="1" dirty="0">
                <a:solidFill>
                  <a:srgbClr val="FF0000"/>
                </a:solidFill>
                <a:effectLst>
                  <a:glow rad="88900">
                    <a:schemeClr val="bg1"/>
                  </a:glow>
                </a:effectLst>
                <a:latin typeface="Arial" panose="020B0604020202020204" pitchFamily="34" charset="0"/>
                <a:cs typeface="Arial" panose="020B0604020202020204" pitchFamily="34" charset="0"/>
              </a:rPr>
              <a:t>* Suggested answers:</a:t>
            </a:r>
          </a:p>
          <a:p>
            <a:pPr marL="342900" indent="-342900" algn="just">
              <a:buFontTx/>
              <a:buChar char="-"/>
            </a:pPr>
            <a:r>
              <a:rPr lang="en-US" sz="2400" dirty="0">
                <a:effectLst>
                  <a:glow rad="88900">
                    <a:schemeClr val="bg1"/>
                  </a:glow>
                </a:effectLst>
                <a:latin typeface="Arial" panose="020B0604020202020204" pitchFamily="34" charset="0"/>
                <a:cs typeface="Arial" panose="020B0604020202020204" pitchFamily="34" charset="0"/>
              </a:rPr>
              <a:t>Pressure from parents</a:t>
            </a:r>
          </a:p>
          <a:p>
            <a:pPr marL="342900" indent="-342900" algn="just">
              <a:buFontTx/>
              <a:buChar char="-"/>
            </a:pPr>
            <a:r>
              <a:rPr lang="en-US" sz="2400" dirty="0">
                <a:effectLst>
                  <a:glow rad="88900">
                    <a:schemeClr val="bg1"/>
                  </a:glow>
                </a:effectLst>
                <a:latin typeface="Arial" panose="020B0604020202020204" pitchFamily="34" charset="0"/>
                <a:cs typeface="Arial" panose="020B0604020202020204" pitchFamily="34" charset="0"/>
              </a:rPr>
              <a:t>Pressure from work</a:t>
            </a:r>
          </a:p>
          <a:p>
            <a:pPr marL="342900" indent="-342900" algn="just">
              <a:buFontTx/>
              <a:buChar char="-"/>
            </a:pPr>
            <a:r>
              <a:rPr lang="en-US" sz="2400" dirty="0">
                <a:effectLst>
                  <a:glow rad="88900">
                    <a:schemeClr val="bg1"/>
                  </a:glow>
                </a:effectLst>
                <a:latin typeface="Arial" panose="020B0604020202020204" pitchFamily="34" charset="0"/>
                <a:cs typeface="Arial" panose="020B0604020202020204" pitchFamily="34" charset="0"/>
              </a:rPr>
              <a:t>Pressure from schoolwork</a:t>
            </a:r>
          </a:p>
          <a:p>
            <a:pPr marL="342900" indent="-342900" algn="just">
              <a:buFontTx/>
              <a:buChar char="-"/>
            </a:pPr>
            <a:r>
              <a:rPr lang="en-US" sz="2400" dirty="0">
                <a:effectLst>
                  <a:glow rad="88900">
                    <a:schemeClr val="bg1"/>
                  </a:glow>
                </a:effectLst>
                <a:latin typeface="Arial" panose="020B0604020202020204" pitchFamily="34" charset="0"/>
                <a:cs typeface="Arial" panose="020B0604020202020204" pitchFamily="34" charset="0"/>
              </a:rPr>
              <a:t>Pressure from friends</a:t>
            </a:r>
          </a:p>
          <a:p>
            <a:pPr marL="342900" indent="-342900" algn="just">
              <a:buFontTx/>
              <a:buChar char="-"/>
            </a:pPr>
            <a:r>
              <a:rPr lang="en-US" sz="2400" dirty="0">
                <a:effectLst>
                  <a:glow rad="88900">
                    <a:schemeClr val="bg1"/>
                  </a:glow>
                </a:effectLst>
                <a:latin typeface="Arial" panose="020B0604020202020204" pitchFamily="34" charset="0"/>
                <a:cs typeface="Arial" panose="020B0604020202020204" pitchFamily="34" charset="0"/>
              </a:rPr>
              <a:t>Exam pressure</a:t>
            </a:r>
          </a:p>
          <a:p>
            <a:pPr marL="342900" indent="-342900" algn="just">
              <a:buFontTx/>
              <a:buChar char="-"/>
            </a:pPr>
            <a:r>
              <a:rPr lang="en-US" sz="2400" dirty="0">
                <a:effectLst>
                  <a:glow rad="88900">
                    <a:schemeClr val="bg1"/>
                  </a:glow>
                </a:effectLst>
                <a:latin typeface="Arial" panose="020B0604020202020204" pitchFamily="34" charset="0"/>
                <a:cs typeface="Arial" panose="020B0604020202020204" pitchFamily="34" charset="0"/>
              </a:rPr>
              <a:t>Pressure to get into gifted/ high schools</a:t>
            </a:r>
          </a:p>
          <a:p>
            <a:pPr marL="342900" indent="-342900" algn="just">
              <a:buFontTx/>
              <a:buChar char="-"/>
            </a:pPr>
            <a:r>
              <a:rPr lang="en-US" sz="2400" dirty="0">
                <a:effectLst>
                  <a:glow rad="88900">
                    <a:schemeClr val="bg1"/>
                  </a:glow>
                </a:effectLst>
                <a:latin typeface="Arial" panose="020B0604020202020204" pitchFamily="34" charset="0"/>
                <a:cs typeface="Arial" panose="020B0604020202020204" pitchFamily="34" charset="0"/>
              </a:rPr>
              <a:t>Pressure of getting higher marks</a:t>
            </a:r>
          </a:p>
          <a:p>
            <a:pPr marL="342900" indent="-342900" algn="just">
              <a:buFontTx/>
              <a:buChar char="-"/>
            </a:pPr>
            <a:r>
              <a:rPr lang="en-US" sz="2400" dirty="0">
                <a:effectLst>
                  <a:glow rad="88900">
                    <a:schemeClr val="bg1"/>
                  </a:glow>
                </a:effectLst>
                <a:latin typeface="Arial" panose="020B0604020202020204" pitchFamily="34" charset="0"/>
                <a:cs typeface="Arial" panose="020B0604020202020204" pitchFamily="34" charset="0"/>
              </a:rPr>
              <a:t>….</a:t>
            </a:r>
          </a:p>
        </p:txBody>
      </p:sp>
      <p:sp>
        <p:nvSpPr>
          <p:cNvPr id="3" name="Rectangle 1"/>
          <p:cNvSpPr>
            <a:spLocks noChangeArrowheads="1"/>
          </p:cNvSpPr>
          <p:nvPr/>
        </p:nvSpPr>
        <p:spPr bwMode="auto">
          <a:xfrm>
            <a:off x="1755482" y="638940"/>
            <a:ext cx="8450699"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70C0"/>
                </a:solidFill>
                <a:effectLst/>
                <a:latin typeface="inherit"/>
              </a:rPr>
              <a:t>What pressures do teenagers often face?</a:t>
            </a:r>
            <a:r>
              <a:rPr kumimoji="0" lang="en-US" altLang="en-US" sz="3200" b="1" i="0" u="none" strike="noStrike" cap="none" normalizeH="0" baseline="0" dirty="0">
                <a:ln>
                  <a:noFill/>
                </a:ln>
                <a:solidFill>
                  <a:srgbClr val="0070C0"/>
                </a:solidFill>
                <a:effectLst/>
              </a:rPr>
              <a:t> </a:t>
            </a:r>
            <a:endParaRPr kumimoji="0" lang="en-US" altLang="en-US" sz="3200" b="1" i="0" u="none" strike="noStrike" cap="none" normalizeH="0" baseline="0" dirty="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14322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0661" y="2551904"/>
            <a:ext cx="8972052" cy="3635766"/>
            <a:chOff x="1582737" y="2643114"/>
            <a:chExt cx="8972052" cy="3052292"/>
          </a:xfrm>
        </p:grpSpPr>
        <p:pic>
          <p:nvPicPr>
            <p:cNvPr id="3" name="Picture 2"/>
            <p:cNvPicPr>
              <a:picLocks noChangeAspect="1"/>
            </p:cNvPicPr>
            <p:nvPr/>
          </p:nvPicPr>
          <p:blipFill>
            <a:blip r:embed="rId2"/>
            <a:stretch>
              <a:fillRect/>
            </a:stretch>
          </p:blipFill>
          <p:spPr>
            <a:xfrm>
              <a:off x="1582737" y="2643114"/>
              <a:ext cx="8943975" cy="3045695"/>
            </a:xfrm>
            <a:prstGeom prst="rect">
              <a:avLst/>
            </a:prstGeom>
          </p:spPr>
        </p:pic>
        <p:sp>
          <p:nvSpPr>
            <p:cNvPr id="4" name="Rectangle 3"/>
            <p:cNvSpPr/>
            <p:nvPr/>
          </p:nvSpPr>
          <p:spPr>
            <a:xfrm>
              <a:off x="1593669" y="5425440"/>
              <a:ext cx="8961120" cy="269966"/>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4001128" y="122129"/>
            <a:ext cx="712319" cy="709214"/>
            <a:chOff x="2180974" y="148629"/>
            <a:chExt cx="712319" cy="709214"/>
          </a:xfrm>
        </p:grpSpPr>
        <p:sp>
          <p:nvSpPr>
            <p:cNvPr id="6" name="Oval 5"/>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7" name="Chord 6"/>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grpSp>
      <p:sp>
        <p:nvSpPr>
          <p:cNvPr id="8" name="TextBox 7"/>
          <p:cNvSpPr txBox="1"/>
          <p:nvPr/>
        </p:nvSpPr>
        <p:spPr>
          <a:xfrm>
            <a:off x="1999510" y="35425"/>
            <a:ext cx="1872671" cy="830997"/>
          </a:xfrm>
          <a:prstGeom prst="rect">
            <a:avLst/>
          </a:prstGeom>
          <a:noFill/>
        </p:spPr>
        <p:txBody>
          <a:bodyPr wrap="square" rtlCol="0">
            <a:spAutoFit/>
          </a:bodyPr>
          <a:lstStyle/>
          <a:p>
            <a:pPr algn="ctr"/>
            <a:r>
              <a:rPr lang="en-US" sz="4800" b="1" dirty="0">
                <a:solidFill>
                  <a:srgbClr val="AD4F0F"/>
                </a:solidFill>
                <a:latin typeface="Myriad Pro" pitchFamily="34" charset="0"/>
              </a:rPr>
              <a:t>Unit</a:t>
            </a:r>
          </a:p>
        </p:txBody>
      </p:sp>
      <p:sp>
        <p:nvSpPr>
          <p:cNvPr id="9" name="TextBox 8"/>
          <p:cNvSpPr txBox="1"/>
          <p:nvPr/>
        </p:nvSpPr>
        <p:spPr>
          <a:xfrm>
            <a:off x="4971717" y="62495"/>
            <a:ext cx="3769769" cy="830997"/>
          </a:xfrm>
          <a:prstGeom prst="rect">
            <a:avLst/>
          </a:prstGeom>
          <a:noFill/>
        </p:spPr>
        <p:txBody>
          <a:bodyPr wrap="square" rtlCol="0">
            <a:spAutoFit/>
          </a:bodyPr>
          <a:lstStyle/>
          <a:p>
            <a:r>
              <a:rPr lang="en-GB" sz="4800" b="1" dirty="0">
                <a:solidFill>
                  <a:srgbClr val="AD4F0F"/>
                </a:solidFill>
              </a:rPr>
              <a:t>TEENAGERS</a:t>
            </a:r>
            <a:endParaRPr lang="en-US" sz="4800" dirty="0">
              <a:solidFill>
                <a:srgbClr val="AD4F0F"/>
              </a:solidFill>
            </a:endParaRPr>
          </a:p>
        </p:txBody>
      </p:sp>
      <p:sp>
        <p:nvSpPr>
          <p:cNvPr id="10" name="TextBox 9"/>
          <p:cNvSpPr txBox="1"/>
          <p:nvPr/>
        </p:nvSpPr>
        <p:spPr>
          <a:xfrm>
            <a:off x="3991007" y="77162"/>
            <a:ext cx="722440" cy="830997"/>
          </a:xfrm>
          <a:prstGeom prst="rect">
            <a:avLst/>
          </a:prstGeom>
          <a:noFill/>
        </p:spPr>
        <p:txBody>
          <a:bodyPr wrap="square" rtlCol="0">
            <a:spAutoFit/>
          </a:bodyPr>
          <a:lstStyle/>
          <a:p>
            <a:pPr algn="ctr"/>
            <a:r>
              <a:rPr lang="en-US" sz="4800" b="1" dirty="0">
                <a:solidFill>
                  <a:srgbClr val="002060"/>
                </a:solidFill>
                <a:latin typeface="Myriad Pro" pitchFamily="34" charset="0"/>
              </a:rPr>
              <a:t>3</a:t>
            </a:r>
          </a:p>
        </p:txBody>
      </p:sp>
      <p:sp>
        <p:nvSpPr>
          <p:cNvPr id="11" name="Rounded Rectangle 10"/>
          <p:cNvSpPr/>
          <p:nvPr/>
        </p:nvSpPr>
        <p:spPr>
          <a:xfrm>
            <a:off x="4195504" y="1061888"/>
            <a:ext cx="3948886" cy="625641"/>
          </a:xfrm>
          <a:prstGeom prst="roundRect">
            <a:avLst>
              <a:gd name="adj" fmla="val 42661"/>
            </a:avLst>
          </a:prstGeom>
          <a:solidFill>
            <a:srgbClr val="3B87C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2" name="Picture 11"/>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598408" y="893492"/>
            <a:ext cx="964452" cy="916490"/>
          </a:xfrm>
          <a:prstGeom prst="rect">
            <a:avLst/>
          </a:prstGeom>
        </p:spPr>
      </p:pic>
      <p:sp>
        <p:nvSpPr>
          <p:cNvPr id="13" name="TextBox 12"/>
          <p:cNvSpPr txBox="1"/>
          <p:nvPr/>
        </p:nvSpPr>
        <p:spPr>
          <a:xfrm>
            <a:off x="4562860" y="1174653"/>
            <a:ext cx="3226438" cy="400110"/>
          </a:xfrm>
          <a:prstGeom prst="rect">
            <a:avLst/>
          </a:prstGeom>
          <a:noFill/>
        </p:spPr>
        <p:txBody>
          <a:bodyPr wrap="square" rtlCol="0">
            <a:spAutoFit/>
          </a:bodyPr>
          <a:lstStyle/>
          <a:p>
            <a:r>
              <a:rPr lang="en-US" sz="2000" b="1" dirty="0">
                <a:solidFill>
                  <a:schemeClr val="bg1"/>
                </a:solidFill>
                <a:latin typeface="Arial Black" panose="020B0A04020102020204" pitchFamily="34" charset="0"/>
              </a:rPr>
              <a:t>LESSON 6: SKILLS 2</a:t>
            </a:r>
          </a:p>
        </p:txBody>
      </p:sp>
    </p:spTree>
    <p:extLst>
      <p:ext uri="{BB962C8B-B14F-4D97-AF65-F5344CB8AC3E}">
        <p14:creationId xmlns:p14="http://schemas.microsoft.com/office/powerpoint/2010/main" val="285036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756258" y="3980196"/>
            <a:ext cx="4888212"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rgbClr val="AD4F0F"/>
                </a:solidFill>
              </a:rPr>
              <a:t>parental (</a:t>
            </a:r>
            <a:r>
              <a:rPr lang="en-US" sz="4000" b="1" dirty="0" err="1">
                <a:solidFill>
                  <a:srgbClr val="AD4F0F"/>
                </a:solidFill>
              </a:rPr>
              <a:t>adj</a:t>
            </a:r>
            <a:r>
              <a:rPr lang="en-US" sz="4000" b="1" dirty="0">
                <a:solidFill>
                  <a:srgbClr val="AD4F0F"/>
                </a:solidFill>
              </a:rPr>
              <a:t>):</a:t>
            </a:r>
            <a:endParaRPr lang="en-US" sz="4000" b="1" dirty="0">
              <a:solidFill>
                <a:srgbClr val="AD4F0F"/>
              </a:solidFill>
              <a:cs typeface="Calibri" panose="020F0502020204030204" pitchFamily="34" charset="0"/>
            </a:endParaRPr>
          </a:p>
        </p:txBody>
      </p:sp>
      <p:sp>
        <p:nvSpPr>
          <p:cNvPr id="12" name="Rectangle 11"/>
          <p:cNvSpPr/>
          <p:nvPr/>
        </p:nvSpPr>
        <p:spPr>
          <a:xfrm>
            <a:off x="4992186" y="4106816"/>
            <a:ext cx="6867307" cy="646331"/>
          </a:xfrm>
          <a:prstGeom prst="rect">
            <a:avLst/>
          </a:prstGeom>
        </p:spPr>
        <p:txBody>
          <a:bodyPr wrap="square">
            <a:spAutoFit/>
          </a:bodyPr>
          <a:lstStyle/>
          <a:p>
            <a:pPr lvl="0" algn="ct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2072118" y="4670023"/>
            <a:ext cx="2125902" cy="584775"/>
          </a:xfrm>
          <a:prstGeom prst="rect">
            <a:avLst/>
          </a:prstGeom>
        </p:spPr>
        <p:txBody>
          <a:bodyPr wrap="none">
            <a:spAutoFit/>
          </a:bodyPr>
          <a:lstStyle/>
          <a:p>
            <a:pPr algn="ctr"/>
            <a:r>
              <a:rPr lang="en-US" sz="3200" b="1" dirty="0">
                <a:solidFill>
                  <a:schemeClr val="accent5">
                    <a:lumMod val="50000"/>
                  </a:schemeClr>
                </a:solidFill>
              </a:rPr>
              <a:t>/</a:t>
            </a:r>
            <a:r>
              <a:rPr lang="en-US" sz="3200" b="1" dirty="0" err="1">
                <a:solidFill>
                  <a:schemeClr val="accent5">
                    <a:lumMod val="50000"/>
                  </a:schemeClr>
                </a:solidFill>
              </a:rPr>
              <a:t>pəˈrentl</a:t>
            </a:r>
            <a:r>
              <a:rPr lang="en-US" sz="3200" b="1" dirty="0">
                <a:solidFill>
                  <a:schemeClr val="accent5">
                    <a:lumMod val="50000"/>
                  </a:schemeClr>
                </a:solidFill>
              </a:rPr>
              <a:t>/</a:t>
            </a:r>
          </a:p>
        </p:txBody>
      </p:sp>
      <p:pic>
        <p:nvPicPr>
          <p:cNvPr id="8" name="Picture 7"/>
          <p:cNvPicPr>
            <a:picLocks noChangeAspect="1"/>
          </p:cNvPicPr>
          <p:nvPr/>
        </p:nvPicPr>
        <p:blipFill>
          <a:blip r:embed="rId5"/>
          <a:stretch>
            <a:fillRect/>
          </a:stretch>
        </p:blipFill>
        <p:spPr>
          <a:xfrm>
            <a:off x="3430633" y="373348"/>
            <a:ext cx="4972085" cy="3372042"/>
          </a:xfrm>
          <a:prstGeom prst="rect">
            <a:avLst/>
          </a:prstGeom>
        </p:spPr>
      </p:pic>
      <p:pic>
        <p:nvPicPr>
          <p:cNvPr id="13" name="parent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6505" y="4030717"/>
            <a:ext cx="556397" cy="556397"/>
          </a:xfrm>
          <a:prstGeom prst="rect">
            <a:avLst/>
          </a:prstGeom>
        </p:spPr>
      </p:pic>
      <p:sp>
        <p:nvSpPr>
          <p:cNvPr id="3" name="TextBox 2"/>
          <p:cNvSpPr txBox="1"/>
          <p:nvPr/>
        </p:nvSpPr>
        <p:spPr>
          <a:xfrm>
            <a:off x="224322" y="18472"/>
            <a:ext cx="2652754" cy="523220"/>
          </a:xfrm>
          <a:prstGeom prst="rect">
            <a:avLst/>
          </a:prstGeom>
          <a:solidFill>
            <a:schemeClr val="bg2">
              <a:lumMod val="75000"/>
            </a:schemeClr>
          </a:solidFill>
        </p:spPr>
        <p:txBody>
          <a:bodyPr wrap="square" rtlCol="0">
            <a:spAutoFit/>
          </a:bodyPr>
          <a:lstStyle/>
          <a:p>
            <a:r>
              <a:rPr lang="en-US" sz="2800" b="1" dirty="0"/>
              <a:t>* Vocabulary</a:t>
            </a:r>
          </a:p>
        </p:txBody>
      </p:sp>
    </p:spTree>
    <p:extLst>
      <p:ext uri="{BB962C8B-B14F-4D97-AF65-F5344CB8AC3E}">
        <p14:creationId xmlns:p14="http://schemas.microsoft.com/office/powerpoint/2010/main" val="103631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52" fill="hold"/>
                                        <p:tgtEl>
                                          <p:spTgt spid="13"/>
                                        </p:tgtEl>
                                      </p:cBhvr>
                                    </p:cmd>
                                  </p:childTnLst>
                                </p:cTn>
                              </p:par>
                            </p:childTnLst>
                          </p:cTn>
                        </p:par>
                      </p:childTnLst>
                    </p:cTn>
                  </p:par>
                </p:childTnLst>
              </p:cTn>
              <p:nextCondLst>
                <p:cond evt="onClick" delay="0">
                  <p:tgtEl>
                    <p:spTgt spid="13"/>
                  </p:tgtEl>
                </p:cond>
              </p:nextCondLst>
            </p:seq>
            <p:audio>
              <p:cMediaNode vol="80000">
                <p:cTn id="18" fill="hold" display="0">
                  <p:stCondLst>
                    <p:cond delay="indefinite"/>
                  </p:stCondLst>
                  <p:endCondLst>
                    <p:cond evt="onStopAudio" delay="0">
                      <p:tgtEl>
                        <p:sldTgt/>
                      </p:tgtEl>
                    </p:cond>
                  </p:endCondLst>
                </p:cTn>
                <p:tgtEl>
                  <p:spTgt spid="13"/>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43502" y="4494208"/>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peer (n):</a:t>
            </a:r>
            <a:endParaRPr lang="en-US" sz="4400" b="1" dirty="0">
              <a:solidFill>
                <a:srgbClr val="AD4F0F"/>
              </a:solidFill>
              <a:cs typeface="Calibri" panose="020F0502020204030204" pitchFamily="34" charset="0"/>
            </a:endParaRPr>
          </a:p>
        </p:txBody>
      </p:sp>
      <p:sp>
        <p:nvSpPr>
          <p:cNvPr id="12" name="Rectangle 11"/>
          <p:cNvSpPr/>
          <p:nvPr/>
        </p:nvSpPr>
        <p:spPr>
          <a:xfrm>
            <a:off x="4874781" y="4647778"/>
            <a:ext cx="6320133" cy="646331"/>
          </a:xfrm>
          <a:prstGeom prst="rect">
            <a:avLst/>
          </a:prstGeom>
        </p:spPr>
        <p:txBody>
          <a:bodyPr wrap="square">
            <a:spAutoFit/>
          </a:bodyPr>
          <a:lstStyle/>
          <a:p>
            <a:pPr lvl="0" algn="ct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lứa</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2297279" y="5294109"/>
            <a:ext cx="2085827" cy="707886"/>
          </a:xfrm>
          <a:prstGeom prst="rect">
            <a:avLst/>
          </a:prstGeom>
        </p:spPr>
        <p:txBody>
          <a:bodyPr wrap="none">
            <a:spAutoFit/>
          </a:bodyPr>
          <a:lstStyle/>
          <a:p>
            <a:pPr algn="ctr"/>
            <a:r>
              <a:rPr lang="en-US" sz="4000" b="1" dirty="0">
                <a:solidFill>
                  <a:schemeClr val="accent5">
                    <a:lumMod val="50000"/>
                  </a:schemeClr>
                </a:solidFill>
              </a:rPr>
              <a:t>/</a:t>
            </a:r>
            <a:r>
              <a:rPr lang="en-US" sz="4000" b="1" dirty="0" err="1">
                <a:solidFill>
                  <a:schemeClr val="accent5">
                    <a:lumMod val="50000"/>
                  </a:schemeClr>
                </a:solidFill>
              </a:rPr>
              <a:t>pɪə</a:t>
            </a:r>
            <a:r>
              <a:rPr lang="en-US" sz="4000" b="1" dirty="0">
                <a:solidFill>
                  <a:schemeClr val="accent5">
                    <a:lumMod val="50000"/>
                  </a:schemeClr>
                </a:solidFill>
              </a:rPr>
              <a:t>(r)/</a:t>
            </a:r>
          </a:p>
        </p:txBody>
      </p:sp>
      <p:pic>
        <p:nvPicPr>
          <p:cNvPr id="4" name="Picture 2" descr="Teenage peer pressure | Vinm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193" y="216554"/>
            <a:ext cx="5074134" cy="3626122"/>
          </a:xfrm>
          <a:prstGeom prst="rect">
            <a:avLst/>
          </a:prstGeom>
          <a:noFill/>
          <a:extLst>
            <a:ext uri="{909E8E84-426E-40DD-AFC4-6F175D3DCCD1}">
              <a14:hiddenFill xmlns:a14="http://schemas.microsoft.com/office/drawing/2010/main">
                <a:solidFill>
                  <a:srgbClr val="FFFFFF"/>
                </a:solidFill>
              </a14:hiddenFill>
            </a:ext>
          </a:extLst>
        </p:spPr>
      </p:pic>
      <p:pic>
        <p:nvPicPr>
          <p:cNvPr id="5" name="pe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69215" y="4593492"/>
            <a:ext cx="688361" cy="688361"/>
          </a:xfrm>
          <a:prstGeom prst="rect">
            <a:avLst/>
          </a:prstGeom>
        </p:spPr>
      </p:pic>
      <p:sp>
        <p:nvSpPr>
          <p:cNvPr id="8" name="TextBox 7"/>
          <p:cNvSpPr txBox="1"/>
          <p:nvPr/>
        </p:nvSpPr>
        <p:spPr>
          <a:xfrm>
            <a:off x="42838" y="83127"/>
            <a:ext cx="2652754" cy="523220"/>
          </a:xfrm>
          <a:prstGeom prst="rect">
            <a:avLst/>
          </a:prstGeom>
          <a:solidFill>
            <a:schemeClr val="bg2">
              <a:lumMod val="75000"/>
            </a:schemeClr>
          </a:solidFill>
        </p:spPr>
        <p:txBody>
          <a:bodyPr wrap="square" rtlCol="0">
            <a:spAutoFit/>
          </a:bodyPr>
          <a:lstStyle/>
          <a:p>
            <a:r>
              <a:rPr lang="en-US" sz="2800" b="1" dirty="0"/>
              <a:t>* Vocabulary</a:t>
            </a:r>
          </a:p>
        </p:txBody>
      </p:sp>
    </p:spTree>
    <p:extLst>
      <p:ext uri="{BB962C8B-B14F-4D97-AF65-F5344CB8AC3E}">
        <p14:creationId xmlns:p14="http://schemas.microsoft.com/office/powerpoint/2010/main" val="9869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792"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Guide to Understanding and Preventing School Bullying | USC Rossier"/>
          <p:cNvPicPr>
            <a:picLocks noChangeAspect="1" noChangeArrowheads="1"/>
          </p:cNvPicPr>
          <p:nvPr/>
        </p:nvPicPr>
        <p:blipFill rotWithShape="1">
          <a:blip r:embed="rId5">
            <a:extLst>
              <a:ext uri="{28A0092B-C50C-407E-A947-70E740481C1C}">
                <a14:useLocalDpi xmlns:a14="http://schemas.microsoft.com/office/drawing/2010/main" val="0"/>
              </a:ext>
            </a:extLst>
          </a:blip>
          <a:srcRect l="9874"/>
          <a:stretch/>
        </p:blipFill>
        <p:spPr bwMode="auto">
          <a:xfrm>
            <a:off x="3271047" y="590518"/>
            <a:ext cx="6888954" cy="379399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81;p31"/>
          <p:cNvSpPr txBox="1">
            <a:spLocks/>
          </p:cNvSpPr>
          <p:nvPr/>
        </p:nvSpPr>
        <p:spPr>
          <a:xfrm>
            <a:off x="3403550" y="455807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bully (v): </a:t>
            </a:r>
            <a:endParaRPr lang="en-US" sz="4400" b="1" dirty="0">
              <a:solidFill>
                <a:srgbClr val="AD4F0F"/>
              </a:solidFill>
              <a:cs typeface="Calibri" panose="020F0502020204030204" pitchFamily="34" charset="0"/>
            </a:endParaRPr>
          </a:p>
        </p:txBody>
      </p:sp>
      <p:sp>
        <p:nvSpPr>
          <p:cNvPr id="12" name="Rectangle 11"/>
          <p:cNvSpPr/>
          <p:nvPr/>
        </p:nvSpPr>
        <p:spPr>
          <a:xfrm>
            <a:off x="5929424" y="4558073"/>
            <a:ext cx="4050892" cy="830997"/>
          </a:xfrm>
          <a:prstGeom prst="rect">
            <a:avLst/>
          </a:prstGeom>
        </p:spPr>
        <p:txBody>
          <a:bodyPr wrap="square">
            <a:spAutoFit/>
          </a:bodyPr>
          <a:lstStyle/>
          <a:p>
            <a:pPr lvl="0"/>
            <a:r>
              <a:rPr lang="en-US" sz="4800" dirty="0" err="1">
                <a:latin typeface="Times New Roman" panose="02020603050405020304" pitchFamily="18" charset="0"/>
                <a:cs typeface="Times New Roman" panose="02020603050405020304" pitchFamily="18" charset="0"/>
              </a:rPr>
              <a:t>bắt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nạt</a:t>
            </a:r>
            <a:endParaRPr lang="en-US" sz="16600" dirty="0">
              <a:latin typeface="Times New Roman" panose="02020603050405020304" pitchFamily="18" charset="0"/>
              <a:cs typeface="Times New Roman" panose="02020603050405020304" pitchFamily="18" charset="0"/>
            </a:endParaRPr>
          </a:p>
        </p:txBody>
      </p:sp>
      <p:sp>
        <p:nvSpPr>
          <p:cNvPr id="2" name="Rectangle 1"/>
          <p:cNvSpPr/>
          <p:nvPr/>
        </p:nvSpPr>
        <p:spPr>
          <a:xfrm>
            <a:off x="3523775" y="5365960"/>
            <a:ext cx="1641796" cy="646331"/>
          </a:xfrm>
          <a:prstGeom prst="rect">
            <a:avLst/>
          </a:prstGeom>
        </p:spPr>
        <p:txBody>
          <a:bodyPr wrap="none">
            <a:spAutoFit/>
          </a:bodyPr>
          <a:lstStyle/>
          <a:p>
            <a:pPr algn="ctr"/>
            <a:r>
              <a:rPr lang="en-US" sz="3600" b="1" dirty="0">
                <a:solidFill>
                  <a:schemeClr val="accent5">
                    <a:lumMod val="50000"/>
                  </a:schemeClr>
                </a:solidFill>
              </a:rPr>
              <a:t>/ˈ</a:t>
            </a:r>
            <a:r>
              <a:rPr lang="en-US" sz="3600" b="1" dirty="0" err="1">
                <a:solidFill>
                  <a:schemeClr val="accent5">
                    <a:lumMod val="50000"/>
                  </a:schemeClr>
                </a:solidFill>
              </a:rPr>
              <a:t>bʊli</a:t>
            </a:r>
            <a:r>
              <a:rPr lang="en-US" sz="3600" b="1" dirty="0">
                <a:solidFill>
                  <a:schemeClr val="accent5">
                    <a:lumMod val="50000"/>
                  </a:schemeClr>
                </a:solidFill>
              </a:rPr>
              <a:t>/</a:t>
            </a:r>
          </a:p>
        </p:txBody>
      </p:sp>
      <p:pic>
        <p:nvPicPr>
          <p:cNvPr id="8" name="bull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6774" y="4465420"/>
            <a:ext cx="695734" cy="695734"/>
          </a:xfrm>
          <a:prstGeom prst="rect">
            <a:avLst/>
          </a:prstGeom>
        </p:spPr>
      </p:pic>
      <p:sp>
        <p:nvSpPr>
          <p:cNvPr id="9" name="TextBox 8"/>
          <p:cNvSpPr txBox="1"/>
          <p:nvPr/>
        </p:nvSpPr>
        <p:spPr>
          <a:xfrm>
            <a:off x="131959" y="67298"/>
            <a:ext cx="2652754" cy="523220"/>
          </a:xfrm>
          <a:prstGeom prst="rect">
            <a:avLst/>
          </a:prstGeom>
          <a:solidFill>
            <a:schemeClr val="bg2">
              <a:lumMod val="75000"/>
            </a:schemeClr>
          </a:solidFill>
        </p:spPr>
        <p:txBody>
          <a:bodyPr wrap="square" rtlCol="0">
            <a:spAutoFit/>
          </a:bodyPr>
          <a:lstStyle/>
          <a:p>
            <a:r>
              <a:rPr lang="en-US" sz="2800" b="1" dirty="0"/>
              <a:t>* Vocabulary</a:t>
            </a:r>
          </a:p>
        </p:txBody>
      </p:sp>
    </p:spTree>
    <p:extLst>
      <p:ext uri="{BB962C8B-B14F-4D97-AF65-F5344CB8AC3E}">
        <p14:creationId xmlns:p14="http://schemas.microsoft.com/office/powerpoint/2010/main" val="36430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6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813638" y="4734191"/>
            <a:ext cx="496107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AD4F0F"/>
                </a:solidFill>
              </a:rPr>
              <a:t>bullying (n): </a:t>
            </a:r>
            <a:endParaRPr lang="en-US" sz="4400" b="1" dirty="0">
              <a:solidFill>
                <a:srgbClr val="AD4F0F"/>
              </a:solidFill>
              <a:cs typeface="Calibri" panose="020F0502020204030204" pitchFamily="34" charset="0"/>
            </a:endParaRPr>
          </a:p>
        </p:txBody>
      </p:sp>
      <p:sp>
        <p:nvSpPr>
          <p:cNvPr id="12" name="Rectangle 11"/>
          <p:cNvSpPr/>
          <p:nvPr/>
        </p:nvSpPr>
        <p:spPr>
          <a:xfrm>
            <a:off x="5070789" y="4734191"/>
            <a:ext cx="4050892" cy="769441"/>
          </a:xfrm>
          <a:prstGeom prst="rect">
            <a:avLst/>
          </a:prstGeom>
        </p:spPr>
        <p:txBody>
          <a:bodyPr wrap="square">
            <a:spAutoFit/>
          </a:bodyPr>
          <a:lstStyle/>
          <a:p>
            <a:pPr lvl="0" algn="ct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nạt</a:t>
            </a:r>
            <a:endParaRPr lang="en-US" sz="34400" dirty="0">
              <a:latin typeface="Times New Roman" panose="02020603050405020304" pitchFamily="18" charset="0"/>
              <a:cs typeface="Times New Roman" panose="02020603050405020304" pitchFamily="18" charset="0"/>
            </a:endParaRPr>
          </a:p>
        </p:txBody>
      </p:sp>
      <p:sp>
        <p:nvSpPr>
          <p:cNvPr id="2" name="Rectangle 1"/>
          <p:cNvSpPr/>
          <p:nvPr/>
        </p:nvSpPr>
        <p:spPr>
          <a:xfrm>
            <a:off x="3022795" y="5560601"/>
            <a:ext cx="2117887" cy="646331"/>
          </a:xfrm>
          <a:prstGeom prst="rect">
            <a:avLst/>
          </a:prstGeom>
        </p:spPr>
        <p:txBody>
          <a:bodyPr wrap="none">
            <a:spAutoFit/>
          </a:bodyPr>
          <a:lstStyle/>
          <a:p>
            <a:pPr algn="ctr"/>
            <a:r>
              <a:rPr lang="en-US" sz="3600" b="1" dirty="0">
                <a:solidFill>
                  <a:schemeClr val="accent5">
                    <a:lumMod val="50000"/>
                  </a:schemeClr>
                </a:solidFill>
              </a:rPr>
              <a:t>/ˈ</a:t>
            </a:r>
            <a:r>
              <a:rPr lang="en-US" sz="3600" b="1" dirty="0" err="1">
                <a:solidFill>
                  <a:schemeClr val="accent5">
                    <a:lumMod val="50000"/>
                  </a:schemeClr>
                </a:solidFill>
              </a:rPr>
              <a:t>bʊliɪŋ</a:t>
            </a:r>
            <a:r>
              <a:rPr lang="en-US" sz="3600" b="1" dirty="0">
                <a:solidFill>
                  <a:schemeClr val="accent5">
                    <a:lumMod val="50000"/>
                  </a:schemeClr>
                </a:solidFill>
              </a:rPr>
              <a:t>/</a:t>
            </a:r>
          </a:p>
        </p:txBody>
      </p:sp>
      <p:pic>
        <p:nvPicPr>
          <p:cNvPr id="5" name="Picture 4"/>
          <p:cNvPicPr>
            <a:picLocks noChangeAspect="1"/>
          </p:cNvPicPr>
          <p:nvPr/>
        </p:nvPicPr>
        <p:blipFill>
          <a:blip r:embed="rId5"/>
          <a:stretch>
            <a:fillRect/>
          </a:stretch>
        </p:blipFill>
        <p:spPr>
          <a:xfrm>
            <a:off x="2610162" y="434110"/>
            <a:ext cx="7222837" cy="3612342"/>
          </a:xfrm>
          <a:prstGeom prst="rect">
            <a:avLst/>
          </a:prstGeom>
        </p:spPr>
      </p:pic>
      <p:pic>
        <p:nvPicPr>
          <p:cNvPr id="8" name="bully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4581" y="4821324"/>
            <a:ext cx="739277" cy="739277"/>
          </a:xfrm>
          <a:prstGeom prst="rect">
            <a:avLst/>
          </a:prstGeom>
        </p:spPr>
      </p:pic>
    </p:spTree>
    <p:extLst>
      <p:ext uri="{BB962C8B-B14F-4D97-AF65-F5344CB8AC3E}">
        <p14:creationId xmlns:p14="http://schemas.microsoft.com/office/powerpoint/2010/main" val="1258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60"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theme/theme1.xml><?xml version="1.0" encoding="utf-8"?>
<a:theme xmlns:a="http://schemas.openxmlformats.org/drawingml/2006/main" name="Dropl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5881</TotalTime>
  <Words>750</Words>
  <Application>Microsoft Office PowerPoint</Application>
  <PresentationFormat>Widescreen</PresentationFormat>
  <Paragraphs>150</Paragraphs>
  <Slides>19</Slides>
  <Notes>12</Notes>
  <HiddenSlides>0</HiddenSlides>
  <MMClips>15</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Arial Black</vt:lpstr>
      <vt:lpstr>Arial Narrow</vt:lpstr>
      <vt:lpstr>Bahnschrift</vt:lpstr>
      <vt:lpstr>Bahnschrift SemiBold</vt:lpstr>
      <vt:lpstr>Berlin Sans FB</vt:lpstr>
      <vt:lpstr>Calibri</vt:lpstr>
      <vt:lpstr>Google Sans</vt:lpstr>
      <vt:lpstr>inherit</vt:lpstr>
      <vt:lpstr>Myriad Pro</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Thuy Nguyen</cp:lastModifiedBy>
  <cp:revision>323</cp:revision>
  <dcterms:created xsi:type="dcterms:W3CDTF">2020-12-09T02:04:09Z</dcterms:created>
  <dcterms:modified xsi:type="dcterms:W3CDTF">2024-10-23T02:30:28Z</dcterms:modified>
</cp:coreProperties>
</file>