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75" r:id="rId2"/>
    <p:sldId id="360" r:id="rId3"/>
    <p:sldId id="374" r:id="rId4"/>
    <p:sldId id="256" r:id="rId5"/>
    <p:sldId id="281" r:id="rId6"/>
    <p:sldId id="315" r:id="rId7"/>
    <p:sldId id="316" r:id="rId8"/>
    <p:sldId id="317" r:id="rId9"/>
    <p:sldId id="376" r:id="rId10"/>
    <p:sldId id="283" r:id="rId11"/>
    <p:sldId id="361" r:id="rId12"/>
    <p:sldId id="335" r:id="rId13"/>
    <p:sldId id="369" r:id="rId14"/>
    <p:sldId id="370" r:id="rId15"/>
    <p:sldId id="336" r:id="rId16"/>
    <p:sldId id="371" r:id="rId17"/>
    <p:sldId id="372" r:id="rId18"/>
    <p:sldId id="377" r:id="rId19"/>
    <p:sldId id="340" r:id="rId20"/>
    <p:sldId id="341" r:id="rId21"/>
    <p:sldId id="314" r:id="rId22"/>
    <p:sldId id="33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p15="http://schemas.microsoft.com/office/powerpoint/2012/main" xmlns:go="http://customooxmlschemas.google.com/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BEAF0"/>
    <a:srgbClr val="EF4B66"/>
    <a:srgbClr val="F7941E"/>
    <a:srgbClr val="00B2A5"/>
    <a:srgbClr val="00A9A5"/>
    <a:srgbClr val="0FB7BD"/>
    <a:srgbClr val="048DA4"/>
    <a:srgbClr val="FBB04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rgbClr val="00B2A5"/>
        </a:solidFill>
      </dgm:spPr>
      <dgm:t>
        <a:bodyPr/>
        <a:lstStyle/>
        <a:p>
          <a:r>
            <a:rPr lang="en-US" sz="3600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 custLinFactNeighborX="265" custLinFactNeighborY="12223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 custScaleX="127820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 custScaleX="127308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5" y="160174"/>
          <a:ext cx="4384870" cy="12103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VOCABULARY</a:t>
          </a:r>
        </a:p>
      </dsp:txBody>
      <dsp:txXfrm>
        <a:off x="373118" y="219257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rgbClr val="00B2A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5604741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5486575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5582291" cy="121032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5464125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9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9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500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67333"/>
              </p:ext>
            </p:extLst>
          </p:nvPr>
        </p:nvGraphicFramePr>
        <p:xfrm>
          <a:off x="399823" y="1360118"/>
          <a:ext cx="11208528" cy="47858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24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0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communal house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kəˈmjuːnəl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haʊs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sinh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minority group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maɪˈnɔːrəti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gru:p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thiểu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livestock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laɪvstɒk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raise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reiz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nuôi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gong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/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ɡɒŋ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chiêng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41669" y="205025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616418" y="4391001"/>
            <a:ext cx="3261196" cy="1747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livestock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064736" y="2585289"/>
            <a:ext cx="3226527" cy="170306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lIns="91427" tIns="45714" rIns="91427" bIns="45714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minority </a:t>
            </a:r>
          </a:p>
          <a:p>
            <a:pPr algn="ctr"/>
            <a:r>
              <a:rPr lang="en-US" sz="2800" b="1" dirty="0"/>
              <a:t>group </a:t>
            </a:r>
          </a:p>
          <a:p>
            <a:pPr algn="ctr"/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49076" y="4288349"/>
            <a:ext cx="3112258" cy="1724524"/>
          </a:xfrm>
          <a:prstGeom prst="ellipse">
            <a:avLst/>
          </a:prstGeom>
          <a:solidFill>
            <a:srgbClr val="F7941E"/>
          </a:solidFill>
          <a:ln w="9525">
            <a:solidFill>
              <a:srgbClr val="0070C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gong</a:t>
            </a: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17600" y="1166203"/>
            <a:ext cx="3153372" cy="178638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3600" b="1" dirty="0"/>
              <a:t>raise</a:t>
            </a:r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306249" y="1511646"/>
            <a:ext cx="2932150" cy="1720310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communal 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house 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9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9385" y="606238"/>
            <a:ext cx="92929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14" y="36257"/>
            <a:ext cx="336449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0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14814" y="119288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1._________________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33021" y="5410077"/>
            <a:ext cx="369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wooden statue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F4B66"/>
                </a:solidFill>
              </a:rPr>
              <a:t>Rong</a:t>
            </a:r>
            <a:r>
              <a:rPr lang="en-US" sz="2800" b="1" dirty="0">
                <a:solidFill>
                  <a:srgbClr val="EF4B66"/>
                </a:solidFill>
              </a:rPr>
              <a:t> house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53556" y="596618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4849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33021" y="2506816"/>
            <a:ext cx="27955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35570" y="2533527"/>
            <a:ext cx="279558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28642" y="5446719"/>
            <a:ext cx="390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2._</a:t>
            </a:r>
            <a:r>
              <a:rPr lang="en-US" sz="2200" b="1" i="1" dirty="0"/>
              <a:t>_____</a:t>
            </a:r>
            <a:r>
              <a:rPr lang="en-US" sz="2200" b="1" dirty="0"/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4</a:t>
            </a:r>
            <a:r>
              <a:rPr lang="en-US" sz="2200" dirty="0"/>
              <a:t>._</a:t>
            </a:r>
            <a:r>
              <a:rPr lang="en-US" sz="2200" i="1" dirty="0"/>
              <a:t>_____</a:t>
            </a:r>
            <a:r>
              <a:rPr lang="en-US" sz="2200" dirty="0"/>
              <a:t>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5878" y="797241"/>
            <a:ext cx="111839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49" y="122003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</a:t>
            </a:r>
            <a:r>
              <a:rPr lang="en-US" sz="2200" dirty="0"/>
              <a:t>._______________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324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weaving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bamboo flute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30049" y="787621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440" y="6760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18" y="2439873"/>
            <a:ext cx="299893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39874"/>
            <a:ext cx="3164318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60996" y="141092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</a:p>
        </p:txBody>
      </p:sp>
    </p:spTree>
    <p:extLst>
      <p:ext uri="{BB962C8B-B14F-4D97-AF65-F5344CB8AC3E}">
        <p14:creationId xmlns:p14="http://schemas.microsoft.com/office/powerpoint/2010/main" val="364992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6._</a:t>
            </a:r>
            <a:r>
              <a:rPr lang="en-US" sz="2200" i="1" dirty="0"/>
              <a:t>_____</a:t>
            </a:r>
            <a:r>
              <a:rPr lang="en-US" sz="2200" dirty="0"/>
              <a:t>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2996" y="846549"/>
            <a:ext cx="90066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*VOCABULARY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5.___________________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gong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terraced fields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67167" y="83692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558" y="7253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87849" y="2620849"/>
            <a:ext cx="3041873" cy="27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28642" y="2620849"/>
            <a:ext cx="3041874" cy="27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70232" y="1459873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</a:p>
        </p:txBody>
      </p:sp>
    </p:spTree>
    <p:extLst>
      <p:ext uri="{BB962C8B-B14F-4D97-AF65-F5344CB8AC3E}">
        <p14:creationId xmlns:p14="http://schemas.microsoft.com/office/powerpoint/2010/main" val="382935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8298"/>
              </p:ext>
            </p:extLst>
          </p:nvPr>
        </p:nvGraphicFramePr>
        <p:xfrm>
          <a:off x="-1" y="1239499"/>
          <a:ext cx="11979565" cy="5225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888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3075977">
                  <a:extLst>
                    <a:ext uri="{9D8B030D-6E8A-4147-A177-3AD203B41FA5}">
                      <a16:colId xmlns:a16="http://schemas.microsoft.com/office/drawing/2014/main" val="2458920857"/>
                    </a:ext>
                  </a:extLst>
                </a:gridCol>
                <a:gridCol w="5942700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427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the animals we keep on a farm like cows and sheep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b. a large room for community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84635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c. a group smaller in size than other groups in the same country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18832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d. a traditional musical 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928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e. work like growing, watering,</a:t>
                      </a:r>
                      <a:r>
                        <a:rPr lang="en-US" sz="2800" baseline="0" dirty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weeding, and harvesting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144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0610" y="622054"/>
            <a:ext cx="9122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and phrases with their meanings.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-1920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95407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3" y="286186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livestock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" y="3827886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gardening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699303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gong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644126"/>
            <a:ext cx="29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5.communal house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34108" y="57148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26" y="428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5092 0.2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5547 -0.131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25391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25547 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4779 -0.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0959" y="422224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728" y="2085916"/>
            <a:ext cx="11355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It’s interesting to learn about the _______________ of an ethnic group’s traditional culture. </a:t>
            </a:r>
          </a:p>
          <a:p>
            <a:endParaRPr lang="en-US" sz="3200" dirty="0"/>
          </a:p>
          <a:p>
            <a:r>
              <a:rPr lang="en-US" sz="3200" dirty="0"/>
              <a:t>2. Most mountain girls know how to ______ clothing. </a:t>
            </a:r>
          </a:p>
          <a:p>
            <a:endParaRPr lang="en-US" sz="3200" dirty="0"/>
          </a:p>
          <a:p>
            <a:r>
              <a:rPr lang="en-US" sz="3200" dirty="0"/>
              <a:t>3. The Cham in </a:t>
            </a:r>
            <a:r>
              <a:rPr lang="en-US" sz="3200" dirty="0" err="1"/>
              <a:t>Ninh</a:t>
            </a:r>
            <a:r>
              <a:rPr lang="en-US" sz="3200" dirty="0"/>
              <a:t> </a:t>
            </a:r>
            <a:r>
              <a:rPr lang="en-US" sz="3200" dirty="0" err="1"/>
              <a:t>Thuan</a:t>
            </a:r>
            <a:r>
              <a:rPr lang="en-US" sz="3200" dirty="0"/>
              <a:t> _____ sheep and cows.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615" y="914667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communal house		unique features		minority group    weave    raise		livestock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3596" y="2057341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unique features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6395" y="3562396"/>
            <a:ext cx="144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weave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74015" y="4482676"/>
            <a:ext cx="12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raise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353" y="4222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96" y="299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5169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5613" y="1188842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382" y="2709659"/>
            <a:ext cx="11355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 _______________ is for community meetings and events.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/>
              <a:t>5. There are fewer </a:t>
            </a:r>
            <a:r>
              <a:rPr lang="en-US" sz="3200" dirty="0" err="1"/>
              <a:t>Nung</a:t>
            </a:r>
            <a:r>
              <a:rPr lang="en-US" sz="3200" dirty="0"/>
              <a:t> than </a:t>
            </a:r>
            <a:r>
              <a:rPr lang="en-US" sz="3200" dirty="0" err="1"/>
              <a:t>Kinh</a:t>
            </a:r>
            <a:r>
              <a:rPr lang="en-US" sz="3200" dirty="0"/>
              <a:t>, so they are an ethnic ______________.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/>
              <a:t>6. Children in both the lowlands and highlands help raise their family’s _________.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70269" y="1681285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communal house		unique features		minority group   raise	weave	livestock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5772" y="2709659"/>
            <a:ext cx="3832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550" y="4125432"/>
            <a:ext cx="408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38903" y="5598546"/>
            <a:ext cx="310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livestock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61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521" y="77873"/>
            <a:ext cx="3743187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131" y="553088"/>
            <a:ext cx="7192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the sounds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/g/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HƯỚNG DẪN PHÁT ÂM LỚP 8 - Unit 4- Ethnic groups of Viet Nam - -k- and -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7" y="1045532"/>
            <a:ext cx="9753600" cy="5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1758" y="155716"/>
            <a:ext cx="4629878" cy="646331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066" y="1177769"/>
            <a:ext cx="11357934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/k/ and /g/.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93949"/>
              </p:ext>
            </p:extLst>
          </p:nvPr>
        </p:nvGraphicFramePr>
        <p:xfrm>
          <a:off x="2988877" y="2124310"/>
          <a:ext cx="6880680" cy="41705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0340">
                  <a:extLst>
                    <a:ext uri="{9D8B030D-6E8A-4147-A177-3AD203B41FA5}">
                      <a16:colId xmlns:a16="http://schemas.microsoft.com/office/drawing/2014/main" val="594161866"/>
                    </a:ext>
                  </a:extLst>
                </a:gridCol>
                <a:gridCol w="3440340">
                  <a:extLst>
                    <a:ext uri="{9D8B030D-6E8A-4147-A177-3AD203B41FA5}">
                      <a16:colId xmlns:a16="http://schemas.microsoft.com/office/drawing/2014/main" val="4003255464"/>
                    </a:ext>
                  </a:extLst>
                </a:gridCol>
              </a:tblGrid>
              <a:tr h="7282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/k/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/g/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82559"/>
                  </a:ext>
                </a:extLst>
              </a:tr>
              <a:tr h="3442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>
                          <a:latin typeface="ChronicaPro-Book"/>
                        </a:rPr>
                        <a:t>ultural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b="0" i="0" dirty="0">
                          <a:solidFill>
                            <a:schemeClr val="tx1"/>
                          </a:solidFill>
                          <a:latin typeface="ChronicaPro-Book"/>
                        </a:rPr>
                        <a:t>ommunal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>
                          <a:latin typeface="ChronicaPro-Book"/>
                        </a:rPr>
                        <a:t>musi</a:t>
                      </a: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>
                          <a:latin typeface="ChronicaPro-Book"/>
                        </a:rPr>
                        <a:t>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>
                          <a:latin typeface="ChronicaPro-Book"/>
                        </a:rPr>
                        <a:t>fol</a:t>
                      </a: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>
                          <a:latin typeface="ChronicaPro-Book"/>
                        </a:rPr>
                        <a:t>overloo</a:t>
                      </a: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>
                          <a:latin typeface="ChronicaPro-Book"/>
                        </a:rPr>
                        <a:t>ong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>
                          <a:latin typeface="ChronicaPro-Book"/>
                        </a:rPr>
                        <a:t>arden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>
                          <a:latin typeface="ChronicaPro-Book"/>
                        </a:rPr>
                        <a:t>athering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>
                          <a:latin typeface="ChronicaPro-Book"/>
                        </a:rPr>
                        <a:t>ti</a:t>
                      </a: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>
                          <a:latin typeface="ChronicaPro-Book"/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>
                          <a:latin typeface="ChronicaPro-Book"/>
                        </a:rPr>
                        <a:t>pi</a:t>
                      </a:r>
                      <a:r>
                        <a:rPr lang="en-US" sz="2800" b="1" i="0" dirty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endParaRPr lang="en-US" sz="2800" i="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417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70611" y="11815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31" y="10786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66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40" y="46750"/>
            <a:ext cx="2557769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2" y="1443738"/>
            <a:ext cx="2596746" cy="14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30" y="265645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10" y="346637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4" y="4632731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7" y="3789780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84" y="135952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40" y="4707869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53" y="3829865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410047" y="25523"/>
            <a:ext cx="168607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8519" y="325605"/>
            <a:ext cx="1662569" cy="805308"/>
          </a:xfrm>
          <a:prstGeom prst="rect">
            <a:avLst/>
          </a:prstGeom>
        </p:spPr>
      </p:pic>
      <p:sp>
        <p:nvSpPr>
          <p:cNvPr id="28" name="Sun 27"/>
          <p:cNvSpPr/>
          <p:nvPr/>
        </p:nvSpPr>
        <p:spPr>
          <a:xfrm>
            <a:off x="4692880" y="2641968"/>
            <a:ext cx="2267032" cy="1866245"/>
          </a:xfrm>
          <a:prstGeom prst="su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95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Kim’s Game</a:t>
            </a:r>
            <a:endParaRPr lang="en-GB" sz="195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9720" y="415058"/>
            <a:ext cx="106498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976" y="1062119"/>
            <a:ext cx="82018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The </a:t>
            </a:r>
            <a:r>
              <a:rPr lang="en-US" sz="2800" u="sng" dirty="0">
                <a:solidFill>
                  <a:srgbClr val="FF0000"/>
                </a:solidFill>
              </a:rPr>
              <a:t>kitchen</a:t>
            </a:r>
            <a:r>
              <a:rPr lang="en-US" sz="2800" dirty="0"/>
              <a:t> is for family </a:t>
            </a:r>
            <a:r>
              <a:rPr lang="en-US" sz="2800" u="sng" dirty="0">
                <a:solidFill>
                  <a:srgbClr val="FF0000"/>
                </a:solidFill>
              </a:rPr>
              <a:t>gatherings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u="sng" dirty="0">
                <a:solidFill>
                  <a:srgbClr val="FF0000"/>
                </a:solidFill>
              </a:rPr>
              <a:t>Tigers</a:t>
            </a:r>
            <a:r>
              <a:rPr lang="en-US" sz="2800" dirty="0"/>
              <a:t> and </a:t>
            </a:r>
            <a:r>
              <a:rPr lang="en-US" sz="2800" u="sng" dirty="0">
                <a:solidFill>
                  <a:srgbClr val="FF0000"/>
                </a:solidFill>
              </a:rPr>
              <a:t>monkeys</a:t>
            </a:r>
            <a:r>
              <a:rPr lang="en-US" sz="2800" dirty="0"/>
              <a:t> live in the forest.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 love the five-</a:t>
            </a:r>
            <a:r>
              <a:rPr lang="en-US" sz="2800" u="sng" dirty="0" err="1">
                <a:solidFill>
                  <a:srgbClr val="FF0000"/>
                </a:solidFill>
              </a:rPr>
              <a:t>colour</a:t>
            </a:r>
            <a:r>
              <a:rPr lang="en-US" sz="2800" dirty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sticky</a:t>
            </a:r>
            <a:r>
              <a:rPr lang="en-US" sz="2800" dirty="0"/>
              <a:t> rice.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Yesterday, we harvested </a:t>
            </a:r>
            <a:r>
              <a:rPr lang="en-US" sz="2800" u="sng" dirty="0">
                <a:solidFill>
                  <a:srgbClr val="FF0000"/>
                </a:solidFill>
              </a:rPr>
              <a:t>cucumbers</a:t>
            </a:r>
            <a:r>
              <a:rPr lang="en-US" sz="2800" dirty="0"/>
              <a:t> from our </a:t>
            </a:r>
            <a:r>
              <a:rPr lang="en-US" sz="2800" u="sng" dirty="0">
                <a:solidFill>
                  <a:srgbClr val="FF0000"/>
                </a:solidFill>
              </a:rPr>
              <a:t>garden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Most </a:t>
            </a:r>
            <a:r>
              <a:rPr lang="en-US" sz="2800" u="sng" dirty="0">
                <a:solidFill>
                  <a:srgbClr val="FF0000"/>
                </a:solidFill>
              </a:rPr>
              <a:t>girls</a:t>
            </a:r>
            <a:r>
              <a:rPr lang="en-US" sz="2800" dirty="0"/>
              <a:t> know how to </a:t>
            </a:r>
            <a:r>
              <a:rPr lang="en-US" sz="2800" u="sng" dirty="0">
                <a:solidFill>
                  <a:srgbClr val="FF0000"/>
                </a:solidFill>
              </a:rPr>
              <a:t>cook</a:t>
            </a:r>
            <a:r>
              <a:rPr lang="en-US" sz="2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20460" y="1098688"/>
            <a:ext cx="2836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/k/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4400" b="1" dirty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/g/</a:t>
            </a: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322" y="3055492"/>
            <a:ext cx="3260742" cy="26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98036" y="3937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79" y="2908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Track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725" y="19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7776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2761541"/>
              </p:ext>
            </p:extLst>
          </p:nvPr>
        </p:nvGraphicFramePr>
        <p:xfrm>
          <a:off x="3259381" y="247600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11144" y="334385"/>
            <a:ext cx="3614019" cy="76944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613" y="1802998"/>
            <a:ext cx="99713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Learn by heart all the words that they have just learnt.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Prepare for Lesson 3 - A closer look 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6" y="4128653"/>
            <a:ext cx="2749252" cy="26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35" y="0"/>
            <a:ext cx="12324735" cy="69759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42884" y="2027945"/>
            <a:ext cx="917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7200" b="1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7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40" y="99212"/>
            <a:ext cx="2596745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" y="1207207"/>
            <a:ext cx="2596746" cy="15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77" y="1177560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79" y="1227995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7" y="4081390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05" y="4021449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85" y="122375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09" y="4119640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56" y="4152351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9291" y="2810009"/>
            <a:ext cx="327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bamboo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974" y="29240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costume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4113" y="2811944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five-color sticky 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3985" y="2921190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0" y="566617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folk dance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965" y="5692342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musical instrument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9327" y="56491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stilt house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3558" y="559529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terraced field</a:t>
            </a:r>
          </a:p>
        </p:txBody>
      </p:sp>
    </p:spTree>
    <p:extLst>
      <p:ext uri="{BB962C8B-B14F-4D97-AF65-F5344CB8AC3E}">
        <p14:creationId xmlns:p14="http://schemas.microsoft.com/office/powerpoint/2010/main" val="191246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256492260"/>
              </p:ext>
            </p:extLst>
          </p:nvPr>
        </p:nvGraphicFramePr>
        <p:xfrm>
          <a:off x="3663426" y="2666102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2597" y="122865"/>
            <a:ext cx="12523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51564" y="1498400"/>
            <a:ext cx="5606472" cy="625641"/>
          </a:xfrm>
          <a:prstGeom prst="roundRect">
            <a:avLst>
              <a:gd name="adj" fmla="val 42661"/>
            </a:avLst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</a:rPr>
              <a:t>   LESSON 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68381" y="5123403"/>
            <a:ext cx="51192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/>
              <a:t>communal house 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5580" y="5276197"/>
            <a:ext cx="5010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rông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3013" y="5876362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kəˈmjuːnəl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haʊs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0" y="736003"/>
            <a:ext cx="5995347" cy="40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69794" y="5449183"/>
            <a:ext cx="8452960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/>
              <a:t>- minority group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94121" y="5595809"/>
            <a:ext cx="3866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tộc</a:t>
            </a:r>
            <a:r>
              <a:rPr lang="en-US" sz="3600" dirty="0"/>
              <a:t> </a:t>
            </a:r>
            <a:r>
              <a:rPr lang="en-US" sz="3600" dirty="0" err="1"/>
              <a:t>thiểu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00077" y="6001043"/>
            <a:ext cx="328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maɪˈnɔːrəti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gru:p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78" y="893164"/>
            <a:ext cx="6240658" cy="4388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42603" y="4996701"/>
            <a:ext cx="3713331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/>
              <a:t>- livestock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63025" y="5109824"/>
            <a:ext cx="261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súc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483726" y="571569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laɪvstɒk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27" y="704970"/>
            <a:ext cx="4707273" cy="421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54128" y="5126181"/>
            <a:ext cx="324027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/>
              <a:t>- gong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3877" y="5252624"/>
            <a:ext cx="5912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cồng,cái</a:t>
            </a:r>
            <a:r>
              <a:rPr lang="en-US" sz="3600" dirty="0"/>
              <a:t> </a:t>
            </a:r>
            <a:r>
              <a:rPr lang="en-US" sz="3600" dirty="0" err="1"/>
              <a:t>chiêng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95549" y="5825067"/>
            <a:ext cx="114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 /</a:t>
            </a:r>
            <a:r>
              <a:rPr lang="en-US" sz="2800" b="1" dirty="0" err="1">
                <a:solidFill>
                  <a:srgbClr val="00A9A5"/>
                </a:solidFill>
              </a:rPr>
              <a:t>ɡɒŋ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2" y="833635"/>
            <a:ext cx="6937141" cy="4292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9" y="1043090"/>
            <a:ext cx="4797605" cy="326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1043091"/>
            <a:ext cx="4816997" cy="3262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7074" y="4594758"/>
            <a:ext cx="2566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raise (v):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734" y="4635793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3061" y="5051291"/>
            <a:ext cx="106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reiz</a:t>
            </a:r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>
              <a:solidFill>
                <a:srgbClr val="00B2A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03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ropl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3940</TotalTime>
  <Words>741</Words>
  <Application>Microsoft Office PowerPoint</Application>
  <PresentationFormat>Widescreen</PresentationFormat>
  <Paragraphs>185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 Narrow</vt:lpstr>
      <vt:lpstr>Arial</vt:lpstr>
      <vt:lpstr>Arial Narrow</vt:lpstr>
      <vt:lpstr>Bahnschrift SemiBold SemiConden</vt:lpstr>
      <vt:lpstr>Berlin Sans FB</vt:lpstr>
      <vt:lpstr>Calibri</vt:lpstr>
      <vt:lpstr>ChronicaPro-Book</vt:lpstr>
      <vt:lpstr>Myriad Pro</vt:lpstr>
      <vt:lpstr>Times New Roman</vt:lpstr>
      <vt:lpstr>Tw Cen MT</vt:lpstr>
      <vt:lpstr>UVN Bay Buom Nang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Thuy Nguyen</cp:lastModifiedBy>
  <cp:revision>385</cp:revision>
  <dcterms:created xsi:type="dcterms:W3CDTF">2020-12-09T02:04:09Z</dcterms:created>
  <dcterms:modified xsi:type="dcterms:W3CDTF">2024-11-11T02:27:44Z</dcterms:modified>
</cp:coreProperties>
</file>