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371" r:id="rId2"/>
    <p:sldId id="372" r:id="rId3"/>
    <p:sldId id="256" r:id="rId4"/>
    <p:sldId id="355" r:id="rId5"/>
    <p:sldId id="356" r:id="rId6"/>
    <p:sldId id="357" r:id="rId7"/>
    <p:sldId id="369" r:id="rId8"/>
    <p:sldId id="367" r:id="rId9"/>
    <p:sldId id="368" r:id="rId10"/>
    <p:sldId id="359" r:id="rId11"/>
    <p:sldId id="363" r:id="rId12"/>
    <p:sldId id="370" r:id="rId13"/>
    <p:sldId id="373" r:id="rId14"/>
    <p:sldId id="340" r:id="rId15"/>
    <p:sldId id="365" r:id="rId16"/>
    <p:sldId id="313" r:id="rId17"/>
    <p:sldId id="366" r:id="rId18"/>
    <p:sldId id="333" r:id="rId19"/>
    <p:sldId id="344" r:id="rId20"/>
    <p:sldId id="375" r:id="rId21"/>
    <p:sldId id="314" r:id="rId22"/>
    <p:sldId id="330" r:id="rId23"/>
    <p:sldId id="3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FF"/>
    <a:srgbClr val="EF4B66"/>
    <a:srgbClr val="F7941E"/>
    <a:srgbClr val="7193A9"/>
    <a:srgbClr val="800000"/>
    <a:srgbClr val="D60093"/>
    <a:srgbClr val="CC0066"/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2" autoAdjust="0"/>
    <p:restoredTop sz="94650"/>
  </p:normalViewPr>
  <p:slideViewPr>
    <p:cSldViewPr snapToGrid="0" showGuides="1">
      <p:cViewPr varScale="1">
        <p:scale>
          <a:sx n="69" d="100"/>
          <a:sy n="69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18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2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5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92D050"/>
            </a:solidFill>
            <a:miter lim="800000"/>
            <a:headEnd/>
            <a:tailEnd/>
          </a:ln>
          <a:extLst/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755070" y="3574473"/>
            <a:ext cx="7557655" cy="2317173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b="1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Warmly welcome to our class </a:t>
            </a:r>
          </a:p>
          <a:p>
            <a:pPr algn="ctr"/>
            <a:r>
              <a:rPr lang="en-GB" sz="3600" b="1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22670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22049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Change the sentences into </a:t>
            </a:r>
            <a:r>
              <a:rPr lang="en-US" sz="2600" b="1" i="1" dirty="0"/>
              <a:t>Yes / No </a:t>
            </a:r>
            <a:r>
              <a:rPr lang="en-US" sz="2600" b="1" dirty="0"/>
              <a:t>questions.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954" y="1871216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1. Women play an important role in a </a:t>
            </a:r>
            <a:r>
              <a:rPr lang="en-US" sz="3600" dirty="0" err="1">
                <a:solidFill>
                  <a:srgbClr val="002060"/>
                </a:solidFill>
              </a:rPr>
              <a:t>Jrai</a:t>
            </a:r>
            <a:r>
              <a:rPr lang="en-US" sz="3600" dirty="0">
                <a:solidFill>
                  <a:srgbClr val="002060"/>
                </a:solidFill>
              </a:rPr>
              <a:t> family.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7954" y="2517547"/>
            <a:ext cx="1161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→ Do women play an important role in a </a:t>
            </a:r>
            <a:r>
              <a:rPr lang="en-US" sz="3600" b="1" dirty="0" err="1">
                <a:solidFill>
                  <a:srgbClr val="0000FF"/>
                </a:solidFill>
              </a:rPr>
              <a:t>Jrai</a:t>
            </a:r>
            <a:r>
              <a:rPr lang="en-US" sz="3600" b="1" dirty="0">
                <a:solidFill>
                  <a:srgbClr val="0000FF"/>
                </a:solidFill>
              </a:rPr>
              <a:t> family?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7954" y="3474555"/>
            <a:ext cx="1161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2. </a:t>
            </a:r>
            <a:r>
              <a:rPr lang="en-US" sz="3600" i="1" dirty="0" err="1">
                <a:solidFill>
                  <a:srgbClr val="002060"/>
                </a:solidFill>
              </a:rPr>
              <a:t>Mua</a:t>
            </a:r>
            <a:r>
              <a:rPr lang="en-US" sz="3600" i="1" dirty="0">
                <a:solidFill>
                  <a:srgbClr val="002060"/>
                </a:solidFill>
              </a:rPr>
              <a:t> sap </a:t>
            </a:r>
            <a:r>
              <a:rPr lang="en-US" sz="3600" dirty="0">
                <a:solidFill>
                  <a:srgbClr val="002060"/>
                </a:solidFill>
              </a:rPr>
              <a:t>is a popular folk dance of the Thai people.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8331" y="4559077"/>
            <a:ext cx="1201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→ Is </a:t>
            </a:r>
            <a:r>
              <a:rPr lang="en-US" sz="3600" b="1" i="1" dirty="0" err="1">
                <a:solidFill>
                  <a:srgbClr val="0000FF"/>
                </a:solidFill>
              </a:rPr>
              <a:t>mua</a:t>
            </a:r>
            <a:r>
              <a:rPr lang="en-US" sz="3600" b="1" i="1" dirty="0">
                <a:solidFill>
                  <a:srgbClr val="0000FF"/>
                </a:solidFill>
              </a:rPr>
              <a:t> sap</a:t>
            </a:r>
            <a:r>
              <a:rPr lang="en-US" sz="3600" b="1" dirty="0">
                <a:solidFill>
                  <a:srgbClr val="0000FF"/>
                </a:solidFill>
              </a:rPr>
              <a:t> a popular folk dance of the Thai people?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2496056" y="46892"/>
            <a:ext cx="72411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WH-QUESTION</a:t>
            </a:r>
          </a:p>
        </p:txBody>
      </p:sp>
    </p:spTree>
    <p:extLst>
      <p:ext uri="{BB962C8B-B14F-4D97-AF65-F5344CB8AC3E}">
        <p14:creationId xmlns:p14="http://schemas.microsoft.com/office/powerpoint/2010/main" val="2520124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9635" y="144034"/>
            <a:ext cx="1118397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Change the sentences into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Yes / No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questions.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9942" y="1387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727" y="36066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C9ADE-3EB4-9D4F-A9BB-70FBDAEC5C30}"/>
              </a:ext>
            </a:extLst>
          </p:cNvPr>
          <p:cNvSpPr txBox="1"/>
          <p:nvPr/>
        </p:nvSpPr>
        <p:spPr>
          <a:xfrm>
            <a:off x="312727" y="1121668"/>
            <a:ext cx="1111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We didn’t have boarding schools for minority students in 1950.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1DEFD1-79F1-4E4B-8F60-8D899B48883F}"/>
              </a:ext>
            </a:extLst>
          </p:cNvPr>
          <p:cNvSpPr txBox="1"/>
          <p:nvPr/>
        </p:nvSpPr>
        <p:spPr>
          <a:xfrm>
            <a:off x="131207" y="1706443"/>
            <a:ext cx="123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 Did you have boarding schools for minority students in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1950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457402-C821-E946-95E0-796AD3500106}"/>
              </a:ext>
            </a:extLst>
          </p:cNvPr>
          <p:cNvSpPr txBox="1"/>
          <p:nvPr/>
        </p:nvSpPr>
        <p:spPr>
          <a:xfrm>
            <a:off x="131207" y="2401967"/>
            <a:ext cx="1181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I attended the 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Flower Festival in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Dien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Bien last year.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35EE5D-6137-8D45-A05C-3F41C0AA4E09}"/>
              </a:ext>
            </a:extLst>
          </p:cNvPr>
          <p:cNvSpPr txBox="1"/>
          <p:nvPr/>
        </p:nvSpPr>
        <p:spPr>
          <a:xfrm>
            <a:off x="131205" y="294631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 Did you attend the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Flower Festival in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Dien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Bien last year?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4DA1E2-2F41-C240-95EE-CE15F0A6559B}"/>
              </a:ext>
            </a:extLst>
          </p:cNvPr>
          <p:cNvSpPr txBox="1"/>
          <p:nvPr/>
        </p:nvSpPr>
        <p:spPr>
          <a:xfrm>
            <a:off x="131206" y="3794765"/>
            <a:ext cx="1111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We will watch a documentary about the Khmer.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9F11BA-3422-F743-B149-3C7F987CCCF4}"/>
              </a:ext>
            </a:extLst>
          </p:cNvPr>
          <p:cNvSpPr txBox="1"/>
          <p:nvPr/>
        </p:nvSpPr>
        <p:spPr>
          <a:xfrm>
            <a:off x="131205" y="4441096"/>
            <a:ext cx="1171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 Will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watch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documentary about the Khmer?</a:t>
            </a:r>
          </a:p>
        </p:txBody>
      </p:sp>
    </p:spTree>
    <p:extLst>
      <p:ext uri="{BB962C8B-B14F-4D97-AF65-F5344CB8AC3E}">
        <p14:creationId xmlns:p14="http://schemas.microsoft.com/office/powerpoint/2010/main" val="820154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2759292" y="224882"/>
            <a:ext cx="655096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* </a:t>
            </a:r>
            <a:r>
              <a:rPr lang="en-US" sz="4400" b="1" dirty="0" err="1" smtClean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WH</a:t>
            </a:r>
            <a:r>
              <a:rPr lang="en-US" sz="4400" b="1" dirty="0" smtClean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 - QUESTION</a:t>
            </a:r>
            <a:endParaRPr lang="en-US" sz="4400" b="1" dirty="0">
              <a:effectLst>
                <a:glow rad="88900">
                  <a:schemeClr val="bg1"/>
                </a:glow>
              </a:effectLst>
              <a:latin typeface=".VnTifani Heavy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4111472" y="1919111"/>
            <a:ext cx="4988675" cy="2734974"/>
          </a:xfrm>
          <a:prstGeom prst="irregularSeal2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 words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9954" y="1406326"/>
            <a:ext cx="1002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What</a:t>
            </a:r>
            <a:endParaRPr lang="en-GB" sz="2800" dirty="0">
              <a:solidFill>
                <a:srgbClr val="00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0486" y="4274836"/>
            <a:ext cx="2054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How  often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453" y="1472629"/>
            <a:ext cx="989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Who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5107" y="2057404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hat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2514884" y="2974108"/>
            <a:ext cx="132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here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4707148" y="4972878"/>
            <a:ext cx="119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hen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7979201" y="4274836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hy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8713776" y="1852171"/>
            <a:ext cx="1192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which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375853" y="4567223"/>
            <a:ext cx="965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How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8938118" y="3739218"/>
            <a:ext cx="2007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How many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98227" y="2849231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What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5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40093"/>
              </p:ext>
            </p:extLst>
          </p:nvPr>
        </p:nvGraphicFramePr>
        <p:xfrm>
          <a:off x="5516129" y="838458"/>
          <a:ext cx="3798983" cy="5486398"/>
        </p:xfrm>
        <a:graphic>
          <a:graphicData uri="http://schemas.openxmlformats.org/drawingml/2006/table">
            <a:tbl>
              <a:tblPr firstRow="1" bandRow="1"/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196696"/>
              </p:ext>
            </p:extLst>
          </p:nvPr>
        </p:nvGraphicFramePr>
        <p:xfrm>
          <a:off x="1308336" y="846466"/>
          <a:ext cx="3048000" cy="5486398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Question word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How many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How often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What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Where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Who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2593038" y="83125"/>
            <a:ext cx="578896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 err="1" smtClean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WH</a:t>
            </a:r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 - QUESTION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.VnTifani Heavy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67444" y="280724"/>
            <a:ext cx="103382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Choose the correct question word for each question below.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74" y="1267381"/>
            <a:ext cx="10850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______ do you like best about Sa Pa?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B: I like its local markets best.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Why 	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What </a:t>
            </a:r>
          </a:p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______ can we find the most beautiful terraced fields?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B: In Mu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Chai.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When 	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Where </a:t>
            </a:r>
          </a:p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______ is the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Ban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Flower Festival?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B: It’s in spring.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When 	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Why</a:t>
            </a:r>
          </a:p>
        </p:txBody>
      </p:sp>
      <p:sp>
        <p:nvSpPr>
          <p:cNvPr id="5" name="Oval 4"/>
          <p:cNvSpPr/>
          <p:nvPr/>
        </p:nvSpPr>
        <p:spPr>
          <a:xfrm>
            <a:off x="3992790" y="3738705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47996" y="5199109"/>
            <a:ext cx="499731" cy="5405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69931" y="2285760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50514" y="2799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3299" y="177332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7265" y="32228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Choose the correct question word for each question below.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550" y="1515336"/>
            <a:ext cx="11663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______ tall is an average stilt house?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B: About 5 - 6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metres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tall.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How 	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What </a:t>
            </a:r>
          </a:p>
          <a:p>
            <a:r>
              <a:rPr lang="en-US" sz="3200" b="1" dirty="0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______ festival is more important for the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the Mid-Autumn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or the Lunar New Year?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B: The Lunar New Year. 	</a:t>
            </a:r>
          </a:p>
          <a:p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What 		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Which </a:t>
            </a:r>
          </a:p>
        </p:txBody>
      </p:sp>
      <p:sp>
        <p:nvSpPr>
          <p:cNvPr id="5" name="Oval 4"/>
          <p:cNvSpPr/>
          <p:nvPr/>
        </p:nvSpPr>
        <p:spPr>
          <a:xfrm>
            <a:off x="3978466" y="4455290"/>
            <a:ext cx="499731" cy="523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32097" y="2524298"/>
            <a:ext cx="499731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0335" y="3215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3120" y="2188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02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5980" y="1006458"/>
            <a:ext cx="1052389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Write C (countable) or U (uncountable) for the underlined words.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199" y="1955969"/>
            <a:ext cx="7968674" cy="45243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Some minority (1)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are farmers. They do not have much (2)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and they use simple farming techniques. After finding an (3)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for a garden, the men cut the (4)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trees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down and burn them. The (5)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ash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they collect helps enrich the soil. They then grow a few (6)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crops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like rice and corn.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9210" y="2393842"/>
            <a:ext cx="2026450" cy="355481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500"/>
              </a:lnSpc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____</a:t>
            </a:r>
          </a:p>
          <a:p>
            <a:pPr>
              <a:lnSpc>
                <a:spcPts val="45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 ____</a:t>
            </a:r>
          </a:p>
          <a:p>
            <a:pPr>
              <a:lnSpc>
                <a:spcPts val="45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3.  ____</a:t>
            </a:r>
          </a:p>
          <a:p>
            <a:pPr>
              <a:lnSpc>
                <a:spcPts val="45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4.  ____</a:t>
            </a:r>
          </a:p>
          <a:p>
            <a:pPr>
              <a:lnSpc>
                <a:spcPts val="45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5.  ____</a:t>
            </a:r>
          </a:p>
          <a:p>
            <a:pPr>
              <a:lnSpc>
                <a:spcPts val="45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6.  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5157" y="2442289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5157" y="3016447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65157" y="3586325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65157" y="4156203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65157" y="4722351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65157" y="5289182"/>
            <a:ext cx="81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0198" y="127969"/>
            <a:ext cx="1085004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*COUNTABLE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AND UNCOUNTABLE NOUNS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39852" y="10298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2637" y="9272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674" y="1166750"/>
            <a:ext cx="9670472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danh từ số ít, bắt đầu bằng phụ âm: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GB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- an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danh từ số ít, bắt đầu bằng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much + danh từ không đếm được: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many + danh từ số nhiều: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a little + danh từ không đếm được: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a few + danh từ số nhiều: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ít/ một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endParaRPr lang="vi-VN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258" y="113250"/>
            <a:ext cx="267893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en-GB" sz="2800" b="1" dirty="0" smtClean="0">
                <a:solidFill>
                  <a:prstClr val="black"/>
                </a:solidFill>
              </a:rPr>
              <a:t>* </a:t>
            </a:r>
            <a:r>
              <a:rPr lang="en-GB" sz="2800" b="1" dirty="0" err="1" smtClean="0">
                <a:solidFill>
                  <a:prstClr val="black"/>
                </a:solidFill>
              </a:rPr>
              <a:t>Remmember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2906" y="1188475"/>
            <a:ext cx="92574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Fill in the blank with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a, much, many, a little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 few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82762" y="11805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547" y="10778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222" y="1919725"/>
            <a:ext cx="119102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My uncle has _____coffee plantation 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Tum.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How _______ ethnic groups live on the Hoang Lien Son mountain range?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There are only _______ waterwheels left in my village.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 You should add ________ more water to your noodles. It’s a bit dry.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How ______ information about the Van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Kieu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have you collected?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7772" y="1925438"/>
            <a:ext cx="61416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793" y="2662881"/>
            <a:ext cx="129206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7907" y="4141221"/>
            <a:ext cx="129206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few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0597" y="4839390"/>
            <a:ext cx="129206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little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23048" y="5594020"/>
            <a:ext cx="117460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C593BC-5CE7-714C-93C2-C11AD1AA69B3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COUNTABLE AND UNCOUNTABLE NOUNS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/>
      <p:bldP spid="3" grpId="0"/>
      <p:bldP spid="2" grpId="0"/>
      <p:bldP spid="15" grpId="0"/>
      <p:bldP spid="16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8885" y="168363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Work in groups. Think of six nouns related to each of the topics below, in which 3 nouns are countable and 3 nouns are uncountable.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Cloud 1"/>
          <p:cNvSpPr/>
          <p:nvPr/>
        </p:nvSpPr>
        <p:spPr>
          <a:xfrm>
            <a:off x="628983" y="3429000"/>
            <a:ext cx="3817397" cy="2360428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Leisure time</a:t>
            </a:r>
          </a:p>
        </p:txBody>
      </p:sp>
      <p:sp>
        <p:nvSpPr>
          <p:cNvPr id="21" name="Cloud 20"/>
          <p:cNvSpPr/>
          <p:nvPr/>
        </p:nvSpPr>
        <p:spPr>
          <a:xfrm>
            <a:off x="6538793" y="3576261"/>
            <a:ext cx="3817397" cy="2360428"/>
          </a:xfrm>
          <a:prstGeom prst="cloud">
            <a:avLst/>
          </a:prstGeom>
          <a:solidFill>
            <a:srgbClr val="F794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Living in the mountain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4095198" y="3429000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5862" y="3046228"/>
            <a:ext cx="133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Film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9540162" y="3153148"/>
            <a:ext cx="730665" cy="382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270826" y="2770376"/>
            <a:ext cx="160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Stilt house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CDA20-4074-CA43-9BD1-AD11E269B80C}"/>
              </a:ext>
            </a:extLst>
          </p:cNvPr>
          <p:cNvSpPr txBox="1"/>
          <p:nvPr/>
        </p:nvSpPr>
        <p:spPr>
          <a:xfrm>
            <a:off x="330199" y="127969"/>
            <a:ext cx="97624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COUNTABLE AND UNCOUNTABLE NOUNS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C783B-4EBE-BF4D-A261-09832792E25E}"/>
              </a:ext>
            </a:extLst>
          </p:cNvPr>
          <p:cNvSpPr txBox="1"/>
          <p:nvPr/>
        </p:nvSpPr>
        <p:spPr>
          <a:xfrm>
            <a:off x="1183195" y="1270357"/>
            <a:ext cx="46218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  <a:latin typeface="Times New Roman" pitchFamily="18" charset="0"/>
                <a:cs typeface="Times New Roman" pitchFamily="18" charset="0"/>
              </a:rPr>
              <a:t>GAME: WORD GAMES</a:t>
            </a:r>
          </a:p>
        </p:txBody>
      </p:sp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3" grpId="0"/>
      <p:bldP spid="2" grpId="0" animBg="1"/>
      <p:bldP spid="21" grpId="0" animBg="1"/>
      <p:bldP spid="6" grpId="0"/>
      <p:bldP spid="2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5400" y="64383"/>
            <a:ext cx="1883767" cy="5284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1109" y="64383"/>
            <a:ext cx="4813582" cy="61381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Sentence puzzling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1908" y="1714557"/>
            <a:ext cx="5365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600" b="1" i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3600" b="1" i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GB" sz="3600" b="1" i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that </a:t>
            </a:r>
            <a:r>
              <a:rPr lang="en-GB" sz="3600" b="1" i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your mother?</a:t>
            </a:r>
            <a:endParaRPr lang="en-US" sz="3600" b="1" dirty="0">
              <a:solidFill>
                <a:srgbClr val="CC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944" y="3383140"/>
            <a:ext cx="10187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</a:t>
            </a:r>
            <a:r>
              <a:rPr lang="en-GB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</a:t>
            </a:r>
            <a:r>
              <a:rPr lang="en-GB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 to school yesterday ?</a:t>
            </a:r>
            <a:endParaRPr lang="en-US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1906" y="4910654"/>
            <a:ext cx="7042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What time do you often  get up </a:t>
            </a:r>
            <a:r>
              <a:rPr lang="en-GB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47268AF-A000-F44F-A845-255EC823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638009"/>
              </p:ext>
            </p:extLst>
          </p:nvPr>
        </p:nvGraphicFramePr>
        <p:xfrm>
          <a:off x="854926" y="1054011"/>
          <a:ext cx="815053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601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1225194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3613185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645551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1.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that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your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mother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B2D8586-83F4-824B-A150-7ABF22867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39087"/>
              </p:ext>
            </p:extLst>
          </p:nvPr>
        </p:nvGraphicFramePr>
        <p:xfrm>
          <a:off x="803438" y="2466109"/>
          <a:ext cx="10318030" cy="62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867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1543642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2790050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2658599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1440872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623455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 they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did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go</a:t>
                      </a: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</a:rPr>
                        <a:t> to school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yesterday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99640"/>
              </p:ext>
            </p:extLst>
          </p:nvPr>
        </p:nvGraphicFramePr>
        <p:xfrm>
          <a:off x="757944" y="4133492"/>
          <a:ext cx="1047809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6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8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 What time 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often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get</a:t>
                      </a: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</a:rPr>
                        <a:t> up 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do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9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54981" y="352210"/>
            <a:ext cx="495992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Living 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mountains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Uncountable :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thunder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snow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heat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wind light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water...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Countable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radio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photo tomato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crops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house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(nhà),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forest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568036" y="515449"/>
            <a:ext cx="55972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Leisure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vi-VN" sz="3200" b="1" dirty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vi-VN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Uncountable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walking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cooking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swimming</a:t>
            </a:r>
            <a:r>
              <a:rPr lang="en-GB" sz="3200" b="1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vi-VN" sz="3200" b="1" dirty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Countable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film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picture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game,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613D4C4-E56E-42C0-9D73-FAB4102080B1}"/>
              </a:ext>
            </a:extLst>
          </p:cNvPr>
          <p:cNvSpPr txBox="1"/>
          <p:nvPr/>
        </p:nvSpPr>
        <p:spPr>
          <a:xfrm>
            <a:off x="1246926" y="1283444"/>
            <a:ext cx="10008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* Grammar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r>
              <a:rPr lang="en-US" sz="3200" b="1" dirty="0">
                <a:solidFill>
                  <a:srgbClr val="002060"/>
                </a:solidFill>
              </a:rPr>
              <a:t> - </a:t>
            </a:r>
            <a:r>
              <a:rPr lang="en-US" sz="3200" b="1" i="1" dirty="0">
                <a:solidFill>
                  <a:srgbClr val="002060"/>
                </a:solidFill>
              </a:rPr>
              <a:t>Yes / No </a:t>
            </a:r>
            <a:r>
              <a:rPr lang="en-US" sz="3200" b="1" dirty="0">
                <a:solidFill>
                  <a:srgbClr val="002060"/>
                </a:solidFill>
              </a:rPr>
              <a:t>and </a:t>
            </a:r>
            <a:r>
              <a:rPr lang="en-US" sz="3200" b="1" dirty="0" err="1">
                <a:solidFill>
                  <a:srgbClr val="002060"/>
                </a:solidFill>
              </a:rPr>
              <a:t>Wh</a:t>
            </a:r>
            <a:r>
              <a:rPr lang="en-US" sz="3200" b="1" dirty="0">
                <a:solidFill>
                  <a:srgbClr val="002060"/>
                </a:solidFill>
              </a:rPr>
              <a:t>-questions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- Countable and uncountable nouns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29037" r="40584" b="12849"/>
          <a:stretch>
            <a:fillRect/>
          </a:stretch>
        </p:blipFill>
        <p:spPr bwMode="auto">
          <a:xfrm>
            <a:off x="4005511" y="2826327"/>
            <a:ext cx="4700142" cy="346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89892" y="137164"/>
            <a:ext cx="372686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* Homework</a:t>
            </a:r>
            <a:endParaRPr lang="en-US" sz="44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638" y="1617362"/>
            <a:ext cx="8816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Learn by heart all the words.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Do exercises in the workbook.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Prepare for Lesson 4 – Communication.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99" y="3726873"/>
            <a:ext cx="3332570" cy="29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2" y="762001"/>
            <a:ext cx="5549900" cy="1047751"/>
          </a:xfrm>
          <a:prstGeom prst="rect">
            <a:avLst/>
          </a:prstGeom>
        </p:spPr>
        <p:txBody>
          <a:bodyPr wrap="none" lIns="121900" tIns="60950" rIns="121900" bIns="609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418596397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8185" y="1171914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375" y="88063"/>
            <a:ext cx="1306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49" y="2105892"/>
            <a:ext cx="6454160" cy="435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>
                <a:solidFill>
                  <a:schemeClr val="tx1"/>
                </a:solidFill>
              </a:endParaRPr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956142" y="1151695"/>
            <a:ext cx="6218990" cy="625641"/>
          </a:xfrm>
          <a:prstGeom prst="roundRect">
            <a:avLst>
              <a:gd name="adj" fmla="val 4266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.VnBahamasB" pitchFamily="34" charset="0"/>
              </a:rPr>
              <a:t>    LESSON 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49" y="983299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738530" y="4857701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800" dirty="0" smtClean="0"/>
              <a:t>- harvest </a:t>
            </a:r>
            <a:r>
              <a:rPr lang="en-US" sz="4800" dirty="0"/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1250" y="4972008"/>
            <a:ext cx="6373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7754" y="5809363"/>
            <a:ext cx="1875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 /ˈ</a:t>
            </a:r>
            <a:r>
              <a:rPr lang="en-US" sz="2800" b="1" dirty="0" err="1">
                <a:solidFill>
                  <a:srgbClr val="0000FF"/>
                </a:solidFill>
              </a:rPr>
              <a:t>hɑːvɪst</a:t>
            </a:r>
            <a:r>
              <a:rPr lang="en-US" sz="2800" b="1" dirty="0">
                <a:solidFill>
                  <a:srgbClr val="0000FF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43" y="246952"/>
            <a:ext cx="6262305" cy="4331820"/>
          </a:xfrm>
          <a:prstGeom prst="rect">
            <a:avLst/>
          </a:prstGeom>
        </p:spPr>
      </p:pic>
      <p:pic>
        <p:nvPicPr>
          <p:cNvPr id="3" name="harvest-g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0436" y="5177776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527" y="96982"/>
            <a:ext cx="264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* </a:t>
            </a:r>
            <a:r>
              <a:rPr lang="en-GB" sz="3200" b="1" u="sng" dirty="0" smtClean="0">
                <a:solidFill>
                  <a:srgbClr val="C00000"/>
                </a:solidFill>
              </a:rPr>
              <a:t>Vocabulary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58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43107" y="4538610"/>
            <a:ext cx="434323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800" dirty="0" smtClean="0"/>
              <a:t>- crop </a:t>
            </a:r>
            <a:r>
              <a:rPr lang="en-US" sz="4800" dirty="0"/>
              <a:t>(n</a:t>
            </a:r>
            <a:r>
              <a:rPr lang="en-US" sz="4800" dirty="0" smtClean="0"/>
              <a:t>): 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4442914" y="4658765"/>
            <a:ext cx="74442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trọt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3702" y="5489762"/>
            <a:ext cx="1516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 /</a:t>
            </a:r>
            <a:r>
              <a:rPr lang="en-US" sz="3200" b="1" dirty="0" err="1">
                <a:solidFill>
                  <a:srgbClr val="0000FF"/>
                </a:solidFill>
              </a:rPr>
              <a:t>krɒp</a:t>
            </a:r>
            <a:r>
              <a:rPr lang="en-US" sz="3200" b="1" dirty="0">
                <a:solidFill>
                  <a:srgbClr val="0000FF"/>
                </a:solidFill>
              </a:rPr>
              <a:t>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t="18336" r="17685" b="15935"/>
          <a:stretch>
            <a:fillRect/>
          </a:stretch>
        </p:blipFill>
        <p:spPr bwMode="auto">
          <a:xfrm>
            <a:off x="2998557" y="136569"/>
            <a:ext cx="7058930" cy="4397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rop-g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3507" y="4818606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93" y="96981"/>
            <a:ext cx="264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* </a:t>
            </a:r>
            <a:r>
              <a:rPr lang="en-GB" sz="3200" b="1" u="sng" dirty="0" smtClean="0">
                <a:solidFill>
                  <a:srgbClr val="C00000"/>
                </a:solidFill>
              </a:rPr>
              <a:t>Vocabulary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86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54790" y="5207830"/>
            <a:ext cx="7275979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waterwheel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16239" y="5327995"/>
            <a:ext cx="3730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5834" y="5966314"/>
            <a:ext cx="2454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/ˈ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wɔːtəwiːl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27" y="270424"/>
            <a:ext cx="6236711" cy="475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waterwheel-g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5190" y="5494763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527" y="96982"/>
            <a:ext cx="264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* </a:t>
            </a:r>
            <a:r>
              <a:rPr lang="en-GB" sz="3200" b="1" u="sng" dirty="0" smtClean="0">
                <a:solidFill>
                  <a:srgbClr val="C00000"/>
                </a:solidFill>
              </a:rPr>
              <a:t>Vocabulary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49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329D9B-377E-7D4F-8AAD-E8BA7B3C2435}"/>
              </a:ext>
            </a:extLst>
          </p:cNvPr>
          <p:cNvSpPr txBox="1"/>
          <p:nvPr/>
        </p:nvSpPr>
        <p:spPr>
          <a:xfrm>
            <a:off x="2606893" y="1054862"/>
            <a:ext cx="786714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 smtClean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* YES </a:t>
            </a:r>
            <a:r>
              <a:rPr lang="en-US" sz="4400" b="1" i="1" dirty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/ </a:t>
            </a:r>
            <a:r>
              <a:rPr lang="en-US" sz="4400" b="1" i="1" dirty="0" smtClean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NO </a:t>
            </a:r>
            <a:r>
              <a:rPr lang="en-US" sz="4400" b="1" dirty="0" smtClean="0"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QUESTION</a:t>
            </a:r>
            <a:endParaRPr lang="en-US" sz="4400" b="1" dirty="0">
              <a:effectLst>
                <a:glow rad="88900">
                  <a:schemeClr val="bg1"/>
                </a:glow>
              </a:effectLst>
              <a:latin typeface=".VnTifani Heavy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3002" y="263474"/>
            <a:ext cx="291292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C3300"/>
                </a:solidFill>
              </a:rPr>
              <a:t>* </a:t>
            </a:r>
            <a:r>
              <a:rPr lang="en-US" sz="3600" b="1" u="sng" dirty="0" smtClean="0">
                <a:solidFill>
                  <a:srgbClr val="CC3300"/>
                </a:solidFill>
              </a:rPr>
              <a:t>Grammar:</a:t>
            </a:r>
            <a:endParaRPr lang="en-US" sz="3600" b="1" u="sng" dirty="0">
              <a:solidFill>
                <a:srgbClr val="CC33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34D0D3-AA91-BC46-B248-FA148F53A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54" y="2507673"/>
            <a:ext cx="4784301" cy="306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4831" y="3241729"/>
            <a:ext cx="1036320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- She is a teacher.</a:t>
            </a:r>
          </a:p>
          <a:p>
            <a:r>
              <a:rPr lang="en-GB" sz="3200" i="1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GB" sz="3200" i="1" dirty="0" smtClean="0">
                <a:solidFill>
                  <a:srgbClr val="C00000"/>
                </a:solidFill>
              </a:rPr>
              <a:t>Is she a teacher ?  </a:t>
            </a:r>
          </a:p>
          <a:p>
            <a:r>
              <a:rPr lang="en-GB" sz="3200" dirty="0" smtClean="0"/>
              <a:t>- T</a:t>
            </a:r>
            <a:r>
              <a:rPr lang="vi-VN" sz="3200" dirty="0" smtClean="0"/>
              <a:t>his </a:t>
            </a:r>
            <a:r>
              <a:rPr lang="en-GB" sz="3200" dirty="0" smtClean="0"/>
              <a:t>is </a:t>
            </a:r>
            <a:r>
              <a:rPr lang="vi-VN" sz="3200" dirty="0" smtClean="0"/>
              <a:t>interesting</a:t>
            </a:r>
            <a:r>
              <a:rPr lang="en-GB" sz="3200" dirty="0" smtClean="0"/>
              <a:t>.</a:t>
            </a:r>
            <a:r>
              <a:rPr lang="vi-VN" sz="3200" dirty="0" smtClean="0"/>
              <a:t> </a:t>
            </a:r>
            <a:endParaRPr lang="en-GB" sz="3200" dirty="0" smtClean="0"/>
          </a:p>
          <a:p>
            <a:r>
              <a:rPr lang="en-GB" sz="2800" b="1" i="1" dirty="0" smtClean="0">
                <a:solidFill>
                  <a:srgbClr val="CC3300"/>
                </a:solidFill>
                <a:sym typeface="Wingdings" pitchFamily="2" charset="2"/>
              </a:rPr>
              <a:t> </a:t>
            </a:r>
            <a:r>
              <a:rPr lang="vi-VN" sz="2800" b="1" i="1" dirty="0" smtClean="0">
                <a:solidFill>
                  <a:srgbClr val="CC3300"/>
                </a:solidFill>
              </a:rPr>
              <a:t>Is </a:t>
            </a:r>
            <a:r>
              <a:rPr lang="vi-VN" sz="2800" b="1" i="1" dirty="0">
                <a:solidFill>
                  <a:srgbClr val="CC3300"/>
                </a:solidFill>
              </a:rPr>
              <a:t>this interesting? </a:t>
            </a:r>
            <a:endParaRPr lang="en-GB" sz="2800" b="1" i="1" dirty="0">
              <a:solidFill>
                <a:srgbClr val="CC3300"/>
              </a:solidFill>
            </a:endParaRPr>
          </a:p>
          <a:p>
            <a:r>
              <a:rPr lang="en-GB" sz="3200" dirty="0" smtClean="0"/>
              <a:t>- They were happy</a:t>
            </a:r>
          </a:p>
          <a:p>
            <a:r>
              <a:rPr lang="en-GB" sz="3200" dirty="0" smtClean="0">
                <a:sym typeface="Wingdings" pitchFamily="2" charset="2"/>
              </a:rPr>
              <a:t> </a:t>
            </a:r>
            <a:r>
              <a:rPr lang="vi-VN" sz="2800" b="1" i="1" dirty="0" smtClean="0">
                <a:solidFill>
                  <a:srgbClr val="CC3300"/>
                </a:solidFill>
              </a:rPr>
              <a:t>Were </a:t>
            </a:r>
            <a:r>
              <a:rPr lang="vi-VN" sz="2800" b="1" i="1" dirty="0">
                <a:solidFill>
                  <a:srgbClr val="CC3300"/>
                </a:solidFill>
              </a:rPr>
              <a:t>they happy?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37" y="91665"/>
            <a:ext cx="4654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rgbClr val="FF0000"/>
                </a:solidFill>
              </a:rPr>
              <a:t>* </a:t>
            </a:r>
            <a:r>
              <a:rPr lang="vi-VN" sz="2800" b="1" dirty="0" smtClean="0">
                <a:solidFill>
                  <a:srgbClr val="FF0000"/>
                </a:solidFill>
              </a:rPr>
              <a:t>Cấu trúc </a:t>
            </a:r>
            <a:r>
              <a:rPr lang="vi-VN" sz="2800" b="1" dirty="0">
                <a:solidFill>
                  <a:srgbClr val="FF0000"/>
                </a:solidFill>
              </a:rPr>
              <a:t>câu hỏi Yes/ No</a:t>
            </a:r>
          </a:p>
        </p:txBody>
      </p:sp>
      <p:sp>
        <p:nvSpPr>
          <p:cNvPr id="6" name="Rectangle 5"/>
          <p:cNvSpPr/>
          <p:nvPr/>
        </p:nvSpPr>
        <p:spPr>
          <a:xfrm>
            <a:off x="505772" y="740923"/>
            <a:ext cx="115269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600" i="1" dirty="0">
                <a:solidFill>
                  <a:prstClr val="black"/>
                </a:solidFill>
              </a:rPr>
              <a:t>Câu hỏi Yes/No luôn bắt đầu bằng một trong những trợ động từ </a:t>
            </a:r>
            <a:r>
              <a:rPr lang="vi-VN" sz="2600" b="1" i="1" dirty="0">
                <a:solidFill>
                  <a:prstClr val="black"/>
                </a:solidFill>
              </a:rPr>
              <a:t>be, </a:t>
            </a:r>
            <a:r>
              <a:rPr lang="vi-VN" sz="2600" b="1" i="1" dirty="0" smtClean="0">
                <a:solidFill>
                  <a:prstClr val="black"/>
                </a:solidFill>
              </a:rPr>
              <a:t>do</a:t>
            </a:r>
            <a:r>
              <a:rPr lang="en-GB" sz="2600" b="1" i="1" dirty="0" smtClean="0">
                <a:solidFill>
                  <a:prstClr val="black"/>
                </a:solidFill>
              </a:rPr>
              <a:t>, </a:t>
            </a:r>
            <a:r>
              <a:rPr lang="vi-VN" sz="2600" b="1" i="1" dirty="0" smtClean="0">
                <a:solidFill>
                  <a:prstClr val="black"/>
                </a:solidFill>
              </a:rPr>
              <a:t> </a:t>
            </a:r>
            <a:r>
              <a:rPr lang="vi-VN" sz="2600" i="1" dirty="0">
                <a:solidFill>
                  <a:prstClr val="black"/>
                </a:solidFill>
              </a:rPr>
              <a:t>hoặc một động từ khiếm khuyết và có thể trả lời đơn giản là </a:t>
            </a:r>
            <a:r>
              <a:rPr lang="vi-VN" sz="2600" b="1" i="1" dirty="0">
                <a:solidFill>
                  <a:prstClr val="black"/>
                </a:solidFill>
              </a:rPr>
              <a:t>Yes</a:t>
            </a:r>
            <a:r>
              <a:rPr lang="vi-VN" sz="2600" i="1" dirty="0">
                <a:solidFill>
                  <a:prstClr val="black"/>
                </a:solidFill>
              </a:rPr>
              <a:t> hoặc </a:t>
            </a:r>
            <a:r>
              <a:rPr lang="vi-VN" sz="2600" b="1" i="1" dirty="0">
                <a:solidFill>
                  <a:prstClr val="black"/>
                </a:solidFill>
              </a:rPr>
              <a:t>No,</a:t>
            </a:r>
            <a:r>
              <a:rPr lang="vi-VN" sz="2600" i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2646" y="1610479"/>
            <a:ext cx="9538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srgbClr val="0070C0"/>
                </a:solidFill>
              </a:rPr>
              <a:t>1. </a:t>
            </a:r>
            <a:r>
              <a:rPr lang="en-GB" sz="2800" b="1" dirty="0">
                <a:solidFill>
                  <a:srgbClr val="0070C0"/>
                </a:solidFill>
              </a:rPr>
              <a:t>C</a:t>
            </a:r>
            <a:r>
              <a:rPr lang="vi-VN" sz="2800" b="1" dirty="0" smtClean="0">
                <a:solidFill>
                  <a:srgbClr val="0070C0"/>
                </a:solidFill>
              </a:rPr>
              <a:t>âu </a:t>
            </a:r>
            <a:r>
              <a:rPr lang="vi-VN" sz="2800" b="1" dirty="0">
                <a:solidFill>
                  <a:srgbClr val="0070C0"/>
                </a:solidFill>
              </a:rPr>
              <a:t>hỏi </a:t>
            </a:r>
            <a:r>
              <a:rPr lang="en-GB" sz="2800" b="1" dirty="0" smtClean="0">
                <a:solidFill>
                  <a:srgbClr val="0070C0"/>
                </a:solidFill>
              </a:rPr>
              <a:t>Yes/ no </a:t>
            </a:r>
            <a:r>
              <a:rPr lang="vi-VN" sz="2800" b="1" dirty="0" smtClean="0">
                <a:solidFill>
                  <a:srgbClr val="0070C0"/>
                </a:solidFill>
              </a:rPr>
              <a:t>với </a:t>
            </a:r>
            <a:r>
              <a:rPr lang="vi-VN" sz="2800" b="1" dirty="0">
                <a:solidFill>
                  <a:srgbClr val="0070C0"/>
                </a:solidFill>
              </a:rPr>
              <a:t>động từ </a:t>
            </a:r>
            <a:r>
              <a:rPr lang="vi-VN" sz="2800" b="1" dirty="0">
                <a:solidFill>
                  <a:srgbClr val="C00000"/>
                </a:solidFill>
              </a:rPr>
              <a:t>“be</a:t>
            </a:r>
            <a:r>
              <a:rPr lang="vi-VN" sz="2800" b="1" dirty="0" smtClean="0">
                <a:solidFill>
                  <a:srgbClr val="C00000"/>
                </a:solidFill>
              </a:rPr>
              <a:t>”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7561" y="2234390"/>
            <a:ext cx="3284874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vi-VN" sz="3200" b="1" dirty="0">
                <a:solidFill>
                  <a:srgbClr val="C00000"/>
                </a:solidFill>
              </a:rPr>
              <a:t>Be + S + adj/ N?</a:t>
            </a:r>
          </a:p>
        </p:txBody>
      </p:sp>
      <p:sp>
        <p:nvSpPr>
          <p:cNvPr id="9" name="Rectangle 8"/>
          <p:cNvSpPr/>
          <p:nvPr/>
        </p:nvSpPr>
        <p:spPr>
          <a:xfrm>
            <a:off x="5902032" y="208137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Yes, S +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be</a:t>
            </a:r>
            <a:endParaRPr lang="en-GB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No,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be not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389416" y="2412315"/>
            <a:ext cx="512616" cy="1421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96341" y="2597864"/>
            <a:ext cx="505691" cy="2490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5772" y="2826231"/>
            <a:ext cx="918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srgbClr val="0000FF"/>
                </a:solidFill>
              </a:rPr>
              <a:t>Ex: </a:t>
            </a:r>
          </a:p>
        </p:txBody>
      </p:sp>
    </p:spTree>
    <p:extLst>
      <p:ext uri="{BB962C8B-B14F-4D97-AF65-F5344CB8AC3E}">
        <p14:creationId xmlns:p14="http://schemas.microsoft.com/office/powerpoint/2010/main" val="174116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6507" y="2612549"/>
            <a:ext cx="116464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They often go to school in the morning</a:t>
            </a:r>
          </a:p>
          <a:p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GB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often </a:t>
            </a:r>
            <a:r>
              <a:rPr lang="en-GB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 to school in the morning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GB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 Yes, they do/</a:t>
            </a:r>
            <a:r>
              <a:rPr lang="vi-V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GB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 don’t.</a:t>
            </a:r>
            <a:r>
              <a:rPr lang="en-GB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She had </a:t>
            </a: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English </a:t>
            </a: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test Yesterday.</a:t>
            </a:r>
          </a:p>
          <a:p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vi-V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she have</a:t>
            </a:r>
            <a:r>
              <a:rPr lang="vi-V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 English test y</a:t>
            </a:r>
            <a:r>
              <a:rPr lang="en-GB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esterday?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 Yes, 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she did /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,she didn’t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8527" y="151971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, S +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do/does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/did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, S +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don’t/doesn’t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/ didn’t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799" y="154770"/>
            <a:ext cx="5915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rgbClr val="0000FF"/>
                </a:solidFill>
              </a:rPr>
              <a:t>2. </a:t>
            </a:r>
            <a:r>
              <a:rPr lang="vi-VN" sz="2800" b="1" dirty="0">
                <a:solidFill>
                  <a:srgbClr val="0000FF"/>
                </a:solidFill>
              </a:rPr>
              <a:t>Câu hỏi </a:t>
            </a:r>
            <a:r>
              <a:rPr lang="en-GB" sz="2800" b="1" dirty="0" smtClean="0">
                <a:solidFill>
                  <a:srgbClr val="0000FF"/>
                </a:solidFill>
              </a:rPr>
              <a:t>Y</a:t>
            </a:r>
            <a:r>
              <a:rPr lang="vi-VN" sz="2800" b="1" dirty="0" smtClean="0">
                <a:solidFill>
                  <a:srgbClr val="0000FF"/>
                </a:solidFill>
              </a:rPr>
              <a:t>es/</a:t>
            </a:r>
            <a:r>
              <a:rPr lang="en-GB" sz="2800" b="1" dirty="0" smtClean="0">
                <a:solidFill>
                  <a:srgbClr val="0000FF"/>
                </a:solidFill>
              </a:rPr>
              <a:t>N</a:t>
            </a:r>
            <a:r>
              <a:rPr lang="vi-VN" sz="2800" b="1" dirty="0" smtClean="0">
                <a:solidFill>
                  <a:srgbClr val="0000FF"/>
                </a:solidFill>
              </a:rPr>
              <a:t>o </a:t>
            </a:r>
            <a:r>
              <a:rPr lang="vi-VN" sz="2800" b="1" dirty="0">
                <a:solidFill>
                  <a:srgbClr val="0000FF"/>
                </a:solidFill>
              </a:rPr>
              <a:t>với trợ động từ</a:t>
            </a:r>
          </a:p>
        </p:txBody>
      </p:sp>
      <p:sp>
        <p:nvSpPr>
          <p:cNvPr id="7" name="Rectangle 6"/>
          <p:cNvSpPr/>
          <p:nvPr/>
        </p:nvSpPr>
        <p:spPr>
          <a:xfrm>
            <a:off x="772053" y="838890"/>
            <a:ext cx="6491528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Do/ Does/ Did + S + V(nguyên thể</a:t>
            </a:r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55075" y="1826882"/>
            <a:ext cx="512616" cy="1421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2000" y="2012431"/>
            <a:ext cx="505691" cy="2490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6005" y="2473817"/>
            <a:ext cx="918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3200" b="1" dirty="0">
                <a:solidFill>
                  <a:srgbClr val="0000FF"/>
                </a:solidFill>
              </a:rPr>
              <a:t>Ex: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5385" y="5420848"/>
            <a:ext cx="908363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* Can/ will/ should/ would </a:t>
            </a:r>
            <a:r>
              <a:rPr lang="vi-VN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+ S + V(nguyên thể</a:t>
            </a:r>
            <a:r>
              <a:rPr lang="vi-VN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vi-VN" sz="32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013" y="4629152"/>
            <a:ext cx="11492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 smtClean="0">
                <a:solidFill>
                  <a:srgbClr val="0000FF"/>
                </a:solidFill>
              </a:rPr>
              <a:t>3. </a:t>
            </a:r>
            <a:r>
              <a:rPr lang="vi-VN" sz="2800" b="1" dirty="0" smtClean="0">
                <a:solidFill>
                  <a:srgbClr val="0000FF"/>
                </a:solidFill>
              </a:rPr>
              <a:t>Câu </a:t>
            </a:r>
            <a:r>
              <a:rPr lang="vi-VN" sz="2800" b="1" dirty="0">
                <a:solidFill>
                  <a:srgbClr val="0000FF"/>
                </a:solidFill>
              </a:rPr>
              <a:t>hỏi </a:t>
            </a:r>
            <a:r>
              <a:rPr lang="en-GB" sz="2800" b="1" dirty="0">
                <a:solidFill>
                  <a:srgbClr val="0000FF"/>
                </a:solidFill>
              </a:rPr>
              <a:t>Y</a:t>
            </a:r>
            <a:r>
              <a:rPr lang="en-GB" sz="2800" b="1" dirty="0" smtClean="0">
                <a:solidFill>
                  <a:srgbClr val="0000FF"/>
                </a:solidFill>
              </a:rPr>
              <a:t>es/ No </a:t>
            </a:r>
            <a:r>
              <a:rPr lang="vi-VN" sz="2800" b="1" dirty="0" smtClean="0">
                <a:solidFill>
                  <a:srgbClr val="0000FF"/>
                </a:solidFill>
              </a:rPr>
              <a:t>với </a:t>
            </a:r>
            <a:r>
              <a:rPr lang="vi-VN" sz="2800" b="1" dirty="0">
                <a:solidFill>
                  <a:srgbClr val="0000FF"/>
                </a:solidFill>
              </a:rPr>
              <a:t>động từ khuyết thiếu</a:t>
            </a:r>
          </a:p>
        </p:txBody>
      </p:sp>
    </p:spTree>
    <p:extLst>
      <p:ext uri="{BB962C8B-B14F-4D97-AF65-F5344CB8AC3E}">
        <p14:creationId xmlns:p14="http://schemas.microsoft.com/office/powerpoint/2010/main" val="130314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4586</TotalTime>
  <Words>1007</Words>
  <Application>Microsoft Office PowerPoint</Application>
  <PresentationFormat>Widescreen</PresentationFormat>
  <Paragraphs>202</Paragraphs>
  <Slides>23</Slides>
  <Notes>12</Notes>
  <HiddenSlides>0</HiddenSlides>
  <MMClips>3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.VnBahamasB</vt:lpstr>
      <vt:lpstr>.VnTifani Heavy</vt:lpstr>
      <vt:lpstr>Adobe Gothic Std B</vt:lpstr>
      <vt:lpstr>Arial</vt:lpstr>
      <vt:lpstr>Calibri</vt:lpstr>
      <vt:lpstr>Georgia</vt:lpstr>
      <vt:lpstr>Myriad Pro</vt:lpstr>
      <vt:lpstr>Times New Roman</vt:lpstr>
      <vt:lpstr>Trebuchet MS</vt:lpstr>
      <vt:lpstr>Wingdings</vt:lpstr>
      <vt:lpstr>Slipstream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342</cp:revision>
  <dcterms:created xsi:type="dcterms:W3CDTF">2020-12-09T02:04:09Z</dcterms:created>
  <dcterms:modified xsi:type="dcterms:W3CDTF">2023-11-16T04:19:41Z</dcterms:modified>
</cp:coreProperties>
</file>