
<file path=[Content_Types].xml><?xml version="1.0" encoding="utf-8"?>
<Types xmlns="http://schemas.openxmlformats.org/package/2006/content-types">
  <Default Extension="bin" ContentType="image/unknown"/>
  <Default Extension="jpeg" ContentType="image/jpeg"/>
  <Default Extension="mp3" ContentType="audio/m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381" r:id="rId2"/>
    <p:sldId id="384" r:id="rId3"/>
    <p:sldId id="256" r:id="rId4"/>
    <p:sldId id="316" r:id="rId5"/>
    <p:sldId id="347" r:id="rId6"/>
    <p:sldId id="348" r:id="rId7"/>
    <p:sldId id="364" r:id="rId8"/>
    <p:sldId id="365" r:id="rId9"/>
    <p:sldId id="283" r:id="rId10"/>
    <p:sldId id="396" r:id="rId11"/>
    <p:sldId id="383" r:id="rId12"/>
    <p:sldId id="359" r:id="rId13"/>
    <p:sldId id="380" r:id="rId14"/>
    <p:sldId id="298" r:id="rId15"/>
    <p:sldId id="327" r:id="rId16"/>
    <p:sldId id="385" r:id="rId17"/>
    <p:sldId id="325" r:id="rId18"/>
    <p:sldId id="386" r:id="rId19"/>
    <p:sldId id="387" r:id="rId20"/>
    <p:sldId id="388" r:id="rId21"/>
    <p:sldId id="389" r:id="rId22"/>
    <p:sldId id="390" r:id="rId23"/>
    <p:sldId id="393" r:id="rId24"/>
    <p:sldId id="394" r:id="rId25"/>
    <p:sldId id="392" r:id="rId26"/>
    <p:sldId id="313" r:id="rId27"/>
    <p:sldId id="314" r:id="rId28"/>
    <p:sldId id="330" r:id="rId29"/>
    <p:sldId id="39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37D91"/>
    <a:srgbClr val="D36113"/>
    <a:srgbClr val="AD4F0F"/>
    <a:srgbClr val="F7931D"/>
    <a:srgbClr val="3B87CD"/>
    <a:srgbClr val="E0702A"/>
    <a:srgbClr val="5DD2FF"/>
    <a:srgbClr val="00B0F0"/>
    <a:srgbClr val="1596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4660"/>
  </p:normalViewPr>
  <p:slideViewPr>
    <p:cSldViewPr snapToGrid="0" showGuides="1">
      <p:cViewPr varScale="1">
        <p:scale>
          <a:sx n="61" d="100"/>
          <a:sy n="61" d="100"/>
        </p:scale>
        <p:origin x="1048" y="60"/>
      </p:cViewPr>
      <p:guideLst>
        <p:guide orient="horz" pos="225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935351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3920290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036109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323607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2606431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extLst>
      <p:ext uri="{BB962C8B-B14F-4D97-AF65-F5344CB8AC3E}">
        <p14:creationId xmlns:p14="http://schemas.microsoft.com/office/powerpoint/2010/main" val="1322972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343375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accent1">
                <a:lumMod val="4000"/>
                <a:lumOff val="96000"/>
              </a:schemeClr>
            </a:gs>
            <a:gs pos="100000">
              <a:schemeClr val="accent1">
                <a:lumMod val="45000"/>
                <a:lumOff val="55000"/>
              </a:schemeClr>
            </a:gs>
            <a:gs pos="93000">
              <a:schemeClr val="accent1">
                <a:lumMod val="45000"/>
                <a:lumOff val="55000"/>
              </a:schemeClr>
            </a:gs>
            <a:gs pos="100000">
              <a:schemeClr val="accent1">
                <a:lumMod val="30000"/>
                <a:lumOff val="70000"/>
              </a:schemeClr>
            </a:gs>
          </a:gsLst>
          <a:path path="circle">
            <a:fillToRect l="100000" t="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21.xml"/><Relationship Id="rId7" Type="http://schemas.openxmlformats.org/officeDocument/2006/relationships/slide" Target="slide22.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24.xml"/><Relationship Id="rId10" Type="http://schemas.openxmlformats.org/officeDocument/2006/relationships/slide" Target="slide25.xml"/><Relationship Id="rId4" Type="http://schemas.openxmlformats.org/officeDocument/2006/relationships/slide" Target="slide23.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slide" Target="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8.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bin"/><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6.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4.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29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63792" y="2364562"/>
            <a:ext cx="9956800"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Good morning class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5930" t="18036" r="15012" b="18522"/>
          <a:stretch/>
        </p:blipFill>
        <p:spPr>
          <a:xfrm>
            <a:off x="286898" y="63340"/>
            <a:ext cx="1414920" cy="1381323"/>
          </a:xfrm>
          <a:prstGeom prst="ellipse">
            <a:avLst/>
          </a:prstGeom>
          <a:ln>
            <a:noFill/>
          </a:ln>
          <a:effectLst>
            <a:softEdge rad="112500"/>
          </a:effectLst>
        </p:spPr>
      </p:pic>
    </p:spTree>
    <p:extLst>
      <p:ext uri="{BB962C8B-B14F-4D97-AF65-F5344CB8AC3E}">
        <p14:creationId xmlns:p14="http://schemas.microsoft.com/office/powerpoint/2010/main" val="310368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1FD40F-B79F-420F-90F9-2D8B531C5947}"/>
              </a:ext>
            </a:extLst>
          </p:cNvPr>
          <p:cNvSpPr>
            <a:spLocks noGrp="1"/>
          </p:cNvSpPr>
          <p:nvPr>
            <p:ph sz="half" idx="1"/>
          </p:nvPr>
        </p:nvSpPr>
        <p:spPr>
          <a:xfrm>
            <a:off x="838200" y="462455"/>
            <a:ext cx="10008476" cy="5714508"/>
          </a:xfrm>
        </p:spPr>
        <p:txBody>
          <a:bodyPr/>
          <a:lstStyle/>
          <a:p>
            <a:endParaRPr lang="en-US" dirty="0"/>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decoration: (n): </a:t>
            </a:r>
            <a:r>
              <a:rPr lang="en-US" dirty="0" err="1">
                <a:effectLst/>
                <a:latin typeface="Arial Black" panose="020B0A04020102020204" pitchFamily="34" charset="0"/>
                <a:ea typeface="Calibri" panose="020F0502020204030204" pitchFamily="34" charset="0"/>
                <a:cs typeface="Times New Roman" panose="02020603050405020304" pitchFamily="18" charset="0"/>
              </a:rPr>
              <a:t>s</a:t>
            </a:r>
            <a:r>
              <a:rPr lang="en-US" dirty="0" err="1">
                <a:effectLst/>
                <a:latin typeface="Calibri" panose="020F0502020204030204" pitchFamily="34" charset="0"/>
                <a:ea typeface="Calibri" panose="020F0502020204030204" pitchFamily="34" charset="0"/>
                <a:cs typeface="Calibri" panose="020F0502020204030204" pitchFamily="34" charset="0"/>
              </a:rPr>
              <a:t>ự</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trang</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trí</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decorative (a) : </a:t>
            </a:r>
            <a:r>
              <a:rPr lang="en-US" dirty="0" err="1">
                <a:effectLst/>
                <a:latin typeface="Arial Black" panose="020B0A04020102020204" pitchFamily="34" charset="0"/>
                <a:ea typeface="Calibri" panose="020F0502020204030204" pitchFamily="34" charset="0"/>
                <a:cs typeface="Times New Roman" panose="02020603050405020304" pitchFamily="18" charset="0"/>
              </a:rPr>
              <a:t>có</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tính</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trang</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trí</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decorate (v)</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item (n): </a:t>
            </a:r>
            <a:r>
              <a:rPr lang="en-US" dirty="0" err="1">
                <a:effectLst/>
                <a:latin typeface="Arial Black" panose="020B0A04020102020204" pitchFamily="34" charset="0"/>
                <a:ea typeface="Calibri" panose="020F0502020204030204" pitchFamily="34" charset="0"/>
                <a:cs typeface="Times New Roman" panose="02020603050405020304" pitchFamily="18" charset="0"/>
              </a:rPr>
              <a:t>v</a:t>
            </a:r>
            <a:r>
              <a:rPr lang="en-US" dirty="0" err="1">
                <a:effectLst/>
                <a:latin typeface="Calibri" panose="020F0502020204030204" pitchFamily="34" charset="0"/>
                <a:ea typeface="Calibri" panose="020F0502020204030204" pitchFamily="34" charset="0"/>
                <a:cs typeface="Calibri" panose="020F0502020204030204" pitchFamily="34" charset="0"/>
              </a:rPr>
              <a:t>ậ</a:t>
            </a:r>
            <a:r>
              <a:rPr lang="en-US" dirty="0" err="1">
                <a:effectLst/>
                <a:latin typeface="Arial Black" panose="020B0A04020102020204" pitchFamily="34" charset="0"/>
                <a:ea typeface="Calibri" panose="020F0502020204030204" pitchFamily="34" charset="0"/>
                <a:cs typeface="Times New Roman" panose="02020603050405020304" pitchFamily="18" charset="0"/>
              </a:rPr>
              <a:t>t</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d</a:t>
            </a:r>
            <a:r>
              <a:rPr lang="en-US" dirty="0" err="1">
                <a:effectLst/>
                <a:latin typeface="Calibri" panose="020F0502020204030204" pitchFamily="34" charset="0"/>
                <a:ea typeface="Calibri" panose="020F0502020204030204" pitchFamily="34" charset="0"/>
                <a:cs typeface="Calibri" panose="020F0502020204030204" pitchFamily="34" charset="0"/>
              </a:rPr>
              <a:t>ụ</a:t>
            </a:r>
            <a:r>
              <a:rPr lang="en-US" dirty="0" err="1">
                <a:effectLst/>
                <a:latin typeface="Arial Black" panose="020B0A04020102020204" pitchFamily="34" charset="0"/>
                <a:ea typeface="Calibri" panose="020F0502020204030204" pitchFamily="34" charset="0"/>
                <a:cs typeface="Times New Roman" panose="02020603050405020304" pitchFamily="18" charset="0"/>
              </a:rPr>
              <a:t>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knock (v): </a:t>
            </a:r>
            <a:r>
              <a:rPr lang="en-US" dirty="0" err="1">
                <a:effectLst/>
                <a:latin typeface="Arial Black" panose="020B0A04020102020204" pitchFamily="34" charset="0"/>
                <a:ea typeface="Calibri" panose="020F0502020204030204" pitchFamily="34" charset="0"/>
                <a:cs typeface="Times New Roman" panose="02020603050405020304" pitchFamily="18" charset="0"/>
              </a:rPr>
              <a:t>gõ</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đ</a:t>
            </a:r>
            <a:r>
              <a:rPr lang="en-US" dirty="0" err="1">
                <a:effectLst/>
                <a:latin typeface="Calibri" panose="020F0502020204030204" pitchFamily="34" charset="0"/>
                <a:ea typeface="Calibri" panose="020F0502020204030204" pitchFamily="34" charset="0"/>
                <a:cs typeface="Calibri" panose="020F0502020204030204" pitchFamily="34" charset="0"/>
              </a:rPr>
              <a:t>ậ</a:t>
            </a:r>
            <a:r>
              <a:rPr lang="en-US" dirty="0" err="1">
                <a:effectLst/>
                <a:latin typeface="Arial Black" panose="020B0A04020102020204" pitchFamily="34" charset="0"/>
                <a:ea typeface="Calibri" panose="020F0502020204030204" pitchFamily="34" charset="0"/>
                <a:cs typeface="Times New Roman" panose="02020603050405020304" pitchFamily="18" charset="0"/>
              </a:rPr>
              <a:t>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pole (n): </a:t>
            </a:r>
            <a:r>
              <a:rPr lang="en-US" dirty="0" err="1">
                <a:effectLst/>
                <a:latin typeface="Arial Black" panose="020B0A04020102020204" pitchFamily="34" charset="0"/>
                <a:ea typeface="Calibri" panose="020F0502020204030204" pitchFamily="34" charset="0"/>
                <a:cs typeface="Times New Roman" panose="02020603050405020304" pitchFamily="18" charset="0"/>
              </a:rPr>
              <a:t>cây</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r>
              <a:rPr lang="en-US" dirty="0" err="1">
                <a:effectLst/>
                <a:latin typeface="Arial Black" panose="020B0A04020102020204" pitchFamily="34" charset="0"/>
                <a:ea typeface="Calibri" panose="020F0502020204030204" pitchFamily="34" charset="0"/>
                <a:cs typeface="Times New Roman" panose="02020603050405020304" pitchFamily="18" charset="0"/>
              </a:rPr>
              <a:t>c</a:t>
            </a:r>
            <a:r>
              <a:rPr lang="en-US" dirty="0" err="1">
                <a:effectLst/>
                <a:latin typeface="Calibri" panose="020F0502020204030204" pitchFamily="34" charset="0"/>
                <a:ea typeface="Calibri" panose="020F0502020204030204" pitchFamily="34" charset="0"/>
                <a:cs typeface="Calibri" panose="020F0502020204030204" pitchFamily="34" charset="0"/>
              </a:rPr>
              <a:t>ộ</a:t>
            </a:r>
            <a:r>
              <a:rPr lang="en-US" dirty="0" err="1">
                <a:effectLst/>
                <a:latin typeface="Arial Black" panose="020B0A04020102020204" pitchFamily="34" charset="0"/>
                <a:ea typeface="Calibri" panose="020F0502020204030204" pitchFamily="34" charset="0"/>
                <a:cs typeface="Times New Roman" panose="02020603050405020304" pitchFamily="18" charset="0"/>
              </a:rPr>
              <a:t>t</a:t>
            </a:r>
            <a:r>
              <a:rPr lang="en-US" dirty="0">
                <a:effectLst/>
                <a:latin typeface="Arial Black" panose="020B0A0402010202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dirty="0">
                <a:effectLst/>
                <a:latin typeface="Arial Black" panose="020B0A04020102020204" pitchFamily="34" charset="0"/>
                <a:ea typeface="Calibri" panose="020F0502020204030204" pitchFamily="34" charset="0"/>
                <a:cs typeface="Times New Roman" panose="02020603050405020304" pitchFamily="18" charset="0"/>
              </a:rPr>
              <a:t>- bloom (v ): </a:t>
            </a:r>
            <a:r>
              <a:rPr lang="en-US" dirty="0" err="1">
                <a:effectLst/>
                <a:latin typeface="Arial Black" panose="020B0A04020102020204" pitchFamily="34" charset="0"/>
                <a:ea typeface="Calibri" panose="020F0502020204030204" pitchFamily="34" charset="0"/>
                <a:cs typeface="Times New Roman" panose="02020603050405020304" pitchFamily="18" charset="0"/>
              </a:rPr>
              <a:t>n</a:t>
            </a:r>
            <a:r>
              <a:rPr lang="en-US" dirty="0" err="1">
                <a:effectLst/>
                <a:latin typeface="Calibri" panose="020F0502020204030204" pitchFamily="34" charset="0"/>
                <a:ea typeface="Calibri" panose="020F0502020204030204" pitchFamily="34" charset="0"/>
                <a:cs typeface="Calibri" panose="020F0502020204030204" pitchFamily="34" charset="0"/>
              </a:rPr>
              <a:t>ở</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0840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5986873" y="116664"/>
            <a:ext cx="5791200" cy="697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3" tIns="60952" rIns="121903" bIns="60952">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3733" b="1" dirty="0">
                <a:solidFill>
                  <a:srgbClr val="0070C0"/>
                </a:solidFill>
              </a:rPr>
              <a:t>What and Where</a:t>
            </a:r>
          </a:p>
        </p:txBody>
      </p:sp>
      <p:sp>
        <p:nvSpPr>
          <p:cNvPr id="55307" name="Oval 11"/>
          <p:cNvSpPr>
            <a:spLocks noChangeArrowheads="1"/>
          </p:cNvSpPr>
          <p:nvPr/>
        </p:nvSpPr>
        <p:spPr bwMode="auto">
          <a:xfrm>
            <a:off x="4706949" y="2949517"/>
            <a:ext cx="2844800" cy="1447800"/>
          </a:xfrm>
          <a:prstGeom prst="ellipse">
            <a:avLst/>
          </a:prstGeom>
          <a:solidFill>
            <a:srgbClr val="FFC000"/>
          </a:solidFill>
          <a:ln w="9525">
            <a:solidFill>
              <a:schemeClr val="tx1"/>
            </a:solidFill>
            <a:round/>
            <a:headEnd/>
            <a:tailEnd/>
          </a:ln>
          <a:effectLst>
            <a:innerShdw blurRad="63500" dist="50800">
              <a:prstClr val="black">
                <a:alpha val="50000"/>
              </a:prstClr>
            </a:innerShdw>
          </a:effectLst>
          <a:scene3d>
            <a:camera prst="orthographicFront"/>
            <a:lightRig rig="threePt" dir="t"/>
          </a:scene3d>
          <a:sp3d>
            <a:bevelT/>
          </a:sp3d>
        </p:spPr>
        <p:style>
          <a:lnRef idx="0">
            <a:scrgbClr r="0" g="0" b="0"/>
          </a:lnRef>
          <a:fillRef idx="1001">
            <a:schemeClr val="lt2"/>
          </a:fillRef>
          <a:effectRef idx="0">
            <a:scrgbClr r="0" g="0" b="0"/>
          </a:effectRef>
          <a:fontRef idx="major"/>
        </p:style>
        <p:txBody>
          <a:bodyPr wrap="none" lIns="121903" tIns="60952" rIns="121903" bIns="60952" anchor="ctr"/>
          <a:lstStyle/>
          <a:p>
            <a:pPr marL="144145" lvl="0" indent="-144145" algn="ctr">
              <a:lnSpc>
                <a:spcPct val="107000"/>
              </a:lnSpc>
            </a:pPr>
            <a:r>
              <a:rPr lang="en-US" sz="2800" b="1">
                <a:solidFill>
                  <a:srgbClr val="002060"/>
                </a:solidFill>
                <a:latin typeface="Calibri" panose="020F0502020204030204" pitchFamily="34" charset="0"/>
                <a:ea typeface="Times New Roman" panose="02020603050405020304" pitchFamily="18" charset="0"/>
                <a:cs typeface="Times New Roman" panose="02020603050405020304" pitchFamily="18" charset="0"/>
              </a:rPr>
              <a:t>ornamental tree</a:t>
            </a:r>
            <a:endParaRPr lang="en-US" sz="2800" b="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5309" name="Oval 13"/>
          <p:cNvSpPr>
            <a:spLocks noChangeArrowheads="1"/>
          </p:cNvSpPr>
          <p:nvPr/>
        </p:nvSpPr>
        <p:spPr bwMode="auto">
          <a:xfrm>
            <a:off x="2454062" y="4574323"/>
            <a:ext cx="2844800" cy="1447800"/>
          </a:xfrm>
          <a:prstGeom prst="ellipse">
            <a:avLst/>
          </a:prstGeom>
          <a:solidFill>
            <a:srgbClr val="92D050"/>
          </a:solidFill>
          <a:ln w="9525">
            <a:solidFill>
              <a:srgbClr val="F490AD"/>
            </a:solidFill>
            <a:round/>
            <a:headEnd/>
            <a:tailEnd/>
          </a:ln>
          <a:effectLst>
            <a:glow rad="228600">
              <a:schemeClr val="accent6">
                <a:satMod val="175000"/>
                <a:alpha val="40000"/>
              </a:schemeClr>
            </a:glow>
            <a:outerShdw dist="35921" dir="2700000" algn="ctr" rotWithShape="0">
              <a:schemeClr val="bg2"/>
            </a:outerShdw>
          </a:effectLst>
        </p:spPr>
        <p:txBody>
          <a:bodyPr wrap="none" lIns="121903" tIns="60952" rIns="121903" bIns="60952" anchor="ctr"/>
          <a:lstStyle/>
          <a:p>
            <a:pPr algn="ctr"/>
            <a:r>
              <a:rPr lang="en-US" sz="4000" b="1" dirty="0">
                <a:solidFill>
                  <a:srgbClr val="AD4F0F"/>
                </a:solidFill>
                <a:latin typeface="Calibri" panose="020F0502020204030204" pitchFamily="34" charset="0"/>
                <a:ea typeface="Times New Roman" panose="02020603050405020304" pitchFamily="18" charset="0"/>
                <a:cs typeface="Times New Roman" panose="02020603050405020304" pitchFamily="18" charset="0"/>
              </a:rPr>
              <a:t>pray </a:t>
            </a:r>
            <a:endParaRPr lang="en-US" sz="4000" b="1" dirty="0">
              <a:solidFill>
                <a:srgbClr val="AD4F0F"/>
              </a:solidFill>
            </a:endParaRPr>
          </a:p>
        </p:txBody>
      </p:sp>
      <p:sp>
        <p:nvSpPr>
          <p:cNvPr id="55310" name="Oval 14"/>
          <p:cNvSpPr>
            <a:spLocks noChangeArrowheads="1"/>
          </p:cNvSpPr>
          <p:nvPr/>
        </p:nvSpPr>
        <p:spPr bwMode="auto">
          <a:xfrm>
            <a:off x="2374166" y="1177021"/>
            <a:ext cx="2844800" cy="1447800"/>
          </a:xfrm>
          <a:prstGeom prst="ellipse">
            <a:avLst/>
          </a:prstGeom>
          <a:solidFill>
            <a:schemeClr val="accent2">
              <a:lumMod val="75000"/>
            </a:schemeClr>
          </a:solidFill>
          <a:ln w="9525">
            <a:solidFill>
              <a:srgbClr val="FAC5BE"/>
            </a:solidFill>
            <a:round/>
            <a:headEnd/>
            <a:tailEnd/>
          </a:ln>
          <a:effectLst/>
          <a:scene3d>
            <a:camera prst="orthographicFront"/>
            <a:lightRig rig="threePt" dir="t"/>
          </a:scene3d>
          <a:sp3d>
            <a:bevelT w="152400" h="50800" prst="softRound"/>
          </a:sp3d>
        </p:spPr>
        <p:txBody>
          <a:bodyPr wrap="none" lIns="121903" tIns="60952" rIns="121903" bIns="60952" anchor="ctr"/>
          <a:lstStyle/>
          <a:p>
            <a:pPr algn="ctr"/>
            <a:r>
              <a:rPr lang="en-US" sz="3600" b="1" dirty="0">
                <a:solidFill>
                  <a:srgbClr val="000000"/>
                </a:solidFill>
                <a:latin typeface="Calibri" panose="020F0502020204030204" pitchFamily="34" charset="0"/>
                <a:ea typeface="Calibri" panose="020F0502020204030204" pitchFamily="34" charset="0"/>
                <a:cs typeface="Calibri" panose="020F0502020204030204" pitchFamily="34" charset="0"/>
              </a:rPr>
              <a:t>admire</a:t>
            </a:r>
            <a:endParaRPr lang="en-US" sz="3600" b="1" dirty="0">
              <a:solidFill>
                <a:srgbClr val="FFFF00"/>
              </a:solidFill>
            </a:endParaRPr>
          </a:p>
        </p:txBody>
      </p:sp>
      <p:sp>
        <p:nvSpPr>
          <p:cNvPr id="9" name="Oval 12"/>
          <p:cNvSpPr>
            <a:spLocks noChangeArrowheads="1"/>
          </p:cNvSpPr>
          <p:nvPr/>
        </p:nvSpPr>
        <p:spPr bwMode="auto">
          <a:xfrm>
            <a:off x="6966049" y="4499895"/>
            <a:ext cx="2844800" cy="1447800"/>
          </a:xfrm>
          <a:prstGeom prst="ellipse">
            <a:avLst/>
          </a:prstGeom>
          <a:solidFill>
            <a:srgbClr val="00B0F0"/>
          </a:solidFill>
          <a:ln>
            <a:solidFill>
              <a:srgbClr val="ECA55E"/>
            </a:solidFill>
            <a:headEnd/>
            <a:tailEnd/>
          </a:ln>
        </p:spPr>
        <p:style>
          <a:lnRef idx="1">
            <a:schemeClr val="accent3"/>
          </a:lnRef>
          <a:fillRef idx="3">
            <a:schemeClr val="accent3"/>
          </a:fillRef>
          <a:effectRef idx="2">
            <a:schemeClr val="accent3"/>
          </a:effectRef>
          <a:fontRef idx="minor">
            <a:schemeClr val="lt1"/>
          </a:fontRef>
        </p:style>
        <p:txBody>
          <a:bodyPr wrap="none" lIns="121903" tIns="60952" rIns="121903" bIns="60952" anchor="ctr"/>
          <a:lstStyle/>
          <a:p>
            <a:pPr algn="ctr"/>
            <a:r>
              <a:rPr lang="en-US" sz="3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offering</a:t>
            </a:r>
            <a:endParaRPr lang="en-US" sz="3200" b="1" dirty="0">
              <a:solidFill>
                <a:srgbClr val="3333CC"/>
              </a:solidFill>
            </a:endParaRPr>
          </a:p>
        </p:txBody>
      </p:sp>
      <p:sp>
        <p:nvSpPr>
          <p:cNvPr id="10" name="Oval 12"/>
          <p:cNvSpPr>
            <a:spLocks noChangeArrowheads="1"/>
          </p:cNvSpPr>
          <p:nvPr/>
        </p:nvSpPr>
        <p:spPr bwMode="auto">
          <a:xfrm>
            <a:off x="7370996" y="1569961"/>
            <a:ext cx="2844800" cy="1447800"/>
          </a:xfrm>
          <a:prstGeom prst="ellipse">
            <a:avLst/>
          </a:prstGeom>
          <a:solidFill>
            <a:srgbClr val="F37D91"/>
          </a:solidFill>
          <a:ln w="9525">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lIns="121903" tIns="60952" rIns="121903" bIns="60952" anchor="ctr"/>
          <a:lstStyle/>
          <a:p>
            <a:pPr marL="144145" lvl="0" indent="-144145">
              <a:lnSpc>
                <a:spcPct val="107000"/>
              </a:lnSpc>
            </a:pP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chase away </a:t>
            </a:r>
            <a:endParaRPr lang="en-US" sz="32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Rectangle 1"/>
          <p:cNvSpPr/>
          <p:nvPr/>
        </p:nvSpPr>
        <p:spPr>
          <a:xfrm>
            <a:off x="227437" y="106325"/>
            <a:ext cx="3836563" cy="707886"/>
          </a:xfrm>
          <a:prstGeom prst="rect">
            <a:avLst/>
          </a:prstGeom>
        </p:spPr>
        <p:txBody>
          <a:bodyPr wrap="none">
            <a:spAutoFit/>
          </a:bodyPr>
          <a:lstStyle/>
          <a:p>
            <a:r>
              <a:rPr lang="en-US" sz="4000" b="1" dirty="0">
                <a:solidFill>
                  <a:srgbClr val="D36113"/>
                </a:solidFill>
              </a:rPr>
              <a:t>* Checking vocab</a:t>
            </a:r>
          </a:p>
        </p:txBody>
      </p:sp>
    </p:spTree>
    <p:extLst>
      <p:ext uri="{BB962C8B-B14F-4D97-AF65-F5344CB8AC3E}">
        <p14:creationId xmlns:p14="http://schemas.microsoft.com/office/powerpoint/2010/main" val="3023780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5307"/>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307">
                                            <p:txEl>
                                              <p:pRg st="0" end="0"/>
                                            </p:txEl>
                                          </p:spTgt>
                                        </p:tgtEl>
                                        <p:attrNameLst>
                                          <p:attrName>style.visibility</p:attrName>
                                        </p:attrNameLst>
                                      </p:cBhvr>
                                      <p:to>
                                        <p:strVal val="visible"/>
                                      </p:to>
                                    </p:set>
                                    <p:animEffect transition="in" filter="blinds(horizontal)">
                                      <p:cBhvr>
                                        <p:cTn id="7" dur="500"/>
                                        <p:tgtEl>
                                          <p:spTgt spid="553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55307">
                                            <p:txEl>
                                              <p:pRg st="0" end="0"/>
                                            </p:txEl>
                                          </p:spTgt>
                                        </p:tgtEl>
                                      </p:cBhvr>
                                    </p:animEffect>
                                    <p:set>
                                      <p:cBhvr>
                                        <p:cTn id="12" dur="1" fill="hold">
                                          <p:stCondLst>
                                            <p:cond delay="499"/>
                                          </p:stCondLst>
                                        </p:cTn>
                                        <p:tgtEl>
                                          <p:spTgt spid="55307">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7"/>
                  </p:tgtEl>
                </p:cond>
              </p:nextCondLst>
            </p:seq>
            <p:seq concurrent="1" nextAc="seek">
              <p:cTn id="13" restart="whenNotActive" fill="hold" evtFilter="cancelBubble" nodeType="interactiveSeq">
                <p:stCondLst>
                  <p:cond evt="onClick" delay="0">
                    <p:tgtEl>
                      <p:spTgt spid="55309"/>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55309">
                                            <p:txEl>
                                              <p:pRg st="0" end="0"/>
                                            </p:txEl>
                                          </p:spTgt>
                                        </p:tgtEl>
                                        <p:attrNameLst>
                                          <p:attrName>style.visibility</p:attrName>
                                        </p:attrNameLst>
                                      </p:cBhvr>
                                      <p:to>
                                        <p:strVal val="visible"/>
                                      </p:to>
                                    </p:set>
                                    <p:animEffect transition="in" filter="blinds(horizontal)">
                                      <p:cBhvr>
                                        <p:cTn id="18" dur="500"/>
                                        <p:tgtEl>
                                          <p:spTgt spid="5530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xit" presetSubtype="10" fill="hold" nodeType="clickEffect">
                                  <p:stCondLst>
                                    <p:cond delay="0"/>
                                  </p:stCondLst>
                                  <p:childTnLst>
                                    <p:animEffect transition="out" filter="blinds(horizontal)">
                                      <p:cBhvr>
                                        <p:cTn id="22" dur="500"/>
                                        <p:tgtEl>
                                          <p:spTgt spid="55309">
                                            <p:txEl>
                                              <p:pRg st="0" end="0"/>
                                            </p:txEl>
                                          </p:spTgt>
                                        </p:tgtEl>
                                      </p:cBhvr>
                                    </p:animEffect>
                                    <p:set>
                                      <p:cBhvr>
                                        <p:cTn id="23" dur="1" fill="hold">
                                          <p:stCondLst>
                                            <p:cond delay="499"/>
                                          </p:stCondLst>
                                        </p:cTn>
                                        <p:tgtEl>
                                          <p:spTgt spid="55309">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09"/>
                  </p:tgtEl>
                </p:cond>
              </p:nextCondLst>
            </p:seq>
            <p:seq concurrent="1" nextAc="seek">
              <p:cTn id="24" restart="whenNotActive" fill="hold" evtFilter="cancelBubble" nodeType="interactiveSeq">
                <p:stCondLst>
                  <p:cond evt="onClick" delay="0">
                    <p:tgtEl>
                      <p:spTgt spid="55310"/>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3" presetClass="entr" presetSubtype="10" fill="hold" nodeType="clickEffect">
                                  <p:stCondLst>
                                    <p:cond delay="0"/>
                                  </p:stCondLst>
                                  <p:childTnLst>
                                    <p:set>
                                      <p:cBhvr>
                                        <p:cTn id="28" dur="1" fill="hold">
                                          <p:stCondLst>
                                            <p:cond delay="0"/>
                                          </p:stCondLst>
                                        </p:cTn>
                                        <p:tgtEl>
                                          <p:spTgt spid="55310">
                                            <p:txEl>
                                              <p:pRg st="0" end="0"/>
                                            </p:txEl>
                                          </p:spTgt>
                                        </p:tgtEl>
                                        <p:attrNameLst>
                                          <p:attrName>style.visibility</p:attrName>
                                        </p:attrNameLst>
                                      </p:cBhvr>
                                      <p:to>
                                        <p:strVal val="visible"/>
                                      </p:to>
                                    </p:set>
                                    <p:animEffect transition="in" filter="blinds(horizontal)">
                                      <p:cBhvr>
                                        <p:cTn id="29" dur="500"/>
                                        <p:tgtEl>
                                          <p:spTgt spid="55310">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xit" presetSubtype="10" fill="hold" nodeType="clickEffect">
                                  <p:stCondLst>
                                    <p:cond delay="0"/>
                                  </p:stCondLst>
                                  <p:childTnLst>
                                    <p:animEffect transition="out" filter="blinds(horizontal)">
                                      <p:cBhvr>
                                        <p:cTn id="33" dur="500"/>
                                        <p:tgtEl>
                                          <p:spTgt spid="55310">
                                            <p:txEl>
                                              <p:pRg st="0" end="0"/>
                                            </p:txEl>
                                          </p:spTgt>
                                        </p:tgtEl>
                                      </p:cBhvr>
                                    </p:animEffect>
                                    <p:set>
                                      <p:cBhvr>
                                        <p:cTn id="34" dur="1" fill="hold">
                                          <p:stCondLst>
                                            <p:cond delay="499"/>
                                          </p:stCondLst>
                                        </p:cTn>
                                        <p:tgtEl>
                                          <p:spTgt spid="55310">
                                            <p:txEl>
                                              <p:pRg st="0" end="0"/>
                                            </p:txEl>
                                          </p:spTgt>
                                        </p:tgtEl>
                                        <p:attrNameLst>
                                          <p:attrName>style.visibility</p:attrName>
                                        </p:attrNameLst>
                                      </p:cBhvr>
                                      <p:to>
                                        <p:strVal val="hidden"/>
                                      </p:to>
                                    </p:set>
                                  </p:childTnLst>
                                </p:cTn>
                              </p:par>
                            </p:childTnLst>
                          </p:cTn>
                        </p:par>
                      </p:childTnLst>
                    </p:cTn>
                  </p:par>
                </p:childTnLst>
              </p:cTn>
              <p:nextCondLst>
                <p:cond evt="onClick" delay="0">
                  <p:tgtEl>
                    <p:spTgt spid="553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9">
                                            <p:txEl>
                                              <p:pRg st="0" end="0"/>
                                            </p:txEl>
                                          </p:spTgt>
                                        </p:tgtEl>
                                        <p:attrNameLst>
                                          <p:attrName>style.visibility</p:attrName>
                                        </p:attrNameLst>
                                      </p:cBhvr>
                                      <p:to>
                                        <p:strVal val="visible"/>
                                      </p:to>
                                    </p:set>
                                    <p:animEffect transition="in" filter="blinds(horizontal)">
                                      <p:cBhvr>
                                        <p:cTn id="40" dur="500"/>
                                        <p:tgtEl>
                                          <p:spTgt spid="9">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9">
                                            <p:txEl>
                                              <p:pRg st="0" end="0"/>
                                            </p:txEl>
                                          </p:spTgt>
                                        </p:tgtEl>
                                      </p:cBhvr>
                                    </p:animEffect>
                                    <p:set>
                                      <p:cBhvr>
                                        <p:cTn id="45"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10"/>
                    </p:tgtEl>
                  </p:cond>
                </p:stCondLst>
                <p:endSync evt="end" delay="0">
                  <p:rtn val="all"/>
                </p:endSync>
                <p:childTnLst>
                  <p:par>
                    <p:cTn id="47" fill="hold">
                      <p:stCondLst>
                        <p:cond delay="0"/>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blinds(horizontal)">
                                      <p:cBhvr>
                                        <p:cTn id="51" dur="5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10">
                                            <p:txEl>
                                              <p:pRg st="0" end="0"/>
                                            </p:txEl>
                                          </p:spTgt>
                                        </p:tgtEl>
                                      </p:cBhvr>
                                    </p:animEffect>
                                    <p:set>
                                      <p:cBhvr>
                                        <p:cTn id="56" dur="1" fill="hold">
                                          <p:stCondLst>
                                            <p:cond delay="499"/>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79669" y="809030"/>
            <a:ext cx="3125129"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477063" y="786871"/>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29848" y="684231"/>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5" name="Content Placeholder 2"/>
          <p:cNvSpPr>
            <a:spLocks noGrp="1"/>
          </p:cNvSpPr>
          <p:nvPr/>
        </p:nvSpPr>
        <p:spPr>
          <a:xfrm>
            <a:off x="4412074" y="1094761"/>
            <a:ext cx="7666511" cy="2105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en-US" sz="3600" dirty="0">
                <a:sym typeface="+mn-ea"/>
              </a:rPr>
              <a:t>What can you see in each picture?</a:t>
            </a:r>
          </a:p>
          <a:p>
            <a:pPr>
              <a:buFontTx/>
              <a:buChar char="-"/>
            </a:pPr>
            <a:r>
              <a:rPr lang="en-US" sz="3600" dirty="0">
                <a:sym typeface="+mn-ea"/>
              </a:rPr>
              <a:t>Can you guess the places that the picture show?</a:t>
            </a:r>
          </a:p>
        </p:txBody>
      </p:sp>
      <p:sp>
        <p:nvSpPr>
          <p:cNvPr id="22" name="TextBox 21"/>
          <p:cNvSpPr txBox="1"/>
          <p:nvPr/>
        </p:nvSpPr>
        <p:spPr>
          <a:xfrm>
            <a:off x="4412074" y="47197"/>
            <a:ext cx="2629823"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pic>
        <p:nvPicPr>
          <p:cNvPr id="2" name="Picture 1"/>
          <p:cNvPicPr>
            <a:picLocks noChangeAspect="1"/>
          </p:cNvPicPr>
          <p:nvPr/>
        </p:nvPicPr>
        <p:blipFill>
          <a:blip r:embed="rId3"/>
          <a:stretch>
            <a:fillRect/>
          </a:stretch>
        </p:blipFill>
        <p:spPr>
          <a:xfrm>
            <a:off x="145275" y="1354409"/>
            <a:ext cx="3767655" cy="5041829"/>
          </a:xfrm>
          <a:prstGeom prst="rect">
            <a:avLst/>
          </a:prstGeom>
        </p:spPr>
      </p:pic>
      <p:sp>
        <p:nvSpPr>
          <p:cNvPr id="4" name="Rectangle 3"/>
          <p:cNvSpPr/>
          <p:nvPr/>
        </p:nvSpPr>
        <p:spPr>
          <a:xfrm>
            <a:off x="4104798" y="2952362"/>
            <a:ext cx="7315638" cy="1015663"/>
          </a:xfrm>
          <a:prstGeom prst="rect">
            <a:avLst/>
          </a:prstGeom>
        </p:spPr>
        <p:txBody>
          <a:bodyPr wrap="square">
            <a:spAutoFit/>
          </a:bodyPr>
          <a:lstStyle/>
          <a:p>
            <a:pPr lvl="0">
              <a:buFont typeface="Wingdings" panose="05000000000000000000" pitchFamily="2" charset="2"/>
              <a:buChar char="à"/>
            </a:pPr>
            <a:r>
              <a:rPr lang="en-US" sz="3000" b="1" i="1" dirty="0">
                <a:solidFill>
                  <a:srgbClr val="D36113"/>
                </a:solidFill>
                <a:sym typeface="Wingdings" panose="05000000000000000000" pitchFamily="2" charset="2"/>
              </a:rPr>
              <a:t>A few ornamental plants, bamboo pole, flower village,…</a:t>
            </a:r>
          </a:p>
        </p:txBody>
      </p:sp>
      <p:sp>
        <p:nvSpPr>
          <p:cNvPr id="9" name="Rectangle 8"/>
          <p:cNvSpPr/>
          <p:nvPr/>
        </p:nvSpPr>
        <p:spPr>
          <a:xfrm>
            <a:off x="4104798" y="4125978"/>
            <a:ext cx="7973787" cy="1015663"/>
          </a:xfrm>
          <a:prstGeom prst="rect">
            <a:avLst/>
          </a:prstGeom>
        </p:spPr>
        <p:txBody>
          <a:bodyPr wrap="square">
            <a:spAutoFit/>
          </a:bodyPr>
          <a:lstStyle/>
          <a:p>
            <a:pPr lvl="0">
              <a:buFont typeface="Wingdings" panose="05000000000000000000" pitchFamily="2" charset="2"/>
              <a:buChar char="à"/>
            </a:pPr>
            <a:r>
              <a:rPr lang="en-US" sz="3000" b="1" i="1" dirty="0">
                <a:solidFill>
                  <a:srgbClr val="D36113"/>
                </a:solidFill>
                <a:sym typeface="Wingdings" panose="05000000000000000000" pitchFamily="2" charset="2"/>
              </a:rPr>
              <a:t>They are Elena and </a:t>
            </a:r>
            <a:r>
              <a:rPr lang="en-US" sz="3000" b="1" i="1" dirty="0" err="1">
                <a:solidFill>
                  <a:srgbClr val="D36113"/>
                </a:solidFill>
                <a:sym typeface="Wingdings" panose="05000000000000000000" pitchFamily="2" charset="2"/>
              </a:rPr>
              <a:t>Trang</a:t>
            </a:r>
            <a:r>
              <a:rPr lang="en-US" sz="3000" b="1" i="1" dirty="0">
                <a:solidFill>
                  <a:srgbClr val="D36113"/>
                </a:solidFill>
                <a:sym typeface="Wingdings" panose="05000000000000000000" pitchFamily="2" charset="2"/>
              </a:rPr>
              <a:t>, They are at  </a:t>
            </a:r>
            <a:r>
              <a:rPr lang="en-US" sz="3000" b="1" i="1" dirty="0" err="1">
                <a:solidFill>
                  <a:srgbClr val="D36113"/>
                </a:solidFill>
                <a:sym typeface="Wingdings" panose="05000000000000000000" pitchFamily="2" charset="2"/>
              </a:rPr>
              <a:t>Trang’house</a:t>
            </a:r>
            <a:r>
              <a:rPr lang="en-US" sz="3000" b="1" i="1" dirty="0">
                <a:solidFill>
                  <a:srgbClr val="D36113"/>
                </a:solidFill>
                <a:sym typeface="Wingdings" panose="05000000000000000000" pitchFamily="2" charset="2"/>
              </a:rPr>
              <a:t> , I guess they are talking about Tet.</a:t>
            </a:r>
            <a:endParaRPr lang="en-US" sz="3000" b="1" i="1" dirty="0">
              <a:solidFill>
                <a:srgbClr val="D36113"/>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68056" y="682424"/>
            <a:ext cx="394383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and read.</a:t>
            </a:r>
          </a:p>
        </p:txBody>
      </p:sp>
      <p:sp>
        <p:nvSpPr>
          <p:cNvPr id="16" name="Rounded Rectangle 15"/>
          <p:cNvSpPr/>
          <p:nvPr/>
        </p:nvSpPr>
        <p:spPr>
          <a:xfrm>
            <a:off x="565451" y="703038"/>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236" y="600398"/>
            <a:ext cx="397035"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p:cNvSpPr txBox="1"/>
          <p:nvPr/>
        </p:nvSpPr>
        <p:spPr>
          <a:xfrm>
            <a:off x="989671" y="1833610"/>
            <a:ext cx="10542965" cy="460375"/>
          </a:xfrm>
          <a:prstGeom prst="rect">
            <a:avLst/>
          </a:prstGeom>
          <a:noFill/>
        </p:spPr>
        <p:txBody>
          <a:bodyPr wrap="square">
            <a:spAutoFit/>
          </a:bodyPr>
          <a:lstStyle/>
          <a:p>
            <a:pPr>
              <a:lnSpc>
                <a:spcPct val="120000"/>
              </a:lnSpc>
            </a:pPr>
            <a:endParaRPr lang="en-US" sz="2000" dirty="0"/>
          </a:p>
        </p:txBody>
      </p:sp>
      <p:sp>
        <p:nvSpPr>
          <p:cNvPr id="22" name="TextBox 21"/>
          <p:cNvSpPr txBox="1"/>
          <p:nvPr/>
        </p:nvSpPr>
        <p:spPr>
          <a:xfrm>
            <a:off x="565451" y="5506"/>
            <a:ext cx="3124047"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sp>
        <p:nvSpPr>
          <p:cNvPr id="15" name="TextBox 14"/>
          <p:cNvSpPr txBox="1"/>
          <p:nvPr/>
        </p:nvSpPr>
        <p:spPr>
          <a:xfrm>
            <a:off x="284331" y="1308284"/>
            <a:ext cx="11482027" cy="5346720"/>
          </a:xfrm>
          <a:prstGeom prst="rect">
            <a:avLst/>
          </a:prstGeom>
          <a:noFill/>
        </p:spPr>
        <p:txBody>
          <a:bodyPr wrap="square">
            <a:spAutoFit/>
          </a:bodyPr>
          <a:lstStyle/>
          <a:p>
            <a:pPr>
              <a:lnSpc>
                <a:spcPct val="120000"/>
              </a:lnSpc>
            </a:pPr>
            <a:r>
              <a:rPr lang="en-US" sz="2200" b="1" i="1" dirty="0"/>
              <a:t>Elena:</a:t>
            </a:r>
            <a:r>
              <a:rPr lang="en-US" sz="2200" dirty="0"/>
              <a:t> Wow, this girl looks so cute.</a:t>
            </a:r>
          </a:p>
          <a:p>
            <a:pPr>
              <a:lnSpc>
                <a:spcPct val="120000"/>
              </a:lnSpc>
            </a:pPr>
            <a:r>
              <a:rPr lang="en-US" sz="2200" b="1" i="1" dirty="0" err="1">
                <a:solidFill>
                  <a:srgbClr val="C00000"/>
                </a:solidFill>
              </a:rPr>
              <a:t>Trang</a:t>
            </a:r>
            <a:r>
              <a:rPr lang="en-US" sz="2200" b="1" i="1" dirty="0">
                <a:solidFill>
                  <a:srgbClr val="C00000"/>
                </a:solidFill>
              </a:rPr>
              <a:t>: </a:t>
            </a:r>
            <a:r>
              <a:rPr lang="en-US" sz="2200" dirty="0"/>
              <a:t>Yeah ... She’s my cousin. She’s at Sa Dec flower Village. Tet is coming soon, so many people visit flower villages to take pictures with the blooming flowers.</a:t>
            </a:r>
          </a:p>
          <a:p>
            <a:pPr>
              <a:lnSpc>
                <a:spcPct val="120000"/>
              </a:lnSpc>
            </a:pPr>
            <a:r>
              <a:rPr lang="en-US" sz="2200" b="1" i="1" dirty="0"/>
              <a:t>Elena:</a:t>
            </a:r>
            <a:r>
              <a:rPr lang="en-US" sz="2200" dirty="0"/>
              <a:t> Oh, I’m fond of admiring the flowers. Does your family visit places like this too?</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Yes, we do. We usually visit </a:t>
            </a:r>
            <a:r>
              <a:rPr lang="en-US" sz="2200" dirty="0" err="1"/>
              <a:t>nhat</a:t>
            </a:r>
            <a:r>
              <a:rPr lang="en-US" sz="2200" dirty="0"/>
              <a:t> Tan Village to buy kumquat trees and peach blossoms.</a:t>
            </a:r>
          </a:p>
          <a:p>
            <a:pPr>
              <a:lnSpc>
                <a:spcPct val="120000"/>
              </a:lnSpc>
            </a:pPr>
            <a:r>
              <a:rPr lang="en-US" sz="2200" b="1" i="1" dirty="0"/>
              <a:t>Elena:</a:t>
            </a:r>
            <a:r>
              <a:rPr lang="en-US" sz="2200" dirty="0"/>
              <a:t> I see flowers and ornamental trees everywhere these days. What are they for?</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We, Vietnamese, use plants and flowers for decorations and for oﬀerings. They are an important part of our Tet tradition.</a:t>
            </a:r>
          </a:p>
          <a:p>
            <a:pPr>
              <a:lnSpc>
                <a:spcPct val="120000"/>
              </a:lnSpc>
            </a:pPr>
            <a:r>
              <a:rPr lang="en-US" sz="2200" b="1" i="1" dirty="0"/>
              <a:t>Elena:</a:t>
            </a:r>
            <a:r>
              <a:rPr lang="en-US" sz="2200" dirty="0"/>
              <a:t> And what’s that tall tree in the photo?</a:t>
            </a:r>
          </a:p>
          <a:p>
            <a:pPr>
              <a:lnSpc>
                <a:spcPct val="120000"/>
              </a:lnSpc>
            </a:pPr>
            <a:r>
              <a:rPr lang="en-US" sz="2200" b="1" i="1" dirty="0" err="1">
                <a:solidFill>
                  <a:srgbClr val="C00000"/>
                </a:solidFill>
              </a:rPr>
              <a:t>Trang</a:t>
            </a:r>
            <a:r>
              <a:rPr lang="en-US" sz="2200" b="1" i="1" dirty="0">
                <a:solidFill>
                  <a:srgbClr val="C00000"/>
                </a:solidFill>
              </a:rPr>
              <a:t>:</a:t>
            </a:r>
            <a:r>
              <a:rPr lang="en-US" sz="2200" dirty="0">
                <a:solidFill>
                  <a:srgbClr val="C00000"/>
                </a:solidFill>
              </a:rPr>
              <a:t> </a:t>
            </a:r>
            <a:r>
              <a:rPr lang="en-US" sz="2200" dirty="0"/>
              <a:t>Well, it’s actually a bamboo pole. People place it in the yard of the communal house. They hang decorative items like small bells and lanterns on it. They want to chase away bad luck and pray for a lucky new year.</a:t>
            </a:r>
          </a:p>
          <a:p>
            <a:pPr>
              <a:lnSpc>
                <a:spcPct val="120000"/>
              </a:lnSpc>
            </a:pPr>
            <a:r>
              <a:rPr lang="en-US" sz="2200" b="1" i="1" dirty="0"/>
              <a:t>Elena:</a:t>
            </a:r>
            <a:r>
              <a:rPr lang="en-US" sz="2200" dirty="0"/>
              <a:t> Interesting! I didn’t know that.</a:t>
            </a:r>
          </a:p>
        </p:txBody>
      </p:sp>
      <p:pic>
        <p:nvPicPr>
          <p:cNvPr id="2" name="Track 2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29919" y="980941"/>
            <a:ext cx="609600" cy="609600"/>
          </a:xfrm>
          <a:prstGeom prst="rect">
            <a:avLst/>
          </a:prstGeom>
        </p:spPr>
      </p:pic>
    </p:spTree>
    <p:extLst>
      <p:ext uri="{BB962C8B-B14F-4D97-AF65-F5344CB8AC3E}">
        <p14:creationId xmlns:p14="http://schemas.microsoft.com/office/powerpoint/2010/main" val="4754577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16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4059" y="829528"/>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2" name="TextBox 11"/>
          <p:cNvSpPr txBox="1"/>
          <p:nvPr/>
        </p:nvSpPr>
        <p:spPr>
          <a:xfrm>
            <a:off x="1096665" y="829528"/>
            <a:ext cx="870491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conversation again </a:t>
            </a:r>
            <a:r>
              <a:rPr lang="en-US" sz="2800" b="1">
                <a:effectLst>
                  <a:glow rad="88900">
                    <a:schemeClr val="bg1"/>
                  </a:glow>
                </a:effectLst>
                <a:cs typeface="Arial" panose="020B0604020202020204" pitchFamily="34" charset="0"/>
              </a:rPr>
              <a:t>and tick T (True</a:t>
            </a:r>
            <a:r>
              <a:rPr lang="en-US" sz="2800" b="1" dirty="0">
                <a:effectLst>
                  <a:glow rad="88900">
                    <a:schemeClr val="bg1"/>
                  </a:glow>
                </a:effectLst>
                <a:cs typeface="Arial" panose="020B0604020202020204" pitchFamily="34" charset="0"/>
              </a:rPr>
              <a:t>) or F (False).</a:t>
            </a:r>
          </a:p>
        </p:txBody>
      </p:sp>
      <p:sp>
        <p:nvSpPr>
          <p:cNvPr id="17" name="TextBox 16"/>
          <p:cNvSpPr txBox="1"/>
          <p:nvPr/>
        </p:nvSpPr>
        <p:spPr>
          <a:xfrm>
            <a:off x="646845" y="72688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8" name="Table 27"/>
          <p:cNvGraphicFramePr>
            <a:graphicFrameLocks noGrp="1"/>
          </p:cNvGraphicFramePr>
          <p:nvPr>
            <p:extLst>
              <p:ext uri="{D42A27DB-BD31-4B8C-83A1-F6EECF244321}">
                <p14:modId xmlns:p14="http://schemas.microsoft.com/office/powerpoint/2010/main" val="983327251"/>
              </p:ext>
            </p:extLst>
          </p:nvPr>
        </p:nvGraphicFramePr>
        <p:xfrm>
          <a:off x="379311" y="1434774"/>
          <a:ext cx="11269479" cy="4885616"/>
        </p:xfrm>
        <a:graphic>
          <a:graphicData uri="http://schemas.openxmlformats.org/drawingml/2006/table">
            <a:tbl>
              <a:tblPr firstRow="1" bandRow="1">
                <a:tableStyleId>{5C22544A-7EE6-4342-B048-85BDC9FD1C3A}</a:tableStyleId>
              </a:tblPr>
              <a:tblGrid>
                <a:gridCol w="9062992">
                  <a:extLst>
                    <a:ext uri="{9D8B030D-6E8A-4147-A177-3AD203B41FA5}">
                      <a16:colId xmlns:a16="http://schemas.microsoft.com/office/drawing/2014/main" val="238422361"/>
                    </a:ext>
                  </a:extLst>
                </a:gridCol>
                <a:gridCol w="1152939">
                  <a:extLst>
                    <a:ext uri="{9D8B030D-6E8A-4147-A177-3AD203B41FA5}">
                      <a16:colId xmlns:a16="http://schemas.microsoft.com/office/drawing/2014/main" val="679268740"/>
                    </a:ext>
                  </a:extLst>
                </a:gridCol>
                <a:gridCol w="1053548">
                  <a:extLst>
                    <a:ext uri="{9D8B030D-6E8A-4147-A177-3AD203B41FA5}">
                      <a16:colId xmlns:a16="http://schemas.microsoft.com/office/drawing/2014/main" val="3432448170"/>
                    </a:ext>
                  </a:extLst>
                </a:gridCol>
              </a:tblGrid>
              <a:tr h="740231">
                <a:tc>
                  <a:txBody>
                    <a:bodyPr/>
                    <a:lstStyle/>
                    <a:p>
                      <a:pPr algn="ctr"/>
                      <a:r>
                        <a:rPr lang="en-US" sz="4000" dirty="0">
                          <a:latin typeface="+mn-lt"/>
                        </a:rPr>
                        <a:t>Sentences</a:t>
                      </a:r>
                    </a:p>
                  </a:txBody>
                  <a:tcPr/>
                </a:tc>
                <a:tc>
                  <a:txBody>
                    <a:bodyPr/>
                    <a:lstStyle/>
                    <a:p>
                      <a:pPr algn="ctr"/>
                      <a:r>
                        <a:rPr lang="en-US" sz="4000" dirty="0">
                          <a:latin typeface="+mn-lt"/>
                        </a:rPr>
                        <a:t>T</a:t>
                      </a:r>
                    </a:p>
                  </a:txBody>
                  <a:tcPr/>
                </a:tc>
                <a:tc>
                  <a:txBody>
                    <a:bodyPr/>
                    <a:lstStyle/>
                    <a:p>
                      <a:pPr algn="ctr"/>
                      <a:r>
                        <a:rPr lang="en-US" sz="4000" dirty="0">
                          <a:latin typeface="+mn-lt"/>
                        </a:rPr>
                        <a:t>F</a:t>
                      </a:r>
                    </a:p>
                  </a:txBody>
                  <a:tcPr/>
                </a:tc>
                <a:extLst>
                  <a:ext uri="{0D108BD9-81ED-4DB2-BD59-A6C34878D82A}">
                    <a16:rowId xmlns:a16="http://schemas.microsoft.com/office/drawing/2014/main" val="3178287531"/>
                  </a:ext>
                </a:extLst>
              </a:tr>
              <a:tr h="751875">
                <a:tc>
                  <a:txBody>
                    <a:bodyPr/>
                    <a:lstStyle/>
                    <a:p>
                      <a:pPr>
                        <a:lnSpc>
                          <a:spcPct val="100000"/>
                        </a:lnSpc>
                      </a:pPr>
                      <a:r>
                        <a:rPr lang="en-US" sz="2800" dirty="0">
                          <a:latin typeface="+mn-lt"/>
                        </a:rPr>
                        <a:t>1</a:t>
                      </a:r>
                      <a:r>
                        <a:rPr lang="en-US" sz="2800">
                          <a:latin typeface="+mn-lt"/>
                        </a:rPr>
                        <a:t>. Elena and Trang are at Sa Dec Flower Village.</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50338469"/>
                  </a:ext>
                </a:extLst>
              </a:tr>
              <a:tr h="751875">
                <a:tc>
                  <a:txBody>
                    <a:bodyPr/>
                    <a:lstStyle/>
                    <a:p>
                      <a:pPr>
                        <a:lnSpc>
                          <a:spcPct val="100000"/>
                        </a:lnSpc>
                      </a:pPr>
                      <a:r>
                        <a:rPr lang="en-US" sz="2800" dirty="0">
                          <a:latin typeface="+mn-lt"/>
                        </a:rPr>
                        <a:t>2</a:t>
                      </a:r>
                      <a:r>
                        <a:rPr lang="en-US" sz="2800">
                          <a:latin typeface="+mn-lt"/>
                        </a:rPr>
                        <a:t>. Many people visit ﬂower villages to take photos.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68303926"/>
                  </a:ext>
                </a:extLst>
              </a:tr>
              <a:tr h="921902">
                <a:tc>
                  <a:txBody>
                    <a:bodyPr/>
                    <a:lstStyle/>
                    <a:p>
                      <a:pPr>
                        <a:lnSpc>
                          <a:spcPct val="100000"/>
                        </a:lnSpc>
                      </a:pPr>
                      <a:r>
                        <a:rPr lang="en-US" sz="2800" dirty="0">
                          <a:latin typeface="+mn-lt"/>
                        </a:rPr>
                        <a:t>3. </a:t>
                      </a:r>
                      <a:r>
                        <a:rPr lang="en-US" sz="2800" dirty="0" err="1">
                          <a:latin typeface="+mn-lt"/>
                        </a:rPr>
                        <a:t>Trang’s</a:t>
                      </a:r>
                      <a:r>
                        <a:rPr lang="en-US" sz="2800" dirty="0">
                          <a:latin typeface="+mn-lt"/>
                        </a:rPr>
                        <a:t> family usually buys kumquat trees and peach</a:t>
                      </a:r>
                    </a:p>
                    <a:p>
                      <a:pPr>
                        <a:lnSpc>
                          <a:spcPct val="100000"/>
                        </a:lnSpc>
                      </a:pPr>
                      <a:r>
                        <a:rPr lang="en-US" sz="2800" dirty="0">
                          <a:latin typeface="+mn-lt"/>
                        </a:rPr>
                        <a:t>blossoms at </a:t>
                      </a:r>
                      <a:r>
                        <a:rPr lang="en-US" sz="2800" dirty="0" err="1">
                          <a:latin typeface="+mn-lt"/>
                        </a:rPr>
                        <a:t>Nhat</a:t>
                      </a:r>
                      <a:r>
                        <a:rPr lang="en-US" sz="2800" dirty="0">
                          <a:latin typeface="+mn-lt"/>
                        </a:rPr>
                        <a:t> Tan Village.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17564808"/>
                  </a:ext>
                </a:extLst>
              </a:tr>
              <a:tr h="751875">
                <a:tc>
                  <a:txBody>
                    <a:bodyPr/>
                    <a:lstStyle/>
                    <a:p>
                      <a:pPr>
                        <a:lnSpc>
                          <a:spcPct val="100000"/>
                        </a:lnSpc>
                      </a:pPr>
                      <a:r>
                        <a:rPr lang="en-US" sz="2800" dirty="0">
                          <a:latin typeface="+mn-lt"/>
                        </a:rPr>
                        <a:t>4</a:t>
                      </a:r>
                      <a:r>
                        <a:rPr lang="en-US" sz="2800">
                          <a:latin typeface="+mn-lt"/>
                        </a:rPr>
                        <a:t>. Flowers are not part of any Vietnamese traditions.</a:t>
                      </a:r>
                      <a:endParaRPr lang="en-US" sz="2800" dirty="0">
                        <a:latin typeface="+mn-lt"/>
                      </a:endParaRP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37479811"/>
                  </a:ext>
                </a:extLst>
              </a:tr>
              <a:tr h="921902">
                <a:tc>
                  <a:txBody>
                    <a:bodyPr/>
                    <a:lstStyle/>
                    <a:p>
                      <a:pPr>
                        <a:lnSpc>
                          <a:spcPct val="100000"/>
                        </a:lnSpc>
                      </a:pPr>
                      <a:r>
                        <a:rPr lang="en-US" sz="2800" dirty="0">
                          <a:latin typeface="+mn-lt"/>
                        </a:rPr>
                        <a:t>5</a:t>
                      </a:r>
                      <a:r>
                        <a:rPr lang="en-US" sz="2800">
                          <a:latin typeface="+mn-lt"/>
                        </a:rPr>
                        <a:t>. People decorate bamboo poles with small bells and lanterns for New Years.</a:t>
                      </a:r>
                      <a:endParaRPr lang="en-US" sz="2800" dirty="0">
                        <a:latin typeface="+mn-lt"/>
                      </a:endParaRP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32456224"/>
                  </a:ext>
                </a:extLst>
              </a:tr>
            </a:tbl>
          </a:graphicData>
        </a:graphic>
      </p:graphicFrame>
      <p:pic>
        <p:nvPicPr>
          <p:cNvPr id="29" name="Picture 28"/>
          <p:cNvPicPr>
            <a:picLocks noChangeAspect="1"/>
          </p:cNvPicPr>
          <p:nvPr/>
        </p:nvPicPr>
        <p:blipFill>
          <a:blip r:embed="rId3"/>
          <a:stretch>
            <a:fillRect/>
          </a:stretch>
        </p:blipFill>
        <p:spPr>
          <a:xfrm>
            <a:off x="10870279" y="2202366"/>
            <a:ext cx="709070" cy="531064"/>
          </a:xfrm>
          <a:prstGeom prst="rect">
            <a:avLst/>
          </a:prstGeom>
        </p:spPr>
      </p:pic>
      <p:pic>
        <p:nvPicPr>
          <p:cNvPr id="30" name="Picture 29"/>
          <p:cNvPicPr>
            <a:picLocks noChangeAspect="1"/>
          </p:cNvPicPr>
          <p:nvPr/>
        </p:nvPicPr>
        <p:blipFill>
          <a:blip r:embed="rId3"/>
          <a:stretch>
            <a:fillRect/>
          </a:stretch>
        </p:blipFill>
        <p:spPr>
          <a:xfrm>
            <a:off x="9717481" y="3171171"/>
            <a:ext cx="709070" cy="531064"/>
          </a:xfrm>
          <a:prstGeom prst="rect">
            <a:avLst/>
          </a:prstGeom>
        </p:spPr>
      </p:pic>
      <p:pic>
        <p:nvPicPr>
          <p:cNvPr id="31" name="Picture 30"/>
          <p:cNvPicPr>
            <a:picLocks noChangeAspect="1"/>
          </p:cNvPicPr>
          <p:nvPr/>
        </p:nvPicPr>
        <p:blipFill>
          <a:blip r:embed="rId3"/>
          <a:stretch>
            <a:fillRect/>
          </a:stretch>
        </p:blipFill>
        <p:spPr>
          <a:xfrm>
            <a:off x="9717481" y="3959789"/>
            <a:ext cx="709070" cy="531064"/>
          </a:xfrm>
          <a:prstGeom prst="rect">
            <a:avLst/>
          </a:prstGeom>
        </p:spPr>
      </p:pic>
      <p:pic>
        <p:nvPicPr>
          <p:cNvPr id="32" name="Picture 31"/>
          <p:cNvPicPr>
            <a:picLocks noChangeAspect="1"/>
          </p:cNvPicPr>
          <p:nvPr/>
        </p:nvPicPr>
        <p:blipFill>
          <a:blip r:embed="rId3"/>
          <a:stretch>
            <a:fillRect/>
          </a:stretch>
        </p:blipFill>
        <p:spPr>
          <a:xfrm>
            <a:off x="10827248" y="4766662"/>
            <a:ext cx="709070" cy="531064"/>
          </a:xfrm>
          <a:prstGeom prst="rect">
            <a:avLst/>
          </a:prstGeom>
        </p:spPr>
      </p:pic>
      <p:pic>
        <p:nvPicPr>
          <p:cNvPr id="33" name="Picture 32"/>
          <p:cNvPicPr>
            <a:picLocks noChangeAspect="1"/>
          </p:cNvPicPr>
          <p:nvPr/>
        </p:nvPicPr>
        <p:blipFill>
          <a:blip r:embed="rId3"/>
          <a:stretch>
            <a:fillRect/>
          </a:stretch>
        </p:blipFill>
        <p:spPr>
          <a:xfrm>
            <a:off x="9717481" y="5552976"/>
            <a:ext cx="709070" cy="531064"/>
          </a:xfrm>
          <a:prstGeom prst="rect">
            <a:avLst/>
          </a:prstGeom>
        </p:spPr>
      </p:pic>
      <p:sp>
        <p:nvSpPr>
          <p:cNvPr id="34" name="Rectangle 33"/>
          <p:cNvSpPr/>
          <p:nvPr/>
        </p:nvSpPr>
        <p:spPr>
          <a:xfrm>
            <a:off x="845362" y="2216496"/>
            <a:ext cx="6441620" cy="531064"/>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Trang’s cousin is at Sa Dec Flower Village</a:t>
            </a:r>
            <a:endParaRPr lang="en-US" dirty="0">
              <a:solidFill>
                <a:srgbClr val="FF0000"/>
              </a:solidFill>
            </a:endParaRPr>
          </a:p>
        </p:txBody>
      </p:sp>
      <p:sp>
        <p:nvSpPr>
          <p:cNvPr id="35" name="Rectangle 34"/>
          <p:cNvSpPr/>
          <p:nvPr/>
        </p:nvSpPr>
        <p:spPr>
          <a:xfrm>
            <a:off x="784015" y="4676743"/>
            <a:ext cx="7311859" cy="533368"/>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rgbClr val="FF0000"/>
                </a:solidFill>
              </a:rPr>
              <a:t>Plants and flowers are an important part of Tet</a:t>
            </a:r>
            <a:endParaRPr lang="en-US" dirty="0">
              <a:solidFill>
                <a:srgbClr val="FF0000"/>
              </a:solidFill>
            </a:endParaRPr>
          </a:p>
        </p:txBody>
      </p:sp>
      <p:sp>
        <p:nvSpPr>
          <p:cNvPr id="18" name="TextBox 17"/>
          <p:cNvSpPr txBox="1"/>
          <p:nvPr/>
        </p:nvSpPr>
        <p:spPr>
          <a:xfrm>
            <a:off x="5063023" y="10736"/>
            <a:ext cx="2634949"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PRACTICE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6">
                <a:lumMod val="5000"/>
                <a:lumOff val="95000"/>
              </a:schemeClr>
            </a:gs>
            <a:gs pos="100000">
              <a:schemeClr val="accent6">
                <a:lumMod val="45000"/>
                <a:lumOff val="55000"/>
              </a:schemeClr>
            </a:gs>
            <a:gs pos="100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2" name="TextBox 11"/>
          <p:cNvSpPr txBox="1"/>
          <p:nvPr/>
        </p:nvSpPr>
        <p:spPr>
          <a:xfrm>
            <a:off x="701800" y="113933"/>
            <a:ext cx="715579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phrase with the correct pictures. </a:t>
            </a:r>
          </a:p>
        </p:txBody>
      </p:sp>
      <p:sp>
        <p:nvSpPr>
          <p:cNvPr id="16" name="Rounded Rectangle 15"/>
          <p:cNvSpPr/>
          <p:nvPr/>
        </p:nvSpPr>
        <p:spPr>
          <a:xfrm>
            <a:off x="190971" y="13604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3756" y="334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0" name="Picture 9"/>
          <p:cNvPicPr>
            <a:picLocks noChangeAspect="1"/>
          </p:cNvPicPr>
          <p:nvPr/>
        </p:nvPicPr>
        <p:blipFill rotWithShape="1">
          <a:blip r:embed="rId3"/>
          <a:srcRect r="54030"/>
          <a:stretch/>
        </p:blipFill>
        <p:spPr>
          <a:xfrm>
            <a:off x="1776416" y="1982380"/>
            <a:ext cx="2685704" cy="1739843"/>
          </a:xfrm>
          <a:prstGeom prst="rect">
            <a:avLst/>
          </a:prstGeom>
        </p:spPr>
      </p:pic>
      <p:pic>
        <p:nvPicPr>
          <p:cNvPr id="11" name="Picture 10"/>
          <p:cNvPicPr>
            <a:picLocks noChangeAspect="1"/>
          </p:cNvPicPr>
          <p:nvPr/>
        </p:nvPicPr>
        <p:blipFill rotWithShape="1">
          <a:blip r:embed="rId3"/>
          <a:srcRect l="51896"/>
          <a:stretch/>
        </p:blipFill>
        <p:spPr>
          <a:xfrm>
            <a:off x="5477132" y="2013173"/>
            <a:ext cx="2659966" cy="1739843"/>
          </a:xfrm>
          <a:prstGeom prst="rect">
            <a:avLst/>
          </a:prstGeom>
        </p:spPr>
      </p:pic>
      <p:pic>
        <p:nvPicPr>
          <p:cNvPr id="25" name="Picture 24"/>
          <p:cNvPicPr>
            <a:picLocks noChangeAspect="1"/>
          </p:cNvPicPr>
          <p:nvPr/>
        </p:nvPicPr>
        <p:blipFill rotWithShape="1">
          <a:blip r:embed="rId4"/>
          <a:srcRect b="68685"/>
          <a:stretch/>
        </p:blipFill>
        <p:spPr>
          <a:xfrm>
            <a:off x="8861248" y="2048121"/>
            <a:ext cx="2646228" cy="1734051"/>
          </a:xfrm>
          <a:prstGeom prst="rect">
            <a:avLst/>
          </a:prstGeom>
        </p:spPr>
      </p:pic>
      <p:pic>
        <p:nvPicPr>
          <p:cNvPr id="26" name="Picture 25"/>
          <p:cNvPicPr>
            <a:picLocks noChangeAspect="1"/>
          </p:cNvPicPr>
          <p:nvPr/>
        </p:nvPicPr>
        <p:blipFill rotWithShape="1">
          <a:blip r:embed="rId4"/>
          <a:srcRect t="34337" b="33593"/>
          <a:stretch/>
        </p:blipFill>
        <p:spPr>
          <a:xfrm>
            <a:off x="2608204" y="4317283"/>
            <a:ext cx="2868928" cy="1841879"/>
          </a:xfrm>
          <a:prstGeom prst="rect">
            <a:avLst/>
          </a:prstGeom>
        </p:spPr>
      </p:pic>
      <p:pic>
        <p:nvPicPr>
          <p:cNvPr id="27" name="Picture 26"/>
          <p:cNvPicPr>
            <a:picLocks noChangeAspect="1"/>
          </p:cNvPicPr>
          <p:nvPr/>
        </p:nvPicPr>
        <p:blipFill rotWithShape="1">
          <a:blip r:embed="rId4"/>
          <a:srcRect t="68871"/>
          <a:stretch/>
        </p:blipFill>
        <p:spPr>
          <a:xfrm>
            <a:off x="6194364" y="4407161"/>
            <a:ext cx="2868928" cy="1792846"/>
          </a:xfrm>
          <a:prstGeom prst="rect">
            <a:avLst/>
          </a:prstGeom>
        </p:spPr>
      </p:pic>
      <p:sp>
        <p:nvSpPr>
          <p:cNvPr id="3" name="Rectangle 2"/>
          <p:cNvSpPr/>
          <p:nvPr/>
        </p:nvSpPr>
        <p:spPr>
          <a:xfrm>
            <a:off x="701800" y="700431"/>
            <a:ext cx="2802370" cy="523220"/>
          </a:xfrm>
          <a:prstGeom prst="rect">
            <a:avLst/>
          </a:prstGeom>
        </p:spPr>
        <p:txBody>
          <a:bodyPr wrap="none">
            <a:spAutoFit/>
          </a:bodyPr>
          <a:lstStyle/>
          <a:p>
            <a:pPr lvl="0"/>
            <a:r>
              <a:rPr lang="en-US" sz="2800" b="1" dirty="0">
                <a:solidFill>
                  <a:srgbClr val="C00000"/>
                </a:solidFill>
              </a:rPr>
              <a:t>1</a:t>
            </a:r>
            <a:r>
              <a:rPr lang="vi-VN" sz="2800" b="1" dirty="0">
                <a:solidFill>
                  <a:srgbClr val="C00000"/>
                </a:solidFill>
              </a:rPr>
              <a:t>. </a:t>
            </a:r>
            <a:r>
              <a:rPr lang="vi-VN" sz="2800" b="1" dirty="0">
                <a:solidFill>
                  <a:schemeClr val="accent5"/>
                </a:solidFill>
              </a:rPr>
              <a:t>bamboo pole</a:t>
            </a:r>
          </a:p>
        </p:txBody>
      </p:sp>
      <p:sp>
        <p:nvSpPr>
          <p:cNvPr id="4" name="Rectangle 3"/>
          <p:cNvSpPr/>
          <p:nvPr/>
        </p:nvSpPr>
        <p:spPr>
          <a:xfrm>
            <a:off x="3586963" y="700431"/>
            <a:ext cx="3539752" cy="523220"/>
          </a:xfrm>
          <a:prstGeom prst="rect">
            <a:avLst/>
          </a:prstGeom>
        </p:spPr>
        <p:txBody>
          <a:bodyPr wrap="none">
            <a:spAutoFit/>
          </a:bodyPr>
          <a:lstStyle/>
          <a:p>
            <a:r>
              <a:rPr lang="en-US" sz="2800" b="1" dirty="0">
                <a:solidFill>
                  <a:srgbClr val="C00000"/>
                </a:solidFill>
              </a:rPr>
              <a:t>2</a:t>
            </a:r>
            <a:r>
              <a:rPr lang="vi-VN" sz="2800" b="1" dirty="0">
                <a:solidFill>
                  <a:srgbClr val="C00000"/>
                </a:solidFill>
              </a:rPr>
              <a:t>. </a:t>
            </a:r>
            <a:r>
              <a:rPr lang="vi-VN" sz="2800" b="1" dirty="0">
                <a:solidFill>
                  <a:schemeClr val="accent5"/>
                </a:solidFill>
              </a:rPr>
              <a:t>blooming flowers</a:t>
            </a:r>
            <a:endParaRPr lang="en-US" sz="2800" b="1" dirty="0">
              <a:solidFill>
                <a:schemeClr val="accent5"/>
              </a:solidFill>
            </a:endParaRPr>
          </a:p>
        </p:txBody>
      </p:sp>
      <p:sp>
        <p:nvSpPr>
          <p:cNvPr id="14" name="Rectangle 13"/>
          <p:cNvSpPr/>
          <p:nvPr/>
        </p:nvSpPr>
        <p:spPr>
          <a:xfrm>
            <a:off x="7355592" y="683589"/>
            <a:ext cx="3522118" cy="523220"/>
          </a:xfrm>
          <a:prstGeom prst="rect">
            <a:avLst/>
          </a:prstGeom>
        </p:spPr>
        <p:txBody>
          <a:bodyPr wrap="none">
            <a:spAutoFit/>
          </a:bodyPr>
          <a:lstStyle/>
          <a:p>
            <a:pPr lvl="0"/>
            <a:r>
              <a:rPr lang="en-US" sz="2800" b="1" dirty="0">
                <a:solidFill>
                  <a:srgbClr val="C00000"/>
                </a:solidFill>
              </a:rPr>
              <a:t>3</a:t>
            </a:r>
            <a:r>
              <a:rPr lang="vi-VN" sz="2800" b="1" dirty="0">
                <a:solidFill>
                  <a:srgbClr val="C00000"/>
                </a:solidFill>
              </a:rPr>
              <a:t>. </a:t>
            </a:r>
            <a:r>
              <a:rPr lang="vi-VN" sz="2800" b="1" dirty="0">
                <a:solidFill>
                  <a:schemeClr val="accent5"/>
                </a:solidFill>
              </a:rPr>
              <a:t>communal house</a:t>
            </a:r>
          </a:p>
        </p:txBody>
      </p:sp>
      <p:sp>
        <p:nvSpPr>
          <p:cNvPr id="15" name="Rectangle 14"/>
          <p:cNvSpPr/>
          <p:nvPr/>
        </p:nvSpPr>
        <p:spPr>
          <a:xfrm>
            <a:off x="2608204" y="1295491"/>
            <a:ext cx="3264035" cy="523220"/>
          </a:xfrm>
          <a:prstGeom prst="rect">
            <a:avLst/>
          </a:prstGeom>
        </p:spPr>
        <p:txBody>
          <a:bodyPr wrap="none">
            <a:spAutoFit/>
          </a:bodyPr>
          <a:lstStyle/>
          <a:p>
            <a:pPr lvl="0"/>
            <a:r>
              <a:rPr lang="en-US" sz="2800" b="1" dirty="0">
                <a:solidFill>
                  <a:srgbClr val="C00000"/>
                </a:solidFill>
              </a:rPr>
              <a:t>4</a:t>
            </a:r>
            <a:r>
              <a:rPr lang="vi-VN" sz="2800" b="1" dirty="0">
                <a:solidFill>
                  <a:schemeClr val="accent5"/>
                </a:solidFill>
              </a:rPr>
              <a:t>. ornamental tree</a:t>
            </a:r>
          </a:p>
        </p:txBody>
      </p:sp>
      <p:sp>
        <p:nvSpPr>
          <p:cNvPr id="18" name="Rectangle 17"/>
          <p:cNvSpPr/>
          <p:nvPr/>
        </p:nvSpPr>
        <p:spPr>
          <a:xfrm>
            <a:off x="6267273" y="1239740"/>
            <a:ext cx="3405099" cy="523220"/>
          </a:xfrm>
          <a:prstGeom prst="rect">
            <a:avLst/>
          </a:prstGeom>
        </p:spPr>
        <p:txBody>
          <a:bodyPr wrap="none">
            <a:spAutoFit/>
          </a:bodyPr>
          <a:lstStyle/>
          <a:p>
            <a:pPr lvl="0"/>
            <a:r>
              <a:rPr lang="en-US" sz="2800" b="1" dirty="0">
                <a:solidFill>
                  <a:srgbClr val="C00000"/>
                </a:solidFill>
              </a:rPr>
              <a:t>5</a:t>
            </a:r>
            <a:r>
              <a:rPr lang="vi-VN" sz="2800" b="1" dirty="0">
                <a:solidFill>
                  <a:schemeClr val="accent5"/>
                </a:solidFill>
              </a:rPr>
              <a:t>. decorative items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2.22222E-6 L 0.07825 0.44838 " pathEditMode="relative" rAng="0" ptsTypes="AA">
                                      <p:cBhvr>
                                        <p:cTn id="6" dur="2000" fill="hold"/>
                                        <p:tgtEl>
                                          <p:spTgt spid="3"/>
                                        </p:tgtEl>
                                        <p:attrNameLst>
                                          <p:attrName>ppt_x</p:attrName>
                                          <p:attrName>ppt_y</p:attrName>
                                        </p:attrNameLst>
                                      </p:cBhvr>
                                      <p:rCtr x="3906" y="2240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235 -0.00834 L 0.103 0.4419 " pathEditMode="relative" rAng="0" ptsTypes="AA">
                                      <p:cBhvr>
                                        <p:cTn id="10" dur="2000" fill="hold"/>
                                        <p:tgtEl>
                                          <p:spTgt spid="4"/>
                                        </p:tgtEl>
                                        <p:attrNameLst>
                                          <p:attrName>ppt_x</p:attrName>
                                          <p:attrName>ppt_y</p:attrName>
                                        </p:attrNameLst>
                                      </p:cBhvr>
                                      <p:rCtr x="5026" y="225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75E-6 -1.48148E-6 L 0.09049 0.45093 " pathEditMode="relative" rAng="0" ptsTypes="AA">
                                      <p:cBhvr>
                                        <p:cTn id="14" dur="2000" fill="hold"/>
                                        <p:tgtEl>
                                          <p:spTgt spid="14"/>
                                        </p:tgtEl>
                                        <p:attrNameLst>
                                          <p:attrName>ppt_x</p:attrName>
                                          <p:attrName>ppt_y</p:attrName>
                                        </p:attrNameLst>
                                      </p:cBhvr>
                                      <p:rCtr x="4518" y="22546"/>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54167E-6 -3.33333E-6 L -0.01732 0.71088 " pathEditMode="relative" rAng="0" ptsTypes="AA">
                                      <p:cBhvr>
                                        <p:cTn id="18" dur="2000" fill="hold"/>
                                        <p:tgtEl>
                                          <p:spTgt spid="15"/>
                                        </p:tgtEl>
                                        <p:attrNameLst>
                                          <p:attrName>ppt_x</p:attrName>
                                          <p:attrName>ppt_y</p:attrName>
                                        </p:attrNameLst>
                                      </p:cBhvr>
                                      <p:rCtr x="-872" y="355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16667E-6 -1.48148E-6 L -0.02318 0.7206 " pathEditMode="relative" rAng="0" ptsTypes="AA">
                                      <p:cBhvr>
                                        <p:cTn id="22" dur="2000" fill="hold"/>
                                        <p:tgtEl>
                                          <p:spTgt spid="18"/>
                                        </p:tgtEl>
                                        <p:attrNameLst>
                                          <p:attrName>ppt_x</p:attrName>
                                          <p:attrName>ppt_y</p:attrName>
                                        </p:attrNameLst>
                                      </p:cBhvr>
                                      <p:rCtr x="-1159" y="36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p:bldP spid="15"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1800" y="113933"/>
            <a:ext cx="7155797"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Match the phrase with the correct pictures. </a:t>
            </a:r>
          </a:p>
        </p:txBody>
      </p:sp>
      <p:sp>
        <p:nvSpPr>
          <p:cNvPr id="16" name="Rounded Rectangle 15"/>
          <p:cNvSpPr/>
          <p:nvPr/>
        </p:nvSpPr>
        <p:spPr>
          <a:xfrm>
            <a:off x="190971" y="13604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43756" y="334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pic>
        <p:nvPicPr>
          <p:cNvPr id="10" name="Picture 9"/>
          <p:cNvPicPr>
            <a:picLocks noChangeAspect="1"/>
          </p:cNvPicPr>
          <p:nvPr/>
        </p:nvPicPr>
        <p:blipFill rotWithShape="1">
          <a:blip r:embed="rId3"/>
          <a:srcRect r="54030"/>
          <a:stretch/>
        </p:blipFill>
        <p:spPr>
          <a:xfrm>
            <a:off x="898692" y="1089908"/>
            <a:ext cx="2685704" cy="1739843"/>
          </a:xfrm>
          <a:prstGeom prst="rect">
            <a:avLst/>
          </a:prstGeom>
        </p:spPr>
      </p:pic>
      <p:pic>
        <p:nvPicPr>
          <p:cNvPr id="11" name="Picture 10"/>
          <p:cNvPicPr>
            <a:picLocks noChangeAspect="1"/>
          </p:cNvPicPr>
          <p:nvPr/>
        </p:nvPicPr>
        <p:blipFill rotWithShape="1">
          <a:blip r:embed="rId3"/>
          <a:srcRect l="51896"/>
          <a:stretch/>
        </p:blipFill>
        <p:spPr>
          <a:xfrm>
            <a:off x="4279698" y="1039584"/>
            <a:ext cx="2659966" cy="1739843"/>
          </a:xfrm>
          <a:prstGeom prst="rect">
            <a:avLst/>
          </a:prstGeom>
        </p:spPr>
      </p:pic>
      <p:pic>
        <p:nvPicPr>
          <p:cNvPr id="25" name="Picture 24"/>
          <p:cNvPicPr>
            <a:picLocks noChangeAspect="1"/>
          </p:cNvPicPr>
          <p:nvPr/>
        </p:nvPicPr>
        <p:blipFill rotWithShape="1">
          <a:blip r:embed="rId4"/>
          <a:srcRect b="68685"/>
          <a:stretch/>
        </p:blipFill>
        <p:spPr>
          <a:xfrm>
            <a:off x="7969822" y="1097178"/>
            <a:ext cx="2646228" cy="1734051"/>
          </a:xfrm>
          <a:prstGeom prst="rect">
            <a:avLst/>
          </a:prstGeom>
        </p:spPr>
      </p:pic>
      <p:pic>
        <p:nvPicPr>
          <p:cNvPr id="26" name="Picture 25"/>
          <p:cNvPicPr>
            <a:picLocks noChangeAspect="1"/>
          </p:cNvPicPr>
          <p:nvPr/>
        </p:nvPicPr>
        <p:blipFill rotWithShape="1">
          <a:blip r:embed="rId4"/>
          <a:srcRect t="34337" b="33593"/>
          <a:stretch/>
        </p:blipFill>
        <p:spPr>
          <a:xfrm>
            <a:off x="2439097" y="3882014"/>
            <a:ext cx="2868928" cy="1841879"/>
          </a:xfrm>
          <a:prstGeom prst="rect">
            <a:avLst/>
          </a:prstGeom>
        </p:spPr>
      </p:pic>
      <p:pic>
        <p:nvPicPr>
          <p:cNvPr id="27" name="Picture 26"/>
          <p:cNvPicPr>
            <a:picLocks noChangeAspect="1"/>
          </p:cNvPicPr>
          <p:nvPr/>
        </p:nvPicPr>
        <p:blipFill rotWithShape="1">
          <a:blip r:embed="rId4"/>
          <a:srcRect t="68871"/>
          <a:stretch/>
        </p:blipFill>
        <p:spPr>
          <a:xfrm>
            <a:off x="6939664" y="3854941"/>
            <a:ext cx="2868928" cy="1792846"/>
          </a:xfrm>
          <a:prstGeom prst="rect">
            <a:avLst/>
          </a:prstGeom>
        </p:spPr>
      </p:pic>
      <p:sp>
        <p:nvSpPr>
          <p:cNvPr id="3" name="Rectangle 2"/>
          <p:cNvSpPr/>
          <p:nvPr/>
        </p:nvSpPr>
        <p:spPr>
          <a:xfrm>
            <a:off x="782026" y="2927862"/>
            <a:ext cx="2802370" cy="523220"/>
          </a:xfrm>
          <a:prstGeom prst="rect">
            <a:avLst/>
          </a:prstGeom>
        </p:spPr>
        <p:txBody>
          <a:bodyPr wrap="none">
            <a:spAutoFit/>
          </a:bodyPr>
          <a:lstStyle/>
          <a:p>
            <a:pPr lvl="0"/>
            <a:r>
              <a:rPr lang="en-US" sz="2800" b="1" dirty="0">
                <a:solidFill>
                  <a:srgbClr val="C00000"/>
                </a:solidFill>
              </a:rPr>
              <a:t>1</a:t>
            </a:r>
            <a:r>
              <a:rPr lang="vi-VN" sz="2800" b="1" dirty="0">
                <a:solidFill>
                  <a:srgbClr val="C00000"/>
                </a:solidFill>
              </a:rPr>
              <a:t>. </a:t>
            </a:r>
            <a:r>
              <a:rPr lang="vi-VN" sz="2800" b="1" dirty="0">
                <a:solidFill>
                  <a:schemeClr val="accent5"/>
                </a:solidFill>
              </a:rPr>
              <a:t>bamboo pole</a:t>
            </a:r>
          </a:p>
        </p:txBody>
      </p:sp>
      <p:sp>
        <p:nvSpPr>
          <p:cNvPr id="4" name="Rectangle 3"/>
          <p:cNvSpPr/>
          <p:nvPr/>
        </p:nvSpPr>
        <p:spPr>
          <a:xfrm>
            <a:off x="3954954" y="2918913"/>
            <a:ext cx="3539752" cy="523220"/>
          </a:xfrm>
          <a:prstGeom prst="rect">
            <a:avLst/>
          </a:prstGeom>
        </p:spPr>
        <p:txBody>
          <a:bodyPr wrap="none">
            <a:spAutoFit/>
          </a:bodyPr>
          <a:lstStyle/>
          <a:p>
            <a:r>
              <a:rPr lang="en-US" sz="2800" b="1" dirty="0">
                <a:solidFill>
                  <a:srgbClr val="C00000"/>
                </a:solidFill>
              </a:rPr>
              <a:t>2</a:t>
            </a:r>
            <a:r>
              <a:rPr lang="vi-VN" sz="2800" b="1" dirty="0">
                <a:solidFill>
                  <a:srgbClr val="C00000"/>
                </a:solidFill>
              </a:rPr>
              <a:t>. </a:t>
            </a:r>
            <a:r>
              <a:rPr lang="vi-VN" sz="2800" b="1" dirty="0">
                <a:solidFill>
                  <a:schemeClr val="accent5"/>
                </a:solidFill>
              </a:rPr>
              <a:t>blooming flowers</a:t>
            </a:r>
            <a:endParaRPr lang="en-US" sz="2800" b="1" dirty="0">
              <a:solidFill>
                <a:schemeClr val="accent5"/>
              </a:solidFill>
            </a:endParaRPr>
          </a:p>
        </p:txBody>
      </p:sp>
      <p:sp>
        <p:nvSpPr>
          <p:cNvPr id="14" name="Rectangle 13"/>
          <p:cNvSpPr/>
          <p:nvPr/>
        </p:nvSpPr>
        <p:spPr>
          <a:xfrm>
            <a:off x="7857597" y="2900978"/>
            <a:ext cx="3522118" cy="523220"/>
          </a:xfrm>
          <a:prstGeom prst="rect">
            <a:avLst/>
          </a:prstGeom>
        </p:spPr>
        <p:txBody>
          <a:bodyPr wrap="none">
            <a:spAutoFit/>
          </a:bodyPr>
          <a:lstStyle/>
          <a:p>
            <a:pPr lvl="0"/>
            <a:r>
              <a:rPr lang="en-US" sz="2800" b="1" dirty="0">
                <a:solidFill>
                  <a:srgbClr val="C00000"/>
                </a:solidFill>
              </a:rPr>
              <a:t>3</a:t>
            </a:r>
            <a:r>
              <a:rPr lang="vi-VN" sz="2800" b="1" dirty="0">
                <a:solidFill>
                  <a:srgbClr val="C00000"/>
                </a:solidFill>
              </a:rPr>
              <a:t>. </a:t>
            </a:r>
            <a:r>
              <a:rPr lang="vi-VN" sz="2800" b="1" dirty="0">
                <a:solidFill>
                  <a:schemeClr val="accent5"/>
                </a:solidFill>
              </a:rPr>
              <a:t>communal house</a:t>
            </a:r>
          </a:p>
        </p:txBody>
      </p:sp>
      <p:sp>
        <p:nvSpPr>
          <p:cNvPr id="15" name="Rectangle 14"/>
          <p:cNvSpPr/>
          <p:nvPr/>
        </p:nvSpPr>
        <p:spPr>
          <a:xfrm>
            <a:off x="2241544" y="5860941"/>
            <a:ext cx="3264035" cy="523220"/>
          </a:xfrm>
          <a:prstGeom prst="rect">
            <a:avLst/>
          </a:prstGeom>
        </p:spPr>
        <p:txBody>
          <a:bodyPr wrap="none">
            <a:spAutoFit/>
          </a:bodyPr>
          <a:lstStyle/>
          <a:p>
            <a:pPr lvl="0"/>
            <a:r>
              <a:rPr lang="en-US" sz="2800" b="1" dirty="0">
                <a:solidFill>
                  <a:srgbClr val="C00000"/>
                </a:solidFill>
              </a:rPr>
              <a:t>4</a:t>
            </a:r>
            <a:r>
              <a:rPr lang="vi-VN" sz="2800" b="1" dirty="0">
                <a:solidFill>
                  <a:schemeClr val="accent5"/>
                </a:solidFill>
              </a:rPr>
              <a:t>. ornamental tree</a:t>
            </a:r>
          </a:p>
        </p:txBody>
      </p:sp>
      <p:sp>
        <p:nvSpPr>
          <p:cNvPr id="18" name="Rectangle 17"/>
          <p:cNvSpPr/>
          <p:nvPr/>
        </p:nvSpPr>
        <p:spPr>
          <a:xfrm>
            <a:off x="6939664" y="5860941"/>
            <a:ext cx="3405099" cy="523220"/>
          </a:xfrm>
          <a:prstGeom prst="rect">
            <a:avLst/>
          </a:prstGeom>
        </p:spPr>
        <p:txBody>
          <a:bodyPr wrap="none">
            <a:spAutoFit/>
          </a:bodyPr>
          <a:lstStyle/>
          <a:p>
            <a:pPr lvl="0"/>
            <a:r>
              <a:rPr lang="en-US" sz="2800" b="1" dirty="0">
                <a:solidFill>
                  <a:srgbClr val="C00000"/>
                </a:solidFill>
              </a:rPr>
              <a:t>5</a:t>
            </a:r>
            <a:r>
              <a:rPr lang="vi-VN" sz="2800" b="1" dirty="0">
                <a:solidFill>
                  <a:schemeClr val="accent5"/>
                </a:solidFill>
              </a:rPr>
              <a:t>. decorative items</a:t>
            </a:r>
          </a:p>
        </p:txBody>
      </p:sp>
    </p:spTree>
    <p:extLst>
      <p:ext uri="{BB962C8B-B14F-4D97-AF65-F5344CB8AC3E}">
        <p14:creationId xmlns:p14="http://schemas.microsoft.com/office/powerpoint/2010/main" val="3940184458"/>
      </p:ext>
    </p:extLst>
  </p:cSld>
  <p:clrMapOvr>
    <a:masterClrMapping/>
  </p:clrMapOvr>
  <p:transition>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3416320"/>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a:p>
            <a:r>
              <a:rPr lang="en-US" sz="3200" b="1" dirty="0">
                <a:solidFill>
                  <a:srgbClr val="F7931D"/>
                </a:solidFill>
              </a:rPr>
              <a:t>2.</a:t>
            </a:r>
            <a:r>
              <a:rPr lang="en-US" sz="3200" dirty="0"/>
              <a:t> Tom likes to ______ the view from the hill.</a:t>
            </a:r>
          </a:p>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0325" y="310117"/>
            <a:ext cx="8323379" cy="775979"/>
          </a:xfrm>
          <a:prstGeom prst="rect">
            <a:avLst/>
          </a:prstGeom>
          <a:noFill/>
        </p:spPr>
        <p:txBody>
          <a:bodyPr wrap="square" lIns="121903" tIns="60952" rIns="121903" bIns="60952" numCol="1" rtlCol="0">
            <a:prstTxWarp prst="textWave1">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LUCKY NUMBER!</a:t>
            </a:r>
          </a:p>
        </p:txBody>
      </p:sp>
      <p:sp>
        <p:nvSpPr>
          <p:cNvPr id="6" name="Oval 5">
            <a:hlinkClick r:id="rId2" action="ppaction://hlinksldjump"/>
          </p:cNvPr>
          <p:cNvSpPr/>
          <p:nvPr/>
        </p:nvSpPr>
        <p:spPr>
          <a:xfrm>
            <a:off x="2588994" y="1434174"/>
            <a:ext cx="1730601" cy="1649267"/>
          </a:xfrm>
          <a:prstGeom prst="ellipse">
            <a:avLst/>
          </a:prstGeom>
        </p:spPr>
        <p:style>
          <a:lnRef idx="1">
            <a:schemeClr val="accent1"/>
          </a:lnRef>
          <a:fillRef idx="2">
            <a:schemeClr val="accent1"/>
          </a:fillRef>
          <a:effectRef idx="1">
            <a:schemeClr val="accent1"/>
          </a:effectRef>
          <a:fontRef idx="minor">
            <a:schemeClr val="dk1"/>
          </a:fontRef>
        </p:style>
        <p:txBody>
          <a:bodyPr lIns="121903" tIns="60952" rIns="121903" bIns="60952" rtlCol="0" anchor="ctr"/>
          <a:lstStyle/>
          <a:p>
            <a:pPr algn="ctr"/>
            <a:r>
              <a:rPr lang="en-US" sz="4800" b="1" dirty="0"/>
              <a:t>1</a:t>
            </a:r>
          </a:p>
        </p:txBody>
      </p:sp>
      <p:sp>
        <p:nvSpPr>
          <p:cNvPr id="7" name="Oval 6">
            <a:hlinkClick r:id="rId3" action="ppaction://hlinksldjump"/>
          </p:cNvPr>
          <p:cNvSpPr/>
          <p:nvPr/>
        </p:nvSpPr>
        <p:spPr>
          <a:xfrm>
            <a:off x="5097811" y="1540498"/>
            <a:ext cx="1730601" cy="1649267"/>
          </a:xfrm>
          <a:prstGeom prst="ellipse">
            <a:avLst/>
          </a:prstGeom>
        </p:spPr>
        <p:style>
          <a:lnRef idx="1">
            <a:schemeClr val="accent2"/>
          </a:lnRef>
          <a:fillRef idx="2">
            <a:schemeClr val="accent2"/>
          </a:fillRef>
          <a:effectRef idx="1">
            <a:schemeClr val="accent2"/>
          </a:effectRef>
          <a:fontRef idx="minor">
            <a:schemeClr val="dk1"/>
          </a:fontRef>
        </p:style>
        <p:txBody>
          <a:bodyPr lIns="121903" tIns="60952" rIns="121903" bIns="60952" rtlCol="0" anchor="ctr"/>
          <a:lstStyle/>
          <a:p>
            <a:pPr algn="ctr"/>
            <a:r>
              <a:rPr lang="en-US" sz="4800" b="1" dirty="0"/>
              <a:t>2</a:t>
            </a:r>
          </a:p>
        </p:txBody>
      </p:sp>
      <p:sp>
        <p:nvSpPr>
          <p:cNvPr id="8" name="Oval 7">
            <a:hlinkClick r:id="rId4" action="ppaction://hlinksldjump"/>
          </p:cNvPr>
          <p:cNvSpPr/>
          <p:nvPr/>
        </p:nvSpPr>
        <p:spPr>
          <a:xfrm>
            <a:off x="7606628" y="1540497"/>
            <a:ext cx="1730601" cy="1649267"/>
          </a:xfrm>
          <a:prstGeom prst="ellipse">
            <a:avLst/>
          </a:prstGeom>
        </p:spPr>
        <p:style>
          <a:lnRef idx="1">
            <a:schemeClr val="accent3"/>
          </a:lnRef>
          <a:fillRef idx="2">
            <a:schemeClr val="accent3"/>
          </a:fillRef>
          <a:effectRef idx="1">
            <a:schemeClr val="accent3"/>
          </a:effectRef>
          <a:fontRef idx="minor">
            <a:schemeClr val="dk1"/>
          </a:fontRef>
        </p:style>
        <p:txBody>
          <a:bodyPr lIns="121903" tIns="60952" rIns="121903" bIns="60952" rtlCol="0" anchor="ctr"/>
          <a:lstStyle/>
          <a:p>
            <a:pPr algn="ctr"/>
            <a:r>
              <a:rPr lang="en-US" sz="4800" b="1" dirty="0"/>
              <a:t>3</a:t>
            </a:r>
          </a:p>
        </p:txBody>
      </p:sp>
      <p:sp>
        <p:nvSpPr>
          <p:cNvPr id="10" name="Oval 9">
            <a:hlinkClick r:id="rId5" action="ppaction://hlinksldjump"/>
          </p:cNvPr>
          <p:cNvSpPr/>
          <p:nvPr/>
        </p:nvSpPr>
        <p:spPr>
          <a:xfrm>
            <a:off x="2588994" y="3513281"/>
            <a:ext cx="1730601" cy="1649267"/>
          </a:xfrm>
          <a:prstGeom prst="ellipse">
            <a:avLst/>
          </a:prstGeom>
        </p:spPr>
        <p:style>
          <a:lnRef idx="1">
            <a:schemeClr val="accent6"/>
          </a:lnRef>
          <a:fillRef idx="2">
            <a:schemeClr val="accent6"/>
          </a:fillRef>
          <a:effectRef idx="1">
            <a:schemeClr val="accent6"/>
          </a:effectRef>
          <a:fontRef idx="minor">
            <a:schemeClr val="dk1"/>
          </a:fontRef>
        </p:style>
        <p:txBody>
          <a:bodyPr lIns="121903" tIns="60952" rIns="121903" bIns="60952" rtlCol="0" anchor="ctr"/>
          <a:lstStyle/>
          <a:p>
            <a:pPr algn="ctr"/>
            <a:r>
              <a:rPr lang="en-US" sz="4800" b="1" dirty="0"/>
              <a:t>4</a:t>
            </a:r>
          </a:p>
        </p:txBody>
      </p:sp>
      <p:sp>
        <p:nvSpPr>
          <p:cNvPr id="11" name="Oval 10">
            <a:hlinkClick r:id="rId6" action="ppaction://hlinksldjump"/>
          </p:cNvPr>
          <p:cNvSpPr/>
          <p:nvPr/>
        </p:nvSpPr>
        <p:spPr>
          <a:xfrm>
            <a:off x="5097811" y="3513280"/>
            <a:ext cx="1730601" cy="1649267"/>
          </a:xfrm>
          <a:prstGeom prst="ellipse">
            <a:avLst/>
          </a:prstGeom>
        </p:spPr>
        <p:style>
          <a:lnRef idx="1">
            <a:schemeClr val="accent4"/>
          </a:lnRef>
          <a:fillRef idx="2">
            <a:schemeClr val="accent4"/>
          </a:fillRef>
          <a:effectRef idx="1">
            <a:schemeClr val="accent4"/>
          </a:effectRef>
          <a:fontRef idx="minor">
            <a:schemeClr val="dk1"/>
          </a:fontRef>
        </p:style>
        <p:txBody>
          <a:bodyPr lIns="121903" tIns="60952" rIns="121903" bIns="60952" rtlCol="0" anchor="ctr"/>
          <a:lstStyle/>
          <a:p>
            <a:pPr algn="ctr"/>
            <a:r>
              <a:rPr lang="en-US" sz="4800" b="1" dirty="0"/>
              <a:t>5</a:t>
            </a:r>
          </a:p>
        </p:txBody>
      </p:sp>
      <p:sp>
        <p:nvSpPr>
          <p:cNvPr id="3" name="Oval 2">
            <a:hlinkClick r:id="rId7" action="ppaction://hlinksldjump"/>
          </p:cNvPr>
          <p:cNvSpPr/>
          <p:nvPr/>
        </p:nvSpPr>
        <p:spPr>
          <a:xfrm>
            <a:off x="7711110" y="3513280"/>
            <a:ext cx="1730601" cy="1731730"/>
          </a:xfrm>
          <a:prstGeom prst="ellipse">
            <a:avLst/>
          </a:prstGeom>
        </p:spPr>
        <p:style>
          <a:lnRef idx="1">
            <a:schemeClr val="accent5"/>
          </a:lnRef>
          <a:fillRef idx="2">
            <a:schemeClr val="accent5"/>
          </a:fillRef>
          <a:effectRef idx="1">
            <a:schemeClr val="accent5"/>
          </a:effectRef>
          <a:fontRef idx="minor">
            <a:schemeClr val="dk1"/>
          </a:fontRef>
        </p:style>
        <p:txBody>
          <a:bodyPr lIns="121903" tIns="60952" rIns="121903" bIns="60952" rtlCol="0" anchor="ctr"/>
          <a:lstStyle/>
          <a:p>
            <a:pPr algn="ctr"/>
            <a:r>
              <a:rPr lang="en-US" sz="4800" b="1" dirty="0"/>
              <a:t>6</a:t>
            </a:r>
          </a:p>
        </p:txBody>
      </p:sp>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26337" y="2380942"/>
            <a:ext cx="2186762" cy="191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9458" r="8551"/>
          <a:stretch/>
        </p:blipFill>
        <p:spPr bwMode="auto">
          <a:xfrm>
            <a:off x="-54215" y="2316669"/>
            <a:ext cx="2254101" cy="198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16"/>
          <p:cNvSpPr>
            <a:spLocks noChangeArrowheads="1"/>
          </p:cNvSpPr>
          <p:nvPr/>
        </p:nvSpPr>
        <p:spPr bwMode="auto">
          <a:xfrm>
            <a:off x="1821711" y="5661281"/>
            <a:ext cx="11430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0000CC"/>
                </a:solidFill>
                <a:latin typeface="Arial" charset="0"/>
              </a:rPr>
              <a:t>GA</a:t>
            </a:r>
          </a:p>
        </p:txBody>
      </p:sp>
      <p:sp>
        <p:nvSpPr>
          <p:cNvPr id="31" name="AutoShape 17"/>
          <p:cNvSpPr>
            <a:spLocks noChangeArrowheads="1"/>
          </p:cNvSpPr>
          <p:nvPr/>
        </p:nvSpPr>
        <p:spPr bwMode="auto">
          <a:xfrm>
            <a:off x="1821711" y="6061331"/>
            <a:ext cx="11430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solidFill>
                  <a:srgbClr val="FF0000"/>
                </a:solidFill>
                <a:latin typeface="Arial" charset="0"/>
              </a:rPr>
              <a:t>GB</a:t>
            </a:r>
          </a:p>
        </p:txBody>
      </p:sp>
      <p:sp>
        <p:nvSpPr>
          <p:cNvPr id="32" name="AutoShape 18"/>
          <p:cNvSpPr>
            <a:spLocks noChangeArrowheads="1"/>
          </p:cNvSpPr>
          <p:nvPr/>
        </p:nvSpPr>
        <p:spPr bwMode="auto">
          <a:xfrm>
            <a:off x="30409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dirty="0">
                <a:latin typeface="Arial" charset="0"/>
              </a:rPr>
              <a:t>2</a:t>
            </a:r>
          </a:p>
        </p:txBody>
      </p:sp>
      <p:sp>
        <p:nvSpPr>
          <p:cNvPr id="33" name="AutoShape 19"/>
          <p:cNvSpPr>
            <a:spLocks noChangeArrowheads="1"/>
          </p:cNvSpPr>
          <p:nvPr/>
        </p:nvSpPr>
        <p:spPr bwMode="auto">
          <a:xfrm>
            <a:off x="30409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2</a:t>
            </a:r>
          </a:p>
        </p:txBody>
      </p:sp>
      <p:sp>
        <p:nvSpPr>
          <p:cNvPr id="34" name="AutoShape 20"/>
          <p:cNvSpPr>
            <a:spLocks noChangeArrowheads="1"/>
          </p:cNvSpPr>
          <p:nvPr/>
        </p:nvSpPr>
        <p:spPr bwMode="auto">
          <a:xfrm>
            <a:off x="40315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4</a:t>
            </a:r>
          </a:p>
        </p:txBody>
      </p:sp>
      <p:sp>
        <p:nvSpPr>
          <p:cNvPr id="35" name="AutoShape 21"/>
          <p:cNvSpPr>
            <a:spLocks noChangeArrowheads="1"/>
          </p:cNvSpPr>
          <p:nvPr/>
        </p:nvSpPr>
        <p:spPr bwMode="auto">
          <a:xfrm>
            <a:off x="50221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6</a:t>
            </a:r>
          </a:p>
        </p:txBody>
      </p:sp>
      <p:sp>
        <p:nvSpPr>
          <p:cNvPr id="36" name="AutoShape 22"/>
          <p:cNvSpPr>
            <a:spLocks noChangeArrowheads="1"/>
          </p:cNvSpPr>
          <p:nvPr/>
        </p:nvSpPr>
        <p:spPr bwMode="auto">
          <a:xfrm>
            <a:off x="60127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8</a:t>
            </a:r>
          </a:p>
        </p:txBody>
      </p:sp>
      <p:sp>
        <p:nvSpPr>
          <p:cNvPr id="37" name="AutoShape 23"/>
          <p:cNvSpPr>
            <a:spLocks noChangeArrowheads="1"/>
          </p:cNvSpPr>
          <p:nvPr/>
        </p:nvSpPr>
        <p:spPr bwMode="auto">
          <a:xfrm>
            <a:off x="70033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10</a:t>
            </a:r>
          </a:p>
        </p:txBody>
      </p:sp>
      <p:sp>
        <p:nvSpPr>
          <p:cNvPr id="38" name="AutoShape 24"/>
          <p:cNvSpPr>
            <a:spLocks noChangeArrowheads="1"/>
          </p:cNvSpPr>
          <p:nvPr/>
        </p:nvSpPr>
        <p:spPr bwMode="auto">
          <a:xfrm>
            <a:off x="79939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12</a:t>
            </a:r>
          </a:p>
        </p:txBody>
      </p:sp>
      <p:sp>
        <p:nvSpPr>
          <p:cNvPr id="39" name="AutoShape 25"/>
          <p:cNvSpPr>
            <a:spLocks noChangeArrowheads="1"/>
          </p:cNvSpPr>
          <p:nvPr/>
        </p:nvSpPr>
        <p:spPr bwMode="auto">
          <a:xfrm>
            <a:off x="8984511" y="566128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latin typeface="Arial" charset="0"/>
              </a:rPr>
              <a:t>14</a:t>
            </a:r>
          </a:p>
        </p:txBody>
      </p:sp>
      <p:sp>
        <p:nvSpPr>
          <p:cNvPr id="40" name="AutoShape 26"/>
          <p:cNvSpPr>
            <a:spLocks noChangeArrowheads="1"/>
          </p:cNvSpPr>
          <p:nvPr/>
        </p:nvSpPr>
        <p:spPr bwMode="auto">
          <a:xfrm>
            <a:off x="89845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14</a:t>
            </a:r>
          </a:p>
        </p:txBody>
      </p:sp>
      <p:sp>
        <p:nvSpPr>
          <p:cNvPr id="41" name="AutoShape 27"/>
          <p:cNvSpPr>
            <a:spLocks noChangeArrowheads="1"/>
          </p:cNvSpPr>
          <p:nvPr/>
        </p:nvSpPr>
        <p:spPr bwMode="auto">
          <a:xfrm>
            <a:off x="79939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12</a:t>
            </a:r>
          </a:p>
        </p:txBody>
      </p:sp>
      <p:sp>
        <p:nvSpPr>
          <p:cNvPr id="42" name="AutoShape 28"/>
          <p:cNvSpPr>
            <a:spLocks noChangeArrowheads="1"/>
          </p:cNvSpPr>
          <p:nvPr/>
        </p:nvSpPr>
        <p:spPr bwMode="auto">
          <a:xfrm>
            <a:off x="70033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10</a:t>
            </a:r>
          </a:p>
        </p:txBody>
      </p:sp>
      <p:sp>
        <p:nvSpPr>
          <p:cNvPr id="43" name="AutoShape 29"/>
          <p:cNvSpPr>
            <a:spLocks noChangeArrowheads="1"/>
          </p:cNvSpPr>
          <p:nvPr/>
        </p:nvSpPr>
        <p:spPr bwMode="auto">
          <a:xfrm>
            <a:off x="60127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8</a:t>
            </a:r>
          </a:p>
        </p:txBody>
      </p:sp>
      <p:sp>
        <p:nvSpPr>
          <p:cNvPr id="44" name="AutoShape 30"/>
          <p:cNvSpPr>
            <a:spLocks noChangeArrowheads="1"/>
          </p:cNvSpPr>
          <p:nvPr/>
        </p:nvSpPr>
        <p:spPr bwMode="auto">
          <a:xfrm>
            <a:off x="50221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6</a:t>
            </a:r>
          </a:p>
        </p:txBody>
      </p:sp>
      <p:sp>
        <p:nvSpPr>
          <p:cNvPr id="45" name="AutoShape 31"/>
          <p:cNvSpPr>
            <a:spLocks noChangeArrowheads="1"/>
          </p:cNvSpPr>
          <p:nvPr/>
        </p:nvSpPr>
        <p:spPr bwMode="auto">
          <a:xfrm>
            <a:off x="4031511" y="6061331"/>
            <a:ext cx="914400" cy="457200"/>
          </a:xfrm>
          <a:prstGeom prst="horizontalScroll">
            <a:avLst>
              <a:gd name="adj" fmla="val 12500"/>
            </a:avLst>
          </a:prstGeom>
          <a:solidFill>
            <a:srgbClr val="E8FEA0"/>
          </a:solidFill>
          <a:ln w="9525">
            <a:solidFill>
              <a:schemeClr val="tx1"/>
            </a:solidFill>
            <a:round/>
            <a:headEnd/>
            <a:tailEnd/>
          </a:ln>
        </p:spPr>
        <p:txBody>
          <a:bodyPr wrap="none" lIns="91414" tIns="45707" rIns="91414" bIns="45707" anchor="ctr"/>
          <a:lstStyle/>
          <a:p>
            <a:pPr algn="ctr" eaLnBrk="1" hangingPunct="1"/>
            <a:r>
              <a:rPr lang="en-US" sz="2800" b="1">
                <a:solidFill>
                  <a:srgbClr val="FF0000"/>
                </a:solidFill>
                <a:latin typeface="Arial" charset="0"/>
              </a:rPr>
              <a:t>4</a:t>
            </a:r>
          </a:p>
        </p:txBody>
      </p:sp>
      <p:sp>
        <p:nvSpPr>
          <p:cNvPr id="4" name="Right Arrow 3">
            <a:hlinkClick r:id="rId10" action="ppaction://hlinksldjump"/>
          </p:cNvPr>
          <p:cNvSpPr/>
          <p:nvPr/>
        </p:nvSpPr>
        <p:spPr>
          <a:xfrm>
            <a:off x="11057861" y="6400800"/>
            <a:ext cx="712382" cy="457200"/>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4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6"/>
                                        </p:tgtEl>
                                        <p:attrNameLst>
                                          <p:attrName>ppt_w</p:attrName>
                                        </p:attrNameLst>
                                      </p:cBhvr>
                                      <p:tavLst>
                                        <p:tav tm="0">
                                          <p:val>
                                            <p:strVal val="ppt_w"/>
                                          </p:val>
                                        </p:tav>
                                        <p:tav tm="100000">
                                          <p:val>
                                            <p:fltVal val="0"/>
                                          </p:val>
                                        </p:tav>
                                      </p:tavLst>
                                    </p:anim>
                                    <p:anim calcmode="lin" valueType="num">
                                      <p:cBhvr>
                                        <p:cTn id="13" dur="500"/>
                                        <p:tgtEl>
                                          <p:spTgt spid="6"/>
                                        </p:tgtEl>
                                        <p:attrNameLst>
                                          <p:attrName>ppt_h</p:attrName>
                                        </p:attrNameLst>
                                      </p:cBhvr>
                                      <p:tavLst>
                                        <p:tav tm="0">
                                          <p:val>
                                            <p:strVal val="ppt_h"/>
                                          </p:val>
                                        </p:tav>
                                        <p:tav tm="100000">
                                          <p:val>
                                            <p:fltVal val="0"/>
                                          </p:val>
                                        </p:tav>
                                      </p:tavLst>
                                    </p:anim>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42" presetClass="exit" presetSubtype="0" fill="hold" grpId="0" nodeType="clickEffect">
                                  <p:stCondLst>
                                    <p:cond delay="0"/>
                                  </p:stCondLst>
                                  <p:childTnLst>
                                    <p:animEffect transition="out" filter="fade">
                                      <p:cBhvr>
                                        <p:cTn id="26" dur="1000"/>
                                        <p:tgtEl>
                                          <p:spTgt spid="10"/>
                                        </p:tgtEl>
                                      </p:cBhvr>
                                    </p:animEffect>
                                    <p:anim calcmode="lin" valueType="num">
                                      <p:cBhvr>
                                        <p:cTn id="27" dur="1000"/>
                                        <p:tgtEl>
                                          <p:spTgt spid="10"/>
                                        </p:tgtEl>
                                        <p:attrNameLst>
                                          <p:attrName>ppt_x</p:attrName>
                                        </p:attrNameLst>
                                      </p:cBhvr>
                                      <p:tavLst>
                                        <p:tav tm="0">
                                          <p:val>
                                            <p:strVal val="ppt_x"/>
                                          </p:val>
                                        </p:tav>
                                        <p:tav tm="100000">
                                          <p:val>
                                            <p:strVal val="ppt_x"/>
                                          </p:val>
                                        </p:tav>
                                      </p:tavLst>
                                    </p:anim>
                                    <p:anim calcmode="lin" valueType="num">
                                      <p:cBhvr>
                                        <p:cTn id="28" dur="1000"/>
                                        <p:tgtEl>
                                          <p:spTgt spid="10"/>
                                        </p:tgtEl>
                                        <p:attrNameLst>
                                          <p:attrName>ppt_y</p:attrName>
                                        </p:attrNameLst>
                                      </p:cBhvr>
                                      <p:tavLst>
                                        <p:tav tm="0">
                                          <p:val>
                                            <p:strVal val="ppt_y"/>
                                          </p:val>
                                        </p:tav>
                                        <p:tav tm="100000">
                                          <p:val>
                                            <p:strVal val="ppt_y+.1"/>
                                          </p:val>
                                        </p:tav>
                                      </p:tavLst>
                                    </p:anim>
                                    <p:set>
                                      <p:cBhvr>
                                        <p:cTn id="2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0" restart="whenNotActive" fill="hold" evtFilter="cancelBubble" nodeType="interactiveSeq">
                <p:stCondLst>
                  <p:cond evt="onClick" delay="0">
                    <p:tgtEl>
                      <p:spTgt spid="11"/>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grpId="0" nodeType="clickEffect">
                                  <p:stCondLst>
                                    <p:cond delay="0"/>
                                  </p:stCondLst>
                                  <p:childTnLst>
                                    <p:anim calcmode="lin" valueType="num">
                                      <p:cBhvr>
                                        <p:cTn id="34" dur="500"/>
                                        <p:tgtEl>
                                          <p:spTgt spid="11"/>
                                        </p:tgtEl>
                                        <p:attrNameLst>
                                          <p:attrName>ppt_w</p:attrName>
                                        </p:attrNameLst>
                                      </p:cBhvr>
                                      <p:tavLst>
                                        <p:tav tm="0">
                                          <p:val>
                                            <p:strVal val="ppt_w"/>
                                          </p:val>
                                        </p:tav>
                                        <p:tav tm="100000">
                                          <p:val>
                                            <p:fltVal val="0"/>
                                          </p:val>
                                        </p:tav>
                                      </p:tavLst>
                                    </p:anim>
                                    <p:anim calcmode="lin" valueType="num">
                                      <p:cBhvr>
                                        <p:cTn id="35" dur="500"/>
                                        <p:tgtEl>
                                          <p:spTgt spid="11"/>
                                        </p:tgtEl>
                                        <p:attrNameLst>
                                          <p:attrName>ppt_h</p:attrName>
                                        </p:attrNameLst>
                                      </p:cBhvr>
                                      <p:tavLst>
                                        <p:tav tm="0">
                                          <p:val>
                                            <p:strVal val="ppt_h"/>
                                          </p:val>
                                        </p:tav>
                                        <p:tav tm="100000">
                                          <p:val>
                                            <p:fltVal val="0"/>
                                          </p:val>
                                        </p:tav>
                                      </p:tavLst>
                                    </p:anim>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42" presetClass="exit" presetSubtype="0" fill="hold" grpId="0" nodeType="clickEffect">
                                  <p:stCondLst>
                                    <p:cond delay="0"/>
                                  </p:stCondLst>
                                  <p:childTnLst>
                                    <p:animEffect transition="out" filter="fade">
                                      <p:cBhvr>
                                        <p:cTn id="42" dur="1000"/>
                                        <p:tgtEl>
                                          <p:spTgt spid="7"/>
                                        </p:tgtEl>
                                      </p:cBhvr>
                                    </p:animEffect>
                                    <p:anim calcmode="lin" valueType="num">
                                      <p:cBhvr>
                                        <p:cTn id="43" dur="1000"/>
                                        <p:tgtEl>
                                          <p:spTgt spid="7"/>
                                        </p:tgtEl>
                                        <p:attrNameLst>
                                          <p:attrName>ppt_x</p:attrName>
                                        </p:attrNameLst>
                                      </p:cBhvr>
                                      <p:tavLst>
                                        <p:tav tm="0">
                                          <p:val>
                                            <p:strVal val="ppt_x"/>
                                          </p:val>
                                        </p:tav>
                                        <p:tav tm="100000">
                                          <p:val>
                                            <p:strVal val="ppt_x"/>
                                          </p:val>
                                        </p:tav>
                                      </p:tavLst>
                                    </p:anim>
                                    <p:anim calcmode="lin" valueType="num">
                                      <p:cBhvr>
                                        <p:cTn id="44" dur="1000"/>
                                        <p:tgtEl>
                                          <p:spTgt spid="7"/>
                                        </p:tgtEl>
                                        <p:attrNameLst>
                                          <p:attrName>ppt_y</p:attrName>
                                        </p:attrNameLst>
                                      </p:cBhvr>
                                      <p:tavLst>
                                        <p:tav tm="0">
                                          <p:val>
                                            <p:strVal val="ppt_y"/>
                                          </p:val>
                                        </p:tav>
                                        <p:tav tm="100000">
                                          <p:val>
                                            <p:strVal val="ppt_y+.1"/>
                                          </p:val>
                                        </p:tav>
                                      </p:tavLst>
                                    </p:anim>
                                    <p:set>
                                      <p:cBhvr>
                                        <p:cTn id="45"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53" presetClass="exit" presetSubtype="32" fill="hold" grpId="0" nodeType="clickEffect">
                                  <p:stCondLst>
                                    <p:cond delay="0"/>
                                  </p:stCondLst>
                                  <p:childTnLst>
                                    <p:anim calcmode="lin" valueType="num">
                                      <p:cBhvr>
                                        <p:cTn id="50" dur="500"/>
                                        <p:tgtEl>
                                          <p:spTgt spid="3"/>
                                        </p:tgtEl>
                                        <p:attrNameLst>
                                          <p:attrName>ppt_w</p:attrName>
                                        </p:attrNameLst>
                                      </p:cBhvr>
                                      <p:tavLst>
                                        <p:tav tm="0">
                                          <p:val>
                                            <p:strVal val="ppt_w"/>
                                          </p:val>
                                        </p:tav>
                                        <p:tav tm="100000">
                                          <p:val>
                                            <p:fltVal val="0"/>
                                          </p:val>
                                        </p:tav>
                                      </p:tavLst>
                                    </p:anim>
                                    <p:anim calcmode="lin" valueType="num">
                                      <p:cBhvr>
                                        <p:cTn id="51" dur="500"/>
                                        <p:tgtEl>
                                          <p:spTgt spid="3"/>
                                        </p:tgtEl>
                                        <p:attrNameLst>
                                          <p:attrName>ppt_h</p:attrName>
                                        </p:attrNameLst>
                                      </p:cBhvr>
                                      <p:tavLst>
                                        <p:tav tm="0">
                                          <p:val>
                                            <p:strVal val="ppt_h"/>
                                          </p:val>
                                        </p:tav>
                                        <p:tav tm="100000">
                                          <p:val>
                                            <p:fltVal val="0"/>
                                          </p:val>
                                        </p:tav>
                                      </p:tavLst>
                                    </p:anim>
                                    <p:animEffect transition="out" filter="fade">
                                      <p:cBhvr>
                                        <p:cTn id="52" dur="500"/>
                                        <p:tgtEl>
                                          <p:spTgt spid="3"/>
                                        </p:tgtEl>
                                      </p:cBhvr>
                                    </p:animEffect>
                                    <p:set>
                                      <p:cBhvr>
                                        <p:cTn id="5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4" restart="whenNotActive" fill="hold" evtFilter="cancelBubble" nodeType="interactiveSeq">
                <p:stCondLst>
                  <p:cond evt="onClick" delay="0">
                    <p:tgtEl>
                      <p:spTgt spid="32"/>
                    </p:tgtEl>
                  </p:cond>
                </p:stCondLst>
                <p:endSync evt="end" delay="0">
                  <p:rtn val="all"/>
                </p:endSync>
                <p:childTnLst>
                  <p:par>
                    <p:cTn id="55" fill="hold">
                      <p:stCondLst>
                        <p:cond delay="0"/>
                      </p:stCondLst>
                      <p:childTnLst>
                        <p:par>
                          <p:cTn id="56" fill="hold">
                            <p:stCondLst>
                              <p:cond delay="0"/>
                            </p:stCondLst>
                            <p:childTnLst>
                              <p:par>
                                <p:cTn id="57" presetID="45" presetClass="entr" presetSubtype="0" fill="hold" nodeType="clickEffect">
                                  <p:stCondLst>
                                    <p:cond delay="0"/>
                                  </p:stCondLst>
                                  <p:iterate type="lt">
                                    <p:tmPct val="10000"/>
                                  </p:iterate>
                                  <p:childTnLst>
                                    <p:set>
                                      <p:cBhvr>
                                        <p:cTn id="58" dur="1" fill="hold">
                                          <p:stCondLst>
                                            <p:cond delay="0"/>
                                          </p:stCondLst>
                                        </p:cTn>
                                        <p:tgtEl>
                                          <p:spTgt spid="32">
                                            <p:txEl>
                                              <p:pRg st="0" end="0"/>
                                            </p:txEl>
                                          </p:spTgt>
                                        </p:tgtEl>
                                        <p:attrNameLst>
                                          <p:attrName>style.visibility</p:attrName>
                                        </p:attrNameLst>
                                      </p:cBhvr>
                                      <p:to>
                                        <p:strVal val="visible"/>
                                      </p:to>
                                    </p:set>
                                    <p:animEffect transition="in" filter="fade">
                                      <p:cBhvr>
                                        <p:cTn id="59" dur="1000"/>
                                        <p:tgtEl>
                                          <p:spTgt spid="32">
                                            <p:txEl>
                                              <p:pRg st="0" end="0"/>
                                            </p:txEl>
                                          </p:spTgt>
                                        </p:tgtEl>
                                      </p:cBhvr>
                                    </p:animEffect>
                                    <p:anim calcmode="lin" valueType="num">
                                      <p:cBhvr>
                                        <p:cTn id="60" dur="1000" fill="hold"/>
                                        <p:tgtEl>
                                          <p:spTgt spid="32">
                                            <p:txEl>
                                              <p:pRg st="0" end="0"/>
                                            </p:txEl>
                                          </p:spTgt>
                                        </p:tgtEl>
                                        <p:attrNameLst>
                                          <p:attrName>ppt_w</p:attrName>
                                        </p:attrNameLst>
                                      </p:cBhvr>
                                      <p:tavLst>
                                        <p:tav tm="0" fmla="#ppt_w*sin(2.5*pi*$)">
                                          <p:val>
                                            <p:fltVal val="0"/>
                                          </p:val>
                                        </p:tav>
                                        <p:tav tm="100000">
                                          <p:val>
                                            <p:fltVal val="1"/>
                                          </p:val>
                                        </p:tav>
                                      </p:tavLst>
                                    </p:anim>
                                    <p:anim calcmode="lin" valueType="num">
                                      <p:cBhvr>
                                        <p:cTn id="61" dur="1000" fill="hold"/>
                                        <p:tgtEl>
                                          <p:spTgt spid="3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21" presetClass="exit" presetSubtype="4" fill="hold" nodeType="clickEffect">
                                  <p:stCondLst>
                                    <p:cond delay="0"/>
                                  </p:stCondLst>
                                  <p:iterate type="lt">
                                    <p:tmPct val="0"/>
                                  </p:iterate>
                                  <p:childTnLst>
                                    <p:animEffect transition="out" filter="wheel(4)">
                                      <p:cBhvr>
                                        <p:cTn id="65" dur="1000"/>
                                        <p:tgtEl>
                                          <p:spTgt spid="32">
                                            <p:txEl>
                                              <p:pRg st="0" end="0"/>
                                            </p:txEl>
                                          </p:spTgt>
                                        </p:tgtEl>
                                      </p:cBhvr>
                                    </p:animEffect>
                                    <p:set>
                                      <p:cBhvr>
                                        <p:cTn id="66" dur="1" fill="hold">
                                          <p:stCondLst>
                                            <p:cond delay="999"/>
                                          </p:stCondLst>
                                        </p:cTn>
                                        <p:tgtEl>
                                          <p:spTgt spid="32">
                                            <p:txEl>
                                              <p:pRg st="0" end="0"/>
                                            </p:txEl>
                                          </p:spTgt>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67" restart="whenNotActive" fill="hold" evtFilter="cancelBubble" nodeType="interactiveSeq">
                <p:stCondLst>
                  <p:cond evt="onClick" delay="0">
                    <p:tgtEl>
                      <p:spTgt spid="39"/>
                    </p:tgtEl>
                  </p:cond>
                </p:stCondLst>
                <p:endSync evt="end" delay="0">
                  <p:rtn val="all"/>
                </p:endSync>
                <p:childTnLst>
                  <p:par>
                    <p:cTn id="68" fill="hold">
                      <p:stCondLst>
                        <p:cond delay="0"/>
                      </p:stCondLst>
                      <p:childTnLst>
                        <p:par>
                          <p:cTn id="69" fill="hold">
                            <p:stCondLst>
                              <p:cond delay="0"/>
                            </p:stCondLst>
                            <p:childTnLst>
                              <p:par>
                                <p:cTn id="70" presetID="45" presetClass="entr" presetSubtype="0" fill="hold" nodeType="clickEffect">
                                  <p:stCondLst>
                                    <p:cond delay="0"/>
                                  </p:stCondLst>
                                  <p:iterate type="lt">
                                    <p:tmPct val="0"/>
                                  </p:iterate>
                                  <p:childTnLst>
                                    <p:set>
                                      <p:cBhvr>
                                        <p:cTn id="71" dur="1" fill="hold">
                                          <p:stCondLst>
                                            <p:cond delay="0"/>
                                          </p:stCondLst>
                                        </p:cTn>
                                        <p:tgtEl>
                                          <p:spTgt spid="39">
                                            <p:txEl>
                                              <p:pRg st="0" end="0"/>
                                            </p:txEl>
                                          </p:spTgt>
                                        </p:tgtEl>
                                        <p:attrNameLst>
                                          <p:attrName>style.visibility</p:attrName>
                                        </p:attrNameLst>
                                      </p:cBhvr>
                                      <p:to>
                                        <p:strVal val="visible"/>
                                      </p:to>
                                    </p:set>
                                    <p:animEffect transition="in" filter="fade">
                                      <p:cBhvr>
                                        <p:cTn id="72" dur="1000"/>
                                        <p:tgtEl>
                                          <p:spTgt spid="39">
                                            <p:txEl>
                                              <p:pRg st="0" end="0"/>
                                            </p:txEl>
                                          </p:spTgt>
                                        </p:tgtEl>
                                      </p:cBhvr>
                                    </p:animEffect>
                                    <p:anim calcmode="lin" valueType="num">
                                      <p:cBhvr>
                                        <p:cTn id="73" dur="1000" fill="hold"/>
                                        <p:tgtEl>
                                          <p:spTgt spid="39">
                                            <p:txEl>
                                              <p:pRg st="0" end="0"/>
                                            </p:txEl>
                                          </p:spTgt>
                                        </p:tgtEl>
                                        <p:attrNameLst>
                                          <p:attrName>ppt_w</p:attrName>
                                        </p:attrNameLst>
                                      </p:cBhvr>
                                      <p:tavLst>
                                        <p:tav tm="0" fmla="#ppt_w*sin(2.5*pi*$)">
                                          <p:val>
                                            <p:fltVal val="0"/>
                                          </p:val>
                                        </p:tav>
                                        <p:tav tm="100000">
                                          <p:val>
                                            <p:fltVal val="1"/>
                                          </p:val>
                                        </p:tav>
                                      </p:tavLst>
                                    </p:anim>
                                    <p:anim calcmode="lin" valueType="num">
                                      <p:cBhvr>
                                        <p:cTn id="74" dur="1000" fill="hold"/>
                                        <p:tgtEl>
                                          <p:spTgt spid="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1" presetClass="exit" presetSubtype="4" fill="hold" nodeType="clickEffect">
                                  <p:stCondLst>
                                    <p:cond delay="0"/>
                                  </p:stCondLst>
                                  <p:iterate type="lt">
                                    <p:tmPct val="0"/>
                                  </p:iterate>
                                  <p:childTnLst>
                                    <p:animEffect transition="out" filter="wheel(4)">
                                      <p:cBhvr>
                                        <p:cTn id="78" dur="1000"/>
                                        <p:tgtEl>
                                          <p:spTgt spid="39">
                                            <p:txEl>
                                              <p:pRg st="0" end="0"/>
                                            </p:txEl>
                                          </p:spTgt>
                                        </p:tgtEl>
                                      </p:cBhvr>
                                    </p:animEffect>
                                    <p:set>
                                      <p:cBhvr>
                                        <p:cTn id="79" dur="1" fill="hold">
                                          <p:stCondLst>
                                            <p:cond delay="999"/>
                                          </p:stCondLst>
                                        </p:cTn>
                                        <p:tgtEl>
                                          <p:spTgt spid="39">
                                            <p:txEl>
                                              <p:pRg st="0" end="0"/>
                                            </p:txEl>
                                          </p:spTgt>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0" restart="whenNotActive" fill="hold" evtFilter="cancelBubble" nodeType="interactiveSeq">
                <p:stCondLst>
                  <p:cond evt="onClick" delay="0">
                    <p:tgtEl>
                      <p:spTgt spid="34"/>
                    </p:tgtEl>
                  </p:cond>
                </p:stCondLst>
                <p:endSync evt="end" delay="0">
                  <p:rtn val="all"/>
                </p:endSync>
                <p:childTnLst>
                  <p:par>
                    <p:cTn id="81" fill="hold">
                      <p:stCondLst>
                        <p:cond delay="0"/>
                      </p:stCondLst>
                      <p:childTnLst>
                        <p:par>
                          <p:cTn id="82" fill="hold">
                            <p:stCondLst>
                              <p:cond delay="0"/>
                            </p:stCondLst>
                            <p:childTnLst>
                              <p:par>
                                <p:cTn id="83" presetID="45" presetClass="entr" presetSubtype="0" fill="hold" nodeType="clickEffect">
                                  <p:stCondLst>
                                    <p:cond delay="0"/>
                                  </p:stCondLst>
                                  <p:iterate type="lt">
                                    <p:tmPct val="10000"/>
                                  </p:iterate>
                                  <p:childTnLst>
                                    <p:set>
                                      <p:cBhvr>
                                        <p:cTn id="84" dur="1" fill="hold">
                                          <p:stCondLst>
                                            <p:cond delay="0"/>
                                          </p:stCondLst>
                                        </p:cTn>
                                        <p:tgtEl>
                                          <p:spTgt spid="34">
                                            <p:txEl>
                                              <p:pRg st="0" end="0"/>
                                            </p:txEl>
                                          </p:spTgt>
                                        </p:tgtEl>
                                        <p:attrNameLst>
                                          <p:attrName>style.visibility</p:attrName>
                                        </p:attrNameLst>
                                      </p:cBhvr>
                                      <p:to>
                                        <p:strVal val="visible"/>
                                      </p:to>
                                    </p:set>
                                    <p:animEffect transition="in" filter="fade">
                                      <p:cBhvr>
                                        <p:cTn id="85" dur="1000"/>
                                        <p:tgtEl>
                                          <p:spTgt spid="34">
                                            <p:txEl>
                                              <p:pRg st="0" end="0"/>
                                            </p:txEl>
                                          </p:spTgt>
                                        </p:tgtEl>
                                      </p:cBhvr>
                                    </p:animEffect>
                                    <p:anim calcmode="lin" valueType="num">
                                      <p:cBhvr>
                                        <p:cTn id="86" dur="1000" fill="hold"/>
                                        <p:tgtEl>
                                          <p:spTgt spid="34">
                                            <p:txEl>
                                              <p:pRg st="0" end="0"/>
                                            </p:txEl>
                                          </p:spTgt>
                                        </p:tgtEl>
                                        <p:attrNameLst>
                                          <p:attrName>ppt_w</p:attrName>
                                        </p:attrNameLst>
                                      </p:cBhvr>
                                      <p:tavLst>
                                        <p:tav tm="0" fmla="#ppt_w*sin(2.5*pi*$)">
                                          <p:val>
                                            <p:fltVal val="0"/>
                                          </p:val>
                                        </p:tav>
                                        <p:tav tm="100000">
                                          <p:val>
                                            <p:fltVal val="1"/>
                                          </p:val>
                                        </p:tav>
                                      </p:tavLst>
                                    </p:anim>
                                    <p:anim calcmode="lin" valueType="num">
                                      <p:cBhvr>
                                        <p:cTn id="87" dur="1000" fill="hold"/>
                                        <p:tgtEl>
                                          <p:spTgt spid="3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nodeType="clickEffect">
                                  <p:stCondLst>
                                    <p:cond delay="0"/>
                                  </p:stCondLst>
                                  <p:iterate type="lt">
                                    <p:tmPct val="0"/>
                                  </p:iterate>
                                  <p:childTnLst>
                                    <p:animEffect transition="out" filter="wipe(down)">
                                      <p:cBhvr>
                                        <p:cTn id="91" dur="1000"/>
                                        <p:tgtEl>
                                          <p:spTgt spid="34">
                                            <p:txEl>
                                              <p:pRg st="0" end="0"/>
                                            </p:txEl>
                                          </p:spTgt>
                                        </p:tgtEl>
                                      </p:cBhvr>
                                    </p:animEffect>
                                    <p:set>
                                      <p:cBhvr>
                                        <p:cTn id="92" dur="1" fill="hold">
                                          <p:stCondLst>
                                            <p:cond delay="999"/>
                                          </p:stCondLst>
                                        </p:cTn>
                                        <p:tgtEl>
                                          <p:spTgt spid="34">
                                            <p:txEl>
                                              <p:pRg st="0" end="0"/>
                                            </p:txEl>
                                          </p:spTgt>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93" restart="whenNotActive" fill="hold" evtFilter="cancelBubble" nodeType="interactiveSeq">
                <p:stCondLst>
                  <p:cond evt="onClick" delay="0">
                    <p:tgtEl>
                      <p:spTgt spid="35"/>
                    </p:tgtEl>
                  </p:cond>
                </p:stCondLst>
                <p:endSync evt="end" delay="0">
                  <p:rtn val="all"/>
                </p:endSync>
                <p:childTnLst>
                  <p:par>
                    <p:cTn id="94" fill="hold">
                      <p:stCondLst>
                        <p:cond delay="0"/>
                      </p:stCondLst>
                      <p:childTnLst>
                        <p:par>
                          <p:cTn id="95" fill="hold">
                            <p:stCondLst>
                              <p:cond delay="0"/>
                            </p:stCondLst>
                            <p:childTnLst>
                              <p:par>
                                <p:cTn id="96" presetID="5" presetClass="entr" presetSubtype="10" fill="hold" nodeType="clickEffect">
                                  <p:stCondLst>
                                    <p:cond delay="0"/>
                                  </p:stCondLst>
                                  <p:childTnLst>
                                    <p:set>
                                      <p:cBhvr>
                                        <p:cTn id="97" dur="1" fill="hold">
                                          <p:stCondLst>
                                            <p:cond delay="0"/>
                                          </p:stCondLst>
                                        </p:cTn>
                                        <p:tgtEl>
                                          <p:spTgt spid="35">
                                            <p:txEl>
                                              <p:pRg st="0" end="0"/>
                                            </p:txEl>
                                          </p:spTgt>
                                        </p:tgtEl>
                                        <p:attrNameLst>
                                          <p:attrName>style.visibility</p:attrName>
                                        </p:attrNameLst>
                                      </p:cBhvr>
                                      <p:to>
                                        <p:strVal val="visible"/>
                                      </p:to>
                                    </p:set>
                                    <p:animEffect transition="in" filter="checkerboard(across)">
                                      <p:cBhvr>
                                        <p:cTn id="98" dur="1000"/>
                                        <p:tgtEl>
                                          <p:spTgt spid="35">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 presetClass="exit" presetSubtype="4" fill="hold" nodeType="clickEffect">
                                  <p:stCondLst>
                                    <p:cond delay="0"/>
                                  </p:stCondLst>
                                  <p:childTnLst>
                                    <p:anim calcmode="lin" valueType="num">
                                      <p:cBhvr additive="base">
                                        <p:cTn id="102" dur="1000"/>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03" dur="1000"/>
                                        <p:tgtEl>
                                          <p:spTgt spid="35">
                                            <p:txEl>
                                              <p:pRg st="0" end="0"/>
                                            </p:txEl>
                                          </p:spTgt>
                                        </p:tgtEl>
                                        <p:attrNameLst>
                                          <p:attrName>ppt_y</p:attrName>
                                        </p:attrNameLst>
                                      </p:cBhvr>
                                      <p:tavLst>
                                        <p:tav tm="0">
                                          <p:val>
                                            <p:strVal val="ppt_y"/>
                                          </p:val>
                                        </p:tav>
                                        <p:tav tm="100000">
                                          <p:val>
                                            <p:strVal val="1+ppt_h/2"/>
                                          </p:val>
                                        </p:tav>
                                      </p:tavLst>
                                    </p:anim>
                                    <p:set>
                                      <p:cBhvr>
                                        <p:cTn id="104" dur="1" fill="hold">
                                          <p:stCondLst>
                                            <p:cond delay="999"/>
                                          </p:stCondLst>
                                        </p:cTn>
                                        <p:tgtEl>
                                          <p:spTgt spid="35">
                                            <p:txEl>
                                              <p:pRg st="0" end="0"/>
                                            </p:txEl>
                                          </p:spTgt>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05" restart="whenNotActive" fill="hold" evtFilter="cancelBubble" nodeType="interactiveSeq">
                <p:stCondLst>
                  <p:cond evt="onClick" delay="0">
                    <p:tgtEl>
                      <p:spTgt spid="36"/>
                    </p:tgtEl>
                  </p:cond>
                </p:stCondLst>
                <p:endSync evt="end" delay="0">
                  <p:rtn val="all"/>
                </p:endSync>
                <p:childTnLst>
                  <p:par>
                    <p:cTn id="106" fill="hold">
                      <p:stCondLst>
                        <p:cond delay="0"/>
                      </p:stCondLst>
                      <p:childTnLst>
                        <p:par>
                          <p:cTn id="107" fill="hold">
                            <p:stCondLst>
                              <p:cond delay="0"/>
                            </p:stCondLst>
                            <p:childTnLst>
                              <p:par>
                                <p:cTn id="108" presetID="31" presetClass="entr" presetSubtype="0" fill="hold" nodeType="clickEffect">
                                  <p:stCondLst>
                                    <p:cond delay="0"/>
                                  </p:stCondLst>
                                  <p:iterate type="lt">
                                    <p:tmPct val="5000"/>
                                  </p:iterate>
                                  <p:childTnLst>
                                    <p:set>
                                      <p:cBhvr>
                                        <p:cTn id="109" dur="1" fill="hold">
                                          <p:stCondLst>
                                            <p:cond delay="0"/>
                                          </p:stCondLst>
                                        </p:cTn>
                                        <p:tgtEl>
                                          <p:spTgt spid="36">
                                            <p:txEl>
                                              <p:pRg st="0" end="0"/>
                                            </p:txEl>
                                          </p:spTgt>
                                        </p:tgtEl>
                                        <p:attrNameLst>
                                          <p:attrName>style.visibility</p:attrName>
                                        </p:attrNameLst>
                                      </p:cBhvr>
                                      <p:to>
                                        <p:strVal val="visible"/>
                                      </p:to>
                                    </p:set>
                                    <p:anim calcmode="lin" valueType="num">
                                      <p:cBhvr>
                                        <p:cTn id="110" dur="100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11" dur="1000" fill="hold"/>
                                        <p:tgtEl>
                                          <p:spTgt spid="36">
                                            <p:txEl>
                                              <p:pRg st="0" end="0"/>
                                            </p:txEl>
                                          </p:spTgt>
                                        </p:tgtEl>
                                        <p:attrNameLst>
                                          <p:attrName>ppt_h</p:attrName>
                                        </p:attrNameLst>
                                      </p:cBhvr>
                                      <p:tavLst>
                                        <p:tav tm="0">
                                          <p:val>
                                            <p:fltVal val="0"/>
                                          </p:val>
                                        </p:tav>
                                        <p:tav tm="100000">
                                          <p:val>
                                            <p:strVal val="#ppt_h"/>
                                          </p:val>
                                        </p:tav>
                                      </p:tavLst>
                                    </p:anim>
                                    <p:anim calcmode="lin" valueType="num">
                                      <p:cBhvr>
                                        <p:cTn id="112" dur="1000" fill="hold"/>
                                        <p:tgtEl>
                                          <p:spTgt spid="36">
                                            <p:txEl>
                                              <p:pRg st="0" end="0"/>
                                            </p:txEl>
                                          </p:spTgt>
                                        </p:tgtEl>
                                        <p:attrNameLst>
                                          <p:attrName>style.rotation</p:attrName>
                                        </p:attrNameLst>
                                      </p:cBhvr>
                                      <p:tavLst>
                                        <p:tav tm="0">
                                          <p:val>
                                            <p:fltVal val="90"/>
                                          </p:val>
                                        </p:tav>
                                        <p:tav tm="100000">
                                          <p:val>
                                            <p:fltVal val="0"/>
                                          </p:val>
                                        </p:tav>
                                      </p:tavLst>
                                    </p:anim>
                                    <p:animEffect transition="in" filter="fade">
                                      <p:cBhvr>
                                        <p:cTn id="113" dur="1000"/>
                                        <p:tgtEl>
                                          <p:spTgt spid="36">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1" presetClass="exit" presetSubtype="4" fill="hold" nodeType="clickEffect">
                                  <p:stCondLst>
                                    <p:cond delay="0"/>
                                  </p:stCondLst>
                                  <p:iterate type="lt">
                                    <p:tmPct val="0"/>
                                  </p:iterate>
                                  <p:childTnLst>
                                    <p:animEffect transition="out" filter="wheel(4)">
                                      <p:cBhvr>
                                        <p:cTn id="117" dur="1000"/>
                                        <p:tgtEl>
                                          <p:spTgt spid="36">
                                            <p:txEl>
                                              <p:pRg st="0" end="0"/>
                                            </p:txEl>
                                          </p:spTgt>
                                        </p:tgtEl>
                                      </p:cBhvr>
                                    </p:animEffect>
                                    <p:set>
                                      <p:cBhvr>
                                        <p:cTn id="118" dur="1" fill="hold">
                                          <p:stCondLst>
                                            <p:cond delay="999"/>
                                          </p:stCondLst>
                                        </p:cTn>
                                        <p:tgtEl>
                                          <p:spTgt spid="36">
                                            <p:txEl>
                                              <p:pRg st="0" end="0"/>
                                            </p:txEl>
                                          </p:spTgt>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19" restart="whenNotActive" fill="hold" evtFilter="cancelBubble" nodeType="interactiveSeq">
                <p:stCondLst>
                  <p:cond evt="onClick" delay="0">
                    <p:tgtEl>
                      <p:spTgt spid="37"/>
                    </p:tgtEl>
                  </p:cond>
                </p:stCondLst>
                <p:endSync evt="end" delay="0">
                  <p:rtn val="all"/>
                </p:endSync>
                <p:childTnLst>
                  <p:par>
                    <p:cTn id="120" fill="hold">
                      <p:stCondLst>
                        <p:cond delay="0"/>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37">
                                            <p:txEl>
                                              <p:pRg st="0" end="0"/>
                                            </p:txEl>
                                          </p:spTgt>
                                        </p:tgtEl>
                                        <p:attrNameLst>
                                          <p:attrName>style.visibility</p:attrName>
                                        </p:attrNameLst>
                                      </p:cBhvr>
                                      <p:to>
                                        <p:strVal val="visible"/>
                                      </p:to>
                                    </p:set>
                                    <p:anim calcmode="lin" valueType="num">
                                      <p:cBhvr additive="base">
                                        <p:cTn id="124"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25" dur="10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xit" presetSubtype="4" fill="hold" nodeType="clickEffect">
                                  <p:stCondLst>
                                    <p:cond delay="0"/>
                                  </p:stCondLst>
                                  <p:childTnLst>
                                    <p:anim calcmode="lin" valueType="num">
                                      <p:cBhvr additive="base">
                                        <p:cTn id="129" dur="1000"/>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130" dur="1000"/>
                                        <p:tgtEl>
                                          <p:spTgt spid="37">
                                            <p:txEl>
                                              <p:pRg st="0" end="0"/>
                                            </p:txEl>
                                          </p:spTgt>
                                        </p:tgtEl>
                                        <p:attrNameLst>
                                          <p:attrName>ppt_y</p:attrName>
                                        </p:attrNameLst>
                                      </p:cBhvr>
                                      <p:tavLst>
                                        <p:tav tm="0">
                                          <p:val>
                                            <p:strVal val="ppt_y"/>
                                          </p:val>
                                        </p:tav>
                                        <p:tav tm="100000">
                                          <p:val>
                                            <p:strVal val="1+ppt_h/2"/>
                                          </p:val>
                                        </p:tav>
                                      </p:tavLst>
                                    </p:anim>
                                    <p:set>
                                      <p:cBhvr>
                                        <p:cTn id="131" dur="1" fill="hold">
                                          <p:stCondLst>
                                            <p:cond delay="999"/>
                                          </p:stCondLst>
                                        </p:cTn>
                                        <p:tgtEl>
                                          <p:spTgt spid="37">
                                            <p:txEl>
                                              <p:pRg st="0" end="0"/>
                                            </p:txEl>
                                          </p:spTgt>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2" restart="whenNotActive" fill="hold" evtFilter="cancelBubble" nodeType="interactiveSeq">
                <p:stCondLst>
                  <p:cond evt="onClick" delay="0">
                    <p:tgtEl>
                      <p:spTgt spid="38"/>
                    </p:tgtEl>
                  </p:cond>
                </p:stCondLst>
                <p:endSync evt="end" delay="0">
                  <p:rtn val="all"/>
                </p:endSync>
                <p:childTnLst>
                  <p:par>
                    <p:cTn id="133" fill="hold">
                      <p:stCondLst>
                        <p:cond delay="0"/>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999"/>
                                          </p:stCondLst>
                                        </p:cTn>
                                        <p:tgtEl>
                                          <p:spTgt spid="38">
                                            <p:txEl>
                                              <p:pRg st="0" end="0"/>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24" presetClass="exit" presetSubtype="0" fill="hold" nodeType="clickEffect">
                                  <p:stCondLst>
                                    <p:cond delay="0"/>
                                  </p:stCondLst>
                                  <p:childTnLst>
                                    <p:anim to="" calcmode="lin" valueType="num">
                                      <p:cBhvr>
                                        <p:cTn id="140" dur="1"/>
                                        <p:tgtEl>
                                          <p:spTgt spid="38">
                                            <p:txEl>
                                              <p:pRg st="0" end="0"/>
                                            </p:txEl>
                                          </p:spTgt>
                                        </p:tgtEl>
                                        <p:attrNameLst>
                                          <p:attrName/>
                                        </p:attrNameLst>
                                      </p:cBhvr>
                                    </p:anim>
                                    <p:set>
                                      <p:cBhvr>
                                        <p:cTn id="141" dur="1" fill="hold">
                                          <p:stCondLst>
                                            <p:cond delay="999"/>
                                          </p:stCondLst>
                                        </p:cTn>
                                        <p:tgtEl>
                                          <p:spTgt spid="38">
                                            <p:txEl>
                                              <p:pRg st="0" end="0"/>
                                            </p:txEl>
                                          </p:spTgt>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42" restart="whenNotActive" fill="hold" evtFilter="cancelBubble" nodeType="interactiveSeq">
                <p:stCondLst>
                  <p:cond evt="onClick" delay="0">
                    <p:tgtEl>
                      <p:spTgt spid="33"/>
                    </p:tgtEl>
                  </p:cond>
                </p:stCondLst>
                <p:endSync evt="end" delay="0">
                  <p:rtn val="all"/>
                </p:endSync>
                <p:childTnLst>
                  <p:par>
                    <p:cTn id="143" fill="hold">
                      <p:stCondLst>
                        <p:cond delay="0"/>
                      </p:stCondLst>
                      <p:childTnLst>
                        <p:par>
                          <p:cTn id="144" fill="hold">
                            <p:stCondLst>
                              <p:cond delay="0"/>
                            </p:stCondLst>
                            <p:childTnLst>
                              <p:par>
                                <p:cTn id="145" presetID="8" presetClass="entr" presetSubtype="16" fill="hold" nodeType="clickEffect">
                                  <p:stCondLst>
                                    <p:cond delay="0"/>
                                  </p:stCondLst>
                                  <p:childTnLst>
                                    <p:set>
                                      <p:cBhvr>
                                        <p:cTn id="146" dur="1" fill="hold">
                                          <p:stCondLst>
                                            <p:cond delay="0"/>
                                          </p:stCondLst>
                                        </p:cTn>
                                        <p:tgtEl>
                                          <p:spTgt spid="33">
                                            <p:txEl>
                                              <p:pRg st="0" end="0"/>
                                            </p:txEl>
                                          </p:spTgt>
                                        </p:tgtEl>
                                        <p:attrNameLst>
                                          <p:attrName>style.visibility</p:attrName>
                                        </p:attrNameLst>
                                      </p:cBhvr>
                                      <p:to>
                                        <p:strVal val="visible"/>
                                      </p:to>
                                    </p:set>
                                    <p:animEffect transition="in" filter="diamond(in)">
                                      <p:cBhvr>
                                        <p:cTn id="147" dur="1000"/>
                                        <p:tgtEl>
                                          <p:spTgt spid="33">
                                            <p:txEl>
                                              <p:pRg st="0" end="0"/>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xit" presetSubtype="4" fill="hold" nodeType="clickEffect">
                                  <p:stCondLst>
                                    <p:cond delay="0"/>
                                  </p:stCondLst>
                                  <p:childTnLst>
                                    <p:animEffect transition="out" filter="wheel(4)">
                                      <p:cBhvr>
                                        <p:cTn id="151" dur="1000"/>
                                        <p:tgtEl>
                                          <p:spTgt spid="33">
                                            <p:txEl>
                                              <p:pRg st="0" end="0"/>
                                            </p:txEl>
                                          </p:spTgt>
                                        </p:tgtEl>
                                      </p:cBhvr>
                                    </p:animEffect>
                                    <p:set>
                                      <p:cBhvr>
                                        <p:cTn id="152" dur="1" fill="hold">
                                          <p:stCondLst>
                                            <p:cond delay="999"/>
                                          </p:stCondLst>
                                        </p:cTn>
                                        <p:tgtEl>
                                          <p:spTgt spid="33">
                                            <p:txEl>
                                              <p:pRg st="0" end="0"/>
                                            </p:txEl>
                                          </p:spTgt>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53" restart="whenNotActive" fill="hold" evtFilter="cancelBubble" nodeType="interactiveSeq">
                <p:stCondLst>
                  <p:cond evt="onClick" delay="0">
                    <p:tgtEl>
                      <p:spTgt spid="45"/>
                    </p:tgtEl>
                  </p:cond>
                </p:stCondLst>
                <p:endSync evt="end" delay="0">
                  <p:rtn val="all"/>
                </p:endSync>
                <p:childTnLst>
                  <p:par>
                    <p:cTn id="154" fill="hold">
                      <p:stCondLst>
                        <p:cond delay="0"/>
                      </p:stCondLst>
                      <p:childTnLst>
                        <p:par>
                          <p:cTn id="155" fill="hold">
                            <p:stCondLst>
                              <p:cond delay="0"/>
                            </p:stCondLst>
                            <p:childTnLst>
                              <p:par>
                                <p:cTn id="156" presetID="31" presetClass="entr" presetSubtype="0" fill="hold" nodeType="clickEffect">
                                  <p:stCondLst>
                                    <p:cond delay="0"/>
                                  </p:stCondLst>
                                  <p:iterate type="lt">
                                    <p:tmPct val="5000"/>
                                  </p:iterate>
                                  <p:childTnLst>
                                    <p:set>
                                      <p:cBhvr>
                                        <p:cTn id="157" dur="1" fill="hold">
                                          <p:stCondLst>
                                            <p:cond delay="0"/>
                                          </p:stCondLst>
                                        </p:cTn>
                                        <p:tgtEl>
                                          <p:spTgt spid="45">
                                            <p:txEl>
                                              <p:pRg st="0" end="0"/>
                                            </p:txEl>
                                          </p:spTgt>
                                        </p:tgtEl>
                                        <p:attrNameLst>
                                          <p:attrName>style.visibility</p:attrName>
                                        </p:attrNameLst>
                                      </p:cBhvr>
                                      <p:to>
                                        <p:strVal val="visible"/>
                                      </p:to>
                                    </p:set>
                                    <p:anim calcmode="lin" valueType="num">
                                      <p:cBhvr>
                                        <p:cTn id="158" dur="10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59" dur="1000" fill="hold"/>
                                        <p:tgtEl>
                                          <p:spTgt spid="45">
                                            <p:txEl>
                                              <p:pRg st="0" end="0"/>
                                            </p:txEl>
                                          </p:spTgt>
                                        </p:tgtEl>
                                        <p:attrNameLst>
                                          <p:attrName>ppt_h</p:attrName>
                                        </p:attrNameLst>
                                      </p:cBhvr>
                                      <p:tavLst>
                                        <p:tav tm="0">
                                          <p:val>
                                            <p:fltVal val="0"/>
                                          </p:val>
                                        </p:tav>
                                        <p:tav tm="100000">
                                          <p:val>
                                            <p:strVal val="#ppt_h"/>
                                          </p:val>
                                        </p:tav>
                                      </p:tavLst>
                                    </p:anim>
                                    <p:anim calcmode="lin" valueType="num">
                                      <p:cBhvr>
                                        <p:cTn id="160" dur="1000" fill="hold"/>
                                        <p:tgtEl>
                                          <p:spTgt spid="45">
                                            <p:txEl>
                                              <p:pRg st="0" end="0"/>
                                            </p:txEl>
                                          </p:spTgt>
                                        </p:tgtEl>
                                        <p:attrNameLst>
                                          <p:attrName>style.rotation</p:attrName>
                                        </p:attrNameLst>
                                      </p:cBhvr>
                                      <p:tavLst>
                                        <p:tav tm="0">
                                          <p:val>
                                            <p:fltVal val="90"/>
                                          </p:val>
                                        </p:tav>
                                        <p:tav tm="100000">
                                          <p:val>
                                            <p:fltVal val="0"/>
                                          </p:val>
                                        </p:tav>
                                      </p:tavLst>
                                    </p:anim>
                                    <p:animEffect transition="in" filter="fade">
                                      <p:cBhvr>
                                        <p:cTn id="161" dur="1000"/>
                                        <p:tgtEl>
                                          <p:spTgt spid="45">
                                            <p:txEl>
                                              <p:pRg st="0" end="0"/>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 presetClass="exit" presetSubtype="4" fill="hold" nodeType="clickEffect">
                                  <p:stCondLst>
                                    <p:cond delay="0"/>
                                  </p:stCondLst>
                                  <p:iterate type="lt">
                                    <p:tmPct val="0"/>
                                  </p:iterate>
                                  <p:childTnLst>
                                    <p:anim calcmode="lin" valueType="num">
                                      <p:cBhvr additive="base">
                                        <p:cTn id="165" dur="1000"/>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166" dur="1000"/>
                                        <p:tgtEl>
                                          <p:spTgt spid="45">
                                            <p:txEl>
                                              <p:pRg st="0" end="0"/>
                                            </p:txEl>
                                          </p:spTgt>
                                        </p:tgtEl>
                                        <p:attrNameLst>
                                          <p:attrName>ppt_y</p:attrName>
                                        </p:attrNameLst>
                                      </p:cBhvr>
                                      <p:tavLst>
                                        <p:tav tm="0">
                                          <p:val>
                                            <p:strVal val="ppt_y"/>
                                          </p:val>
                                        </p:tav>
                                        <p:tav tm="100000">
                                          <p:val>
                                            <p:strVal val="1+ppt_h/2"/>
                                          </p:val>
                                        </p:tav>
                                      </p:tavLst>
                                    </p:anim>
                                    <p:set>
                                      <p:cBhvr>
                                        <p:cTn id="167" dur="1" fill="hold">
                                          <p:stCondLst>
                                            <p:cond delay="999"/>
                                          </p:stCondLst>
                                        </p:cTn>
                                        <p:tgtEl>
                                          <p:spTgt spid="45">
                                            <p:txEl>
                                              <p:pRg st="0" end="0"/>
                                            </p:txEl>
                                          </p:spTgt>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68" restart="whenNotActive" fill="hold" evtFilter="cancelBubble" nodeType="interactiveSeq">
                <p:stCondLst>
                  <p:cond evt="onClick" delay="0">
                    <p:tgtEl>
                      <p:spTgt spid="44"/>
                    </p:tgtEl>
                  </p:cond>
                </p:stCondLst>
                <p:endSync evt="end" delay="0">
                  <p:rtn val="all"/>
                </p:endSync>
                <p:childTnLst>
                  <p:par>
                    <p:cTn id="169" fill="hold">
                      <p:stCondLst>
                        <p:cond delay="0"/>
                      </p:stCondLst>
                      <p:childTnLst>
                        <p:par>
                          <p:cTn id="170" fill="hold">
                            <p:stCondLst>
                              <p:cond delay="0"/>
                            </p:stCondLst>
                            <p:childTnLst>
                              <p:par>
                                <p:cTn id="171" presetID="2" presetClass="entr" presetSubtype="4" fill="hold" nodeType="clickEffect">
                                  <p:stCondLst>
                                    <p:cond delay="0"/>
                                  </p:stCondLst>
                                  <p:childTnLst>
                                    <p:set>
                                      <p:cBhvr>
                                        <p:cTn id="172" dur="1" fill="hold">
                                          <p:stCondLst>
                                            <p:cond delay="0"/>
                                          </p:stCondLst>
                                        </p:cTn>
                                        <p:tgtEl>
                                          <p:spTgt spid="44">
                                            <p:txEl>
                                              <p:pRg st="0" end="0"/>
                                            </p:txEl>
                                          </p:spTgt>
                                        </p:tgtEl>
                                        <p:attrNameLst>
                                          <p:attrName>style.visibility</p:attrName>
                                        </p:attrNameLst>
                                      </p:cBhvr>
                                      <p:to>
                                        <p:strVal val="visible"/>
                                      </p:to>
                                    </p:set>
                                    <p:anim calcmode="lin" valueType="num">
                                      <p:cBhvr additive="base">
                                        <p:cTn id="173"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74" dur="10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xit" presetSubtype="4" fill="hold" nodeType="clickEffect">
                                  <p:stCondLst>
                                    <p:cond delay="0"/>
                                  </p:stCondLst>
                                  <p:childTnLst>
                                    <p:anim calcmode="lin" valueType="num">
                                      <p:cBhvr additive="base">
                                        <p:cTn id="178" dur="1000"/>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79" dur="1000"/>
                                        <p:tgtEl>
                                          <p:spTgt spid="44">
                                            <p:txEl>
                                              <p:pRg st="0" end="0"/>
                                            </p:txEl>
                                          </p:spTgt>
                                        </p:tgtEl>
                                        <p:attrNameLst>
                                          <p:attrName>ppt_y</p:attrName>
                                        </p:attrNameLst>
                                      </p:cBhvr>
                                      <p:tavLst>
                                        <p:tav tm="0">
                                          <p:val>
                                            <p:strVal val="ppt_y"/>
                                          </p:val>
                                        </p:tav>
                                        <p:tav tm="100000">
                                          <p:val>
                                            <p:strVal val="1+ppt_h/2"/>
                                          </p:val>
                                        </p:tav>
                                      </p:tavLst>
                                    </p:anim>
                                    <p:set>
                                      <p:cBhvr>
                                        <p:cTn id="180" dur="1" fill="hold">
                                          <p:stCondLst>
                                            <p:cond delay="999"/>
                                          </p:stCondLst>
                                        </p:cTn>
                                        <p:tgtEl>
                                          <p:spTgt spid="44">
                                            <p:txEl>
                                              <p:pRg st="0" end="0"/>
                                            </p:txEl>
                                          </p:spTgt>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81" restart="whenNotActive" fill="hold" evtFilter="cancelBubble" nodeType="interactiveSeq">
                <p:stCondLst>
                  <p:cond evt="onClick" delay="0">
                    <p:tgtEl>
                      <p:spTgt spid="43"/>
                    </p:tgtEl>
                  </p:cond>
                </p:stCondLst>
                <p:endSync evt="end" delay="0">
                  <p:rtn val="all"/>
                </p:endSync>
                <p:childTnLst>
                  <p:par>
                    <p:cTn id="182" fill="hold">
                      <p:stCondLst>
                        <p:cond delay="0"/>
                      </p:stCondLst>
                      <p:childTnLst>
                        <p:par>
                          <p:cTn id="183" fill="hold">
                            <p:stCondLst>
                              <p:cond delay="0"/>
                            </p:stCondLst>
                            <p:childTnLst>
                              <p:par>
                                <p:cTn id="184" presetID="17" presetClass="entr" presetSubtype="10" fill="hold" nodeType="clickEffect">
                                  <p:stCondLst>
                                    <p:cond delay="0"/>
                                  </p:stCondLst>
                                  <p:childTnLst>
                                    <p:set>
                                      <p:cBhvr>
                                        <p:cTn id="185" dur="1" fill="hold">
                                          <p:stCondLst>
                                            <p:cond delay="0"/>
                                          </p:stCondLst>
                                        </p:cTn>
                                        <p:tgtEl>
                                          <p:spTgt spid="43">
                                            <p:txEl>
                                              <p:pRg st="0" end="0"/>
                                            </p:txEl>
                                          </p:spTgt>
                                        </p:tgtEl>
                                        <p:attrNameLst>
                                          <p:attrName>style.visibility</p:attrName>
                                        </p:attrNameLst>
                                      </p:cBhvr>
                                      <p:to>
                                        <p:strVal val="visible"/>
                                      </p:to>
                                    </p:set>
                                    <p:anim calcmode="lin" valueType="num">
                                      <p:cBhvr>
                                        <p:cTn id="186" dur="1000" fill="hold"/>
                                        <p:tgtEl>
                                          <p:spTgt spid="43">
                                            <p:txEl>
                                              <p:pRg st="0" end="0"/>
                                            </p:txEl>
                                          </p:spTgt>
                                        </p:tgtEl>
                                        <p:attrNameLst>
                                          <p:attrName>ppt_w</p:attrName>
                                        </p:attrNameLst>
                                      </p:cBhvr>
                                      <p:tavLst>
                                        <p:tav tm="0">
                                          <p:val>
                                            <p:fltVal val="0"/>
                                          </p:val>
                                        </p:tav>
                                        <p:tav tm="100000">
                                          <p:val>
                                            <p:strVal val="#ppt_w"/>
                                          </p:val>
                                        </p:tav>
                                      </p:tavLst>
                                    </p:anim>
                                    <p:anim calcmode="lin" valueType="num">
                                      <p:cBhvr>
                                        <p:cTn id="187" dur="1000" fill="hold"/>
                                        <p:tgtEl>
                                          <p:spTgt spid="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xit" presetSubtype="4" fill="hold" nodeType="clickEffect">
                                  <p:stCondLst>
                                    <p:cond delay="0"/>
                                  </p:stCondLst>
                                  <p:childTnLst>
                                    <p:anim calcmode="lin" valueType="num">
                                      <p:cBhvr additive="base">
                                        <p:cTn id="191" dur="1000"/>
                                        <p:tgtEl>
                                          <p:spTgt spid="43">
                                            <p:txEl>
                                              <p:pRg st="0" end="0"/>
                                            </p:txEl>
                                          </p:spTgt>
                                        </p:tgtEl>
                                        <p:attrNameLst>
                                          <p:attrName>ppt_x</p:attrName>
                                        </p:attrNameLst>
                                      </p:cBhvr>
                                      <p:tavLst>
                                        <p:tav tm="0">
                                          <p:val>
                                            <p:strVal val="ppt_x"/>
                                          </p:val>
                                        </p:tav>
                                        <p:tav tm="100000">
                                          <p:val>
                                            <p:strVal val="ppt_x"/>
                                          </p:val>
                                        </p:tav>
                                      </p:tavLst>
                                    </p:anim>
                                    <p:anim calcmode="lin" valueType="num">
                                      <p:cBhvr additive="base">
                                        <p:cTn id="192" dur="1000"/>
                                        <p:tgtEl>
                                          <p:spTgt spid="43">
                                            <p:txEl>
                                              <p:pRg st="0" end="0"/>
                                            </p:txEl>
                                          </p:spTgt>
                                        </p:tgtEl>
                                        <p:attrNameLst>
                                          <p:attrName>ppt_y</p:attrName>
                                        </p:attrNameLst>
                                      </p:cBhvr>
                                      <p:tavLst>
                                        <p:tav tm="0">
                                          <p:val>
                                            <p:strVal val="ppt_y"/>
                                          </p:val>
                                        </p:tav>
                                        <p:tav tm="100000">
                                          <p:val>
                                            <p:strVal val="1+ppt_h/2"/>
                                          </p:val>
                                        </p:tav>
                                      </p:tavLst>
                                    </p:anim>
                                    <p:set>
                                      <p:cBhvr>
                                        <p:cTn id="193" dur="1" fill="hold">
                                          <p:stCondLst>
                                            <p:cond delay="999"/>
                                          </p:stCondLst>
                                        </p:cTn>
                                        <p:tgtEl>
                                          <p:spTgt spid="43">
                                            <p:txEl>
                                              <p:pRg st="0" end="0"/>
                                            </p:txEl>
                                          </p:spTgt>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94" restart="whenNotActive" fill="hold" evtFilter="cancelBubble" nodeType="interactiveSeq">
                <p:stCondLst>
                  <p:cond evt="onClick" delay="0">
                    <p:tgtEl>
                      <p:spTgt spid="42"/>
                    </p:tgtEl>
                  </p:cond>
                </p:stCondLst>
                <p:endSync evt="end" delay="0">
                  <p:rtn val="all"/>
                </p:endSync>
                <p:childTnLst>
                  <p:par>
                    <p:cTn id="195" fill="hold">
                      <p:stCondLst>
                        <p:cond delay="0"/>
                      </p:stCondLst>
                      <p:childTnLst>
                        <p:par>
                          <p:cTn id="196" fill="hold">
                            <p:stCondLst>
                              <p:cond delay="0"/>
                            </p:stCondLst>
                            <p:childTnLst>
                              <p:par>
                                <p:cTn id="197" presetID="45" presetClass="entr" presetSubtype="0" fill="hold" nodeType="clickEffect">
                                  <p:stCondLst>
                                    <p:cond delay="0"/>
                                  </p:stCondLst>
                                  <p:iterate type="lt">
                                    <p:tmPct val="0"/>
                                  </p:iterate>
                                  <p:childTnLst>
                                    <p:set>
                                      <p:cBhvr>
                                        <p:cTn id="198" dur="1" fill="hold">
                                          <p:stCondLst>
                                            <p:cond delay="0"/>
                                          </p:stCondLst>
                                        </p:cTn>
                                        <p:tgtEl>
                                          <p:spTgt spid="42">
                                            <p:txEl>
                                              <p:pRg st="0" end="0"/>
                                            </p:txEl>
                                          </p:spTgt>
                                        </p:tgtEl>
                                        <p:attrNameLst>
                                          <p:attrName>style.visibility</p:attrName>
                                        </p:attrNameLst>
                                      </p:cBhvr>
                                      <p:to>
                                        <p:strVal val="visible"/>
                                      </p:to>
                                    </p:set>
                                    <p:animEffect transition="in" filter="fade">
                                      <p:cBhvr>
                                        <p:cTn id="199" dur="1000"/>
                                        <p:tgtEl>
                                          <p:spTgt spid="42">
                                            <p:txEl>
                                              <p:pRg st="0" end="0"/>
                                            </p:txEl>
                                          </p:spTgt>
                                        </p:tgtEl>
                                      </p:cBhvr>
                                    </p:animEffect>
                                    <p:anim calcmode="lin" valueType="num">
                                      <p:cBhvr>
                                        <p:cTn id="200" dur="1000" fill="hold"/>
                                        <p:tgtEl>
                                          <p:spTgt spid="42">
                                            <p:txEl>
                                              <p:pRg st="0" end="0"/>
                                            </p:txEl>
                                          </p:spTgt>
                                        </p:tgtEl>
                                        <p:attrNameLst>
                                          <p:attrName>ppt_w</p:attrName>
                                        </p:attrNameLst>
                                      </p:cBhvr>
                                      <p:tavLst>
                                        <p:tav tm="0" fmla="#ppt_w*sin(2.5*pi*$)">
                                          <p:val>
                                            <p:fltVal val="0"/>
                                          </p:val>
                                        </p:tav>
                                        <p:tav tm="100000">
                                          <p:val>
                                            <p:fltVal val="1"/>
                                          </p:val>
                                        </p:tav>
                                      </p:tavLst>
                                    </p:anim>
                                    <p:anim calcmode="lin" valueType="num">
                                      <p:cBhvr>
                                        <p:cTn id="201" dur="1000" fill="hold"/>
                                        <p:tgtEl>
                                          <p:spTgt spid="4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2" fill="hold">
                      <p:stCondLst>
                        <p:cond delay="indefinite"/>
                      </p:stCondLst>
                      <p:childTnLst>
                        <p:par>
                          <p:cTn id="203" fill="hold">
                            <p:stCondLst>
                              <p:cond delay="0"/>
                            </p:stCondLst>
                            <p:childTnLst>
                              <p:par>
                                <p:cTn id="204" presetID="2" presetClass="exit" presetSubtype="4" fill="hold" nodeType="clickEffect">
                                  <p:stCondLst>
                                    <p:cond delay="0"/>
                                  </p:stCondLst>
                                  <p:iterate type="lt">
                                    <p:tmPct val="0"/>
                                  </p:iterate>
                                  <p:childTnLst>
                                    <p:anim calcmode="lin" valueType="num">
                                      <p:cBhvr additive="base">
                                        <p:cTn id="205" dur="1000"/>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206" dur="1000"/>
                                        <p:tgtEl>
                                          <p:spTgt spid="42">
                                            <p:txEl>
                                              <p:pRg st="0" end="0"/>
                                            </p:txEl>
                                          </p:spTgt>
                                        </p:tgtEl>
                                        <p:attrNameLst>
                                          <p:attrName>ppt_y</p:attrName>
                                        </p:attrNameLst>
                                      </p:cBhvr>
                                      <p:tavLst>
                                        <p:tav tm="0">
                                          <p:val>
                                            <p:strVal val="ppt_y"/>
                                          </p:val>
                                        </p:tav>
                                        <p:tav tm="100000">
                                          <p:val>
                                            <p:strVal val="1+ppt_h/2"/>
                                          </p:val>
                                        </p:tav>
                                      </p:tavLst>
                                    </p:anim>
                                    <p:set>
                                      <p:cBhvr>
                                        <p:cTn id="207" dur="1" fill="hold">
                                          <p:stCondLst>
                                            <p:cond delay="999"/>
                                          </p:stCondLst>
                                        </p:cTn>
                                        <p:tgtEl>
                                          <p:spTgt spid="42">
                                            <p:txEl>
                                              <p:pRg st="0" end="0"/>
                                            </p:txEl>
                                          </p:spTgt>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208" restart="whenNotActive" fill="hold" evtFilter="cancelBubble" nodeType="interactiveSeq">
                <p:stCondLst>
                  <p:cond evt="onClick" delay="0">
                    <p:tgtEl>
                      <p:spTgt spid="41"/>
                    </p:tgtEl>
                  </p:cond>
                </p:stCondLst>
                <p:endSync evt="end" delay="0">
                  <p:rtn val="all"/>
                </p:endSync>
                <p:childTnLst>
                  <p:par>
                    <p:cTn id="209" fill="hold">
                      <p:stCondLst>
                        <p:cond delay="0"/>
                      </p:stCondLst>
                      <p:childTnLst>
                        <p:par>
                          <p:cTn id="210" fill="hold">
                            <p:stCondLst>
                              <p:cond delay="0"/>
                            </p:stCondLst>
                            <p:childTnLst>
                              <p:par>
                                <p:cTn id="211" presetID="31" presetClass="entr" presetSubtype="0" fill="hold" nodeType="clickEffect">
                                  <p:stCondLst>
                                    <p:cond delay="0"/>
                                  </p:stCondLst>
                                  <p:iterate type="lt">
                                    <p:tmPct val="0"/>
                                  </p:iterate>
                                  <p:childTnLst>
                                    <p:set>
                                      <p:cBhvr>
                                        <p:cTn id="212" dur="1" fill="hold">
                                          <p:stCondLst>
                                            <p:cond delay="0"/>
                                          </p:stCondLst>
                                        </p:cTn>
                                        <p:tgtEl>
                                          <p:spTgt spid="41">
                                            <p:txEl>
                                              <p:pRg st="0" end="0"/>
                                            </p:txEl>
                                          </p:spTgt>
                                        </p:tgtEl>
                                        <p:attrNameLst>
                                          <p:attrName>style.visibility</p:attrName>
                                        </p:attrNameLst>
                                      </p:cBhvr>
                                      <p:to>
                                        <p:strVal val="visible"/>
                                      </p:to>
                                    </p:set>
                                    <p:anim calcmode="lin" valueType="num">
                                      <p:cBhvr>
                                        <p:cTn id="213" dur="1000" fill="hold"/>
                                        <p:tgtEl>
                                          <p:spTgt spid="41">
                                            <p:txEl>
                                              <p:pRg st="0" end="0"/>
                                            </p:txEl>
                                          </p:spTgt>
                                        </p:tgtEl>
                                        <p:attrNameLst>
                                          <p:attrName>ppt_w</p:attrName>
                                        </p:attrNameLst>
                                      </p:cBhvr>
                                      <p:tavLst>
                                        <p:tav tm="0">
                                          <p:val>
                                            <p:fltVal val="0"/>
                                          </p:val>
                                        </p:tav>
                                        <p:tav tm="100000">
                                          <p:val>
                                            <p:strVal val="#ppt_w"/>
                                          </p:val>
                                        </p:tav>
                                      </p:tavLst>
                                    </p:anim>
                                    <p:anim calcmode="lin" valueType="num">
                                      <p:cBhvr>
                                        <p:cTn id="214" dur="1000" fill="hold"/>
                                        <p:tgtEl>
                                          <p:spTgt spid="41">
                                            <p:txEl>
                                              <p:pRg st="0" end="0"/>
                                            </p:txEl>
                                          </p:spTgt>
                                        </p:tgtEl>
                                        <p:attrNameLst>
                                          <p:attrName>ppt_h</p:attrName>
                                        </p:attrNameLst>
                                      </p:cBhvr>
                                      <p:tavLst>
                                        <p:tav tm="0">
                                          <p:val>
                                            <p:fltVal val="0"/>
                                          </p:val>
                                        </p:tav>
                                        <p:tav tm="100000">
                                          <p:val>
                                            <p:strVal val="#ppt_h"/>
                                          </p:val>
                                        </p:tav>
                                      </p:tavLst>
                                    </p:anim>
                                    <p:anim calcmode="lin" valueType="num">
                                      <p:cBhvr>
                                        <p:cTn id="215" dur="1000" fill="hold"/>
                                        <p:tgtEl>
                                          <p:spTgt spid="41">
                                            <p:txEl>
                                              <p:pRg st="0" end="0"/>
                                            </p:txEl>
                                          </p:spTgt>
                                        </p:tgtEl>
                                        <p:attrNameLst>
                                          <p:attrName>style.rotation</p:attrName>
                                        </p:attrNameLst>
                                      </p:cBhvr>
                                      <p:tavLst>
                                        <p:tav tm="0">
                                          <p:val>
                                            <p:fltVal val="90"/>
                                          </p:val>
                                        </p:tav>
                                        <p:tav tm="100000">
                                          <p:val>
                                            <p:fltVal val="0"/>
                                          </p:val>
                                        </p:tav>
                                      </p:tavLst>
                                    </p:anim>
                                    <p:animEffect transition="in" filter="fade">
                                      <p:cBhvr>
                                        <p:cTn id="216" dur="1000"/>
                                        <p:tgtEl>
                                          <p:spTgt spid="41">
                                            <p:txEl>
                                              <p:pRg st="0" end="0"/>
                                            </p:txEl>
                                          </p:spTgt>
                                        </p:tgtEl>
                                      </p:cBhvr>
                                    </p:animEffect>
                                  </p:childTnLst>
                                </p:cTn>
                              </p:par>
                            </p:childTnLst>
                          </p:cTn>
                        </p:par>
                      </p:childTnLst>
                    </p:cTn>
                  </p:par>
                  <p:par>
                    <p:cTn id="217" fill="hold">
                      <p:stCondLst>
                        <p:cond delay="indefinite"/>
                      </p:stCondLst>
                      <p:childTnLst>
                        <p:par>
                          <p:cTn id="218" fill="hold">
                            <p:stCondLst>
                              <p:cond delay="0"/>
                            </p:stCondLst>
                            <p:childTnLst>
                              <p:par>
                                <p:cTn id="219" presetID="2" presetClass="exit" presetSubtype="4" fill="hold" nodeType="clickEffect">
                                  <p:stCondLst>
                                    <p:cond delay="0"/>
                                  </p:stCondLst>
                                  <p:iterate type="lt">
                                    <p:tmPct val="0"/>
                                  </p:iterate>
                                  <p:childTnLst>
                                    <p:anim calcmode="lin" valueType="num">
                                      <p:cBhvr additive="base">
                                        <p:cTn id="220" dur="1000"/>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221" dur="1000"/>
                                        <p:tgtEl>
                                          <p:spTgt spid="41">
                                            <p:txEl>
                                              <p:pRg st="0" end="0"/>
                                            </p:txEl>
                                          </p:spTgt>
                                        </p:tgtEl>
                                        <p:attrNameLst>
                                          <p:attrName>ppt_y</p:attrName>
                                        </p:attrNameLst>
                                      </p:cBhvr>
                                      <p:tavLst>
                                        <p:tav tm="0">
                                          <p:val>
                                            <p:strVal val="ppt_y"/>
                                          </p:val>
                                        </p:tav>
                                        <p:tav tm="100000">
                                          <p:val>
                                            <p:strVal val="1+ppt_h/2"/>
                                          </p:val>
                                        </p:tav>
                                      </p:tavLst>
                                    </p:anim>
                                    <p:set>
                                      <p:cBhvr>
                                        <p:cTn id="222" dur="1" fill="hold">
                                          <p:stCondLst>
                                            <p:cond delay="999"/>
                                          </p:stCondLst>
                                        </p:cTn>
                                        <p:tgtEl>
                                          <p:spTgt spid="41">
                                            <p:txEl>
                                              <p:pRg st="0" end="0"/>
                                            </p:txEl>
                                          </p:spTgt>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223" restart="whenNotActive" fill="hold" evtFilter="cancelBubble" nodeType="interactiveSeq">
                <p:stCondLst>
                  <p:cond evt="onClick" delay="0">
                    <p:tgtEl>
                      <p:spTgt spid="40"/>
                    </p:tgtEl>
                  </p:cond>
                </p:stCondLst>
                <p:endSync evt="end" delay="0">
                  <p:rtn val="all"/>
                </p:endSync>
                <p:childTnLst>
                  <p:par>
                    <p:cTn id="224" fill="hold">
                      <p:stCondLst>
                        <p:cond delay="0"/>
                      </p:stCondLst>
                      <p:childTnLst>
                        <p:par>
                          <p:cTn id="225" fill="hold">
                            <p:stCondLst>
                              <p:cond delay="0"/>
                            </p:stCondLst>
                            <p:childTnLst>
                              <p:par>
                                <p:cTn id="226" presetID="2" presetClass="entr" presetSubtype="4" fill="hold" nodeType="clickEffect">
                                  <p:stCondLst>
                                    <p:cond delay="0"/>
                                  </p:stCondLst>
                                  <p:childTnLst>
                                    <p:set>
                                      <p:cBhvr>
                                        <p:cTn id="227" dur="1" fill="hold">
                                          <p:stCondLst>
                                            <p:cond delay="0"/>
                                          </p:stCondLst>
                                        </p:cTn>
                                        <p:tgtEl>
                                          <p:spTgt spid="40">
                                            <p:txEl>
                                              <p:pRg st="0" end="0"/>
                                            </p:txEl>
                                          </p:spTgt>
                                        </p:tgtEl>
                                        <p:attrNameLst>
                                          <p:attrName>style.visibility</p:attrName>
                                        </p:attrNameLst>
                                      </p:cBhvr>
                                      <p:to>
                                        <p:strVal val="visible"/>
                                      </p:to>
                                    </p:set>
                                    <p:anim calcmode="lin" valueType="num">
                                      <p:cBhvr additive="base">
                                        <p:cTn id="228"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29"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0" fill="hold">
                      <p:stCondLst>
                        <p:cond delay="indefinite"/>
                      </p:stCondLst>
                      <p:childTnLst>
                        <p:par>
                          <p:cTn id="231" fill="hold">
                            <p:stCondLst>
                              <p:cond delay="0"/>
                            </p:stCondLst>
                            <p:childTnLst>
                              <p:par>
                                <p:cTn id="232" presetID="2" presetClass="exit" presetSubtype="2" fill="hold" nodeType="clickEffect">
                                  <p:stCondLst>
                                    <p:cond delay="0"/>
                                  </p:stCondLst>
                                  <p:childTnLst>
                                    <p:anim calcmode="lin" valueType="num">
                                      <p:cBhvr additive="base">
                                        <p:cTn id="233" dur="1000"/>
                                        <p:tgtEl>
                                          <p:spTgt spid="40">
                                            <p:txEl>
                                              <p:pRg st="0" end="0"/>
                                            </p:txEl>
                                          </p:spTgt>
                                        </p:tgtEl>
                                        <p:attrNameLst>
                                          <p:attrName>ppt_x</p:attrName>
                                        </p:attrNameLst>
                                      </p:cBhvr>
                                      <p:tavLst>
                                        <p:tav tm="0">
                                          <p:val>
                                            <p:strVal val="ppt_x"/>
                                          </p:val>
                                        </p:tav>
                                        <p:tav tm="100000">
                                          <p:val>
                                            <p:strVal val="1+ppt_w/2"/>
                                          </p:val>
                                        </p:tav>
                                      </p:tavLst>
                                    </p:anim>
                                    <p:anim calcmode="lin" valueType="num">
                                      <p:cBhvr additive="base">
                                        <p:cTn id="234" dur="1000"/>
                                        <p:tgtEl>
                                          <p:spTgt spid="40">
                                            <p:txEl>
                                              <p:pRg st="0" end="0"/>
                                            </p:txEl>
                                          </p:spTgt>
                                        </p:tgtEl>
                                        <p:attrNameLst>
                                          <p:attrName>ppt_y</p:attrName>
                                        </p:attrNameLst>
                                      </p:cBhvr>
                                      <p:tavLst>
                                        <p:tav tm="0">
                                          <p:val>
                                            <p:strVal val="ppt_y"/>
                                          </p:val>
                                        </p:tav>
                                        <p:tav tm="100000">
                                          <p:val>
                                            <p:strVal val="ppt_y"/>
                                          </p:val>
                                        </p:tav>
                                      </p:tavLst>
                                    </p:anim>
                                    <p:set>
                                      <p:cBhvr>
                                        <p:cTn id="235" dur="1" fill="hold">
                                          <p:stCondLst>
                                            <p:cond delay="999"/>
                                          </p:stCondLst>
                                        </p:cTn>
                                        <p:tgtEl>
                                          <p:spTgt spid="40">
                                            <p:txEl>
                                              <p:pRg st="0" end="0"/>
                                            </p:txEl>
                                          </p:spTgt>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bldLst>
      <p:bldP spid="2" grpId="0"/>
      <p:bldP spid="6" grpId="0" animBg="1"/>
      <p:bldP spid="7" grpId="0" animBg="1"/>
      <p:bldP spid="8" grpId="0" animBg="1"/>
      <p:bldP spid="10" grpId="0" animBg="1"/>
      <p:bldP spid="11"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1200329"/>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397261" y="2295695"/>
            <a:ext cx="1402302" cy="523220"/>
          </a:xfrm>
          <a:prstGeom prst="rect">
            <a:avLst/>
          </a:prstGeom>
          <a:noFill/>
        </p:spPr>
        <p:txBody>
          <a:bodyPr wrap="square">
            <a:spAutoFit/>
          </a:bodyPr>
          <a:lstStyle/>
          <a:p>
            <a:pPr algn="ctr"/>
            <a:r>
              <a:rPr lang="en-US" sz="2800" b="1">
                <a:solidFill>
                  <a:srgbClr val="C00000"/>
                </a:solidFill>
                <a:latin typeface="MyriadPro-Regular"/>
              </a:rPr>
              <a:t>place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6917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73108" y="200438"/>
            <a:ext cx="5365908" cy="646331"/>
          </a:xfrm>
          <a:prstGeom prst="rect">
            <a:avLst/>
          </a:prstGeom>
          <a:noFill/>
        </p:spPr>
        <p:txBody>
          <a:bodyPr wrap="square" rtlCol="0">
            <a:spAutoFit/>
          </a:bodyPr>
          <a:lstStyle/>
          <a:p>
            <a:r>
              <a:rPr lang="en-US" sz="3600" b="1" i="1" dirty="0">
                <a:solidFill>
                  <a:srgbClr val="0070C0"/>
                </a:solidFill>
              </a:rPr>
              <a:t>Answer the questions:</a:t>
            </a:r>
          </a:p>
        </p:txBody>
      </p:sp>
      <p:sp>
        <p:nvSpPr>
          <p:cNvPr id="5" name="TextBox 4"/>
          <p:cNvSpPr txBox="1"/>
          <p:nvPr/>
        </p:nvSpPr>
        <p:spPr>
          <a:xfrm>
            <a:off x="515273" y="143629"/>
            <a:ext cx="3059800" cy="645160"/>
          </a:xfrm>
          <a:prstGeom prst="rect">
            <a:avLst/>
          </a:prstGeom>
          <a:noFill/>
          <a:effectLst/>
        </p:spPr>
        <p:txBody>
          <a:bodyPr wrap="square" rtlCol="0">
            <a:spAutoFit/>
          </a:bodyPr>
          <a:lstStyle>
            <a:defPPr>
              <a:defRPr lang="en-US"/>
            </a:defPPr>
            <a:lvl1pPr>
              <a:defRPr sz="3600" b="1">
                <a:effectLst>
                  <a:glow rad="88900">
                    <a:schemeClr val="bg1"/>
                  </a:glow>
                </a:effectLst>
                <a:latin typeface="Arial" panose="020B0604020202020204" pitchFamily="34" charset="0"/>
                <a:cs typeface="Arial" panose="020B0604020202020204" pitchFamily="34" charset="0"/>
              </a:defRPr>
            </a:lvl1pPr>
          </a:lstStyle>
          <a:p>
            <a:r>
              <a:rPr lang="en-US" dirty="0">
                <a:solidFill>
                  <a:srgbClr val="AD4F0F"/>
                </a:solidFill>
              </a:rPr>
              <a:t>* WARM-UP</a:t>
            </a:r>
          </a:p>
        </p:txBody>
      </p:sp>
      <p:sp>
        <p:nvSpPr>
          <p:cNvPr id="6" name="TextBox 5"/>
          <p:cNvSpPr txBox="1"/>
          <p:nvPr/>
        </p:nvSpPr>
        <p:spPr>
          <a:xfrm>
            <a:off x="515273" y="871897"/>
            <a:ext cx="7146173" cy="4401205"/>
          </a:xfrm>
          <a:prstGeom prst="rect">
            <a:avLst/>
          </a:prstGeom>
          <a:noFill/>
        </p:spPr>
        <p:txBody>
          <a:bodyPr wrap="square">
            <a:spAutoFit/>
          </a:bodyPr>
          <a:lstStyle/>
          <a:p>
            <a:pPr>
              <a:lnSpc>
                <a:spcPct val="200000"/>
              </a:lnSpc>
            </a:pPr>
            <a:r>
              <a:rPr lang="en-US" sz="2800" dirty="0"/>
              <a:t>1. Can you name some of Festivals in Viet Nam? </a:t>
            </a:r>
          </a:p>
          <a:p>
            <a:pPr>
              <a:lnSpc>
                <a:spcPct val="200000"/>
              </a:lnSpc>
            </a:pPr>
            <a:r>
              <a:rPr lang="en-US" sz="2800" dirty="0"/>
              <a:t>2. Do you like Mid-Autumn Festival? </a:t>
            </a:r>
          </a:p>
          <a:p>
            <a:pPr>
              <a:lnSpc>
                <a:spcPct val="200000"/>
              </a:lnSpc>
            </a:pPr>
            <a:r>
              <a:rPr lang="en-US" sz="2800" dirty="0"/>
              <a:t>3.Do you like Tet holiday?</a:t>
            </a:r>
          </a:p>
          <a:p>
            <a:pPr>
              <a:lnSpc>
                <a:spcPct val="200000"/>
              </a:lnSpc>
            </a:pPr>
            <a:r>
              <a:rPr lang="en-US" sz="2800" dirty="0"/>
              <a:t>4. What do you do before Tet holiday? </a:t>
            </a:r>
          </a:p>
          <a:p>
            <a:pPr>
              <a:lnSpc>
                <a:spcPct val="200000"/>
              </a:lnSpc>
            </a:pPr>
            <a:r>
              <a:rPr lang="en-US" sz="2800" dirty="0"/>
              <a:t>5. What do you do during Tet holiday?</a:t>
            </a:r>
          </a:p>
        </p:txBody>
      </p:sp>
      <p:sp>
        <p:nvSpPr>
          <p:cNvPr id="7" name="Rectangle 6"/>
          <p:cNvSpPr/>
          <p:nvPr/>
        </p:nvSpPr>
        <p:spPr>
          <a:xfrm>
            <a:off x="395327" y="1673447"/>
            <a:ext cx="5702971" cy="492443"/>
          </a:xfrm>
          <a:prstGeom prst="rect">
            <a:avLst/>
          </a:prstGeom>
        </p:spPr>
        <p:txBody>
          <a:bodyPr wrap="non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Mid Autumn Festival, Tet holiday,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ectangle 7"/>
          <p:cNvSpPr/>
          <p:nvPr/>
        </p:nvSpPr>
        <p:spPr>
          <a:xfrm>
            <a:off x="395327" y="3412385"/>
            <a:ext cx="11871657" cy="492443"/>
          </a:xfrm>
          <a:prstGeom prst="rect">
            <a:avLst/>
          </a:prstGeom>
        </p:spPr>
        <p:txBody>
          <a:bodyPr wrap="squar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Yes, I do . Because at Tet, I often eat delicious food and receive lucky money.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515273" y="4183158"/>
            <a:ext cx="10436896" cy="523220"/>
          </a:xfrm>
          <a:prstGeom prst="rect">
            <a:avLst/>
          </a:prstGeom>
        </p:spPr>
        <p:txBody>
          <a:bodyPr wrap="none">
            <a:spAutoFit/>
          </a:bodyPr>
          <a:lstStyle/>
          <a:p>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Clean my house, buy some flowers, decorate my house, cut hair,…</a:t>
            </a:r>
            <a:endParaRPr lang="en-US" sz="28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Rectangle 9"/>
          <p:cNvSpPr/>
          <p:nvPr/>
        </p:nvSpPr>
        <p:spPr>
          <a:xfrm>
            <a:off x="515273" y="5077022"/>
            <a:ext cx="6657015" cy="523220"/>
          </a:xfrm>
          <a:prstGeom prst="rect">
            <a:avLst/>
          </a:prstGeom>
        </p:spPr>
        <p:txBody>
          <a:bodyPr wrap="none">
            <a:spAutoFit/>
          </a:bodyPr>
          <a:lstStyle/>
          <a:p>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Visit my relatives, receive lucky money…</a:t>
            </a:r>
            <a:endParaRPr lang="en-US" sz="28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395327" y="2479546"/>
            <a:ext cx="5518242" cy="492443"/>
          </a:xfrm>
          <a:prstGeom prst="rect">
            <a:avLst/>
          </a:prstGeom>
        </p:spPr>
        <p:txBody>
          <a:bodyPr wrap="none">
            <a:spAutoFit/>
          </a:bodyPr>
          <a:lstStyle/>
          <a:p>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b="1" i="1" dirty="0">
                <a:solidFill>
                  <a:srgbClr val="D36113"/>
                </a:solidFill>
                <a:latin typeface="Times New Roman" panose="02020603050405020304" pitchFamily="18" charset="0"/>
                <a:ea typeface="Times New Roman" panose="02020603050405020304" pitchFamily="18" charset="0"/>
                <a:cs typeface="Times New Roman" panose="02020603050405020304" pitchFamily="18" charset="0"/>
              </a:rPr>
              <a:t>Yes, I do / No, I don’t because ……..</a:t>
            </a:r>
            <a:endParaRPr lang="en-US" sz="2600" b="1" i="1" dirty="0">
              <a:solidFill>
                <a:srgbClr val="D36113"/>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6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830997"/>
          </a:xfrm>
          <a:prstGeom prst="rect">
            <a:avLst/>
          </a:prstGeom>
          <a:noFill/>
        </p:spPr>
        <p:txBody>
          <a:bodyPr wrap="square" rtlCol="0" anchor="t">
            <a:spAutoFit/>
          </a:bodyPr>
          <a:lstStyle/>
          <a:p>
            <a:endParaRPr lang="en-US" sz="800" dirty="0"/>
          </a:p>
          <a:p>
            <a:r>
              <a:rPr lang="en-US" sz="3200" b="1" dirty="0">
                <a:solidFill>
                  <a:srgbClr val="F7931D"/>
                </a:solidFill>
              </a:rPr>
              <a:t>2.</a:t>
            </a:r>
            <a:r>
              <a:rPr lang="en-US" sz="3200" dirty="0"/>
              <a:t> Tom likes to ______ the view from the hill.</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4" name="TextBox 33">
            <a:extLst>
              <a:ext uri="{FF2B5EF4-FFF2-40B4-BE49-F238E27FC236}">
                <a16:creationId xmlns:a16="http://schemas.microsoft.com/office/drawing/2014/main" id="{0AE78FE7-C418-4A32-AA4E-325C3CC90957}"/>
              </a:ext>
            </a:extLst>
          </p:cNvPr>
          <p:cNvSpPr txBox="1"/>
          <p:nvPr/>
        </p:nvSpPr>
        <p:spPr>
          <a:xfrm>
            <a:off x="2736109" y="2405612"/>
            <a:ext cx="1402302" cy="523220"/>
          </a:xfrm>
          <a:prstGeom prst="rect">
            <a:avLst/>
          </a:prstGeom>
          <a:noFill/>
        </p:spPr>
        <p:txBody>
          <a:bodyPr wrap="square">
            <a:spAutoFit/>
          </a:bodyPr>
          <a:lstStyle/>
          <a:p>
            <a:pPr algn="ctr"/>
            <a:r>
              <a:rPr lang="en-US" sz="2800" b="1" dirty="0">
                <a:solidFill>
                  <a:srgbClr val="C00000"/>
                </a:solidFill>
                <a:latin typeface="MyriadPro-Regular"/>
              </a:rPr>
              <a:t>admire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81484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1323439"/>
          </a:xfrm>
          <a:prstGeom prst="rect">
            <a:avLst/>
          </a:prstGeom>
          <a:noFill/>
        </p:spPr>
        <p:txBody>
          <a:bodyPr wrap="square" rtlCol="0" anchor="t">
            <a:spAutoFit/>
          </a:bodyPr>
          <a:lstStyle/>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5" name="TextBox 34">
            <a:extLst>
              <a:ext uri="{FF2B5EF4-FFF2-40B4-BE49-F238E27FC236}">
                <a16:creationId xmlns:a16="http://schemas.microsoft.com/office/drawing/2014/main" id="{0AE78FE7-C418-4A32-AA4E-325C3CC90957}"/>
              </a:ext>
            </a:extLst>
          </p:cNvPr>
          <p:cNvSpPr txBox="1"/>
          <p:nvPr/>
        </p:nvSpPr>
        <p:spPr>
          <a:xfrm>
            <a:off x="8514219" y="2402901"/>
            <a:ext cx="1402302" cy="523220"/>
          </a:xfrm>
          <a:prstGeom prst="rect">
            <a:avLst/>
          </a:prstGeom>
          <a:noFill/>
        </p:spPr>
        <p:txBody>
          <a:bodyPr wrap="square">
            <a:spAutoFit/>
          </a:bodyPr>
          <a:lstStyle/>
          <a:p>
            <a:pPr algn="ctr"/>
            <a:r>
              <a:rPr lang="en-US" sz="2800" b="1" dirty="0">
                <a:solidFill>
                  <a:srgbClr val="C00000"/>
                </a:solidFill>
                <a:latin typeface="MyriadPro-Regular"/>
              </a:rPr>
              <a:t>chase</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32476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707886"/>
          </a:xfrm>
          <a:prstGeom prst="rect">
            <a:avLst/>
          </a:prstGeom>
          <a:noFill/>
        </p:spPr>
        <p:txBody>
          <a:bodyPr wrap="square" rtlCol="0" anchor="t">
            <a:spAutoFit/>
          </a:bodyPr>
          <a:lstStyle/>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6" name="TextBox 35">
            <a:extLst>
              <a:ext uri="{FF2B5EF4-FFF2-40B4-BE49-F238E27FC236}">
                <a16:creationId xmlns:a16="http://schemas.microsoft.com/office/drawing/2014/main" id="{0AE78FE7-C418-4A32-AA4E-325C3CC90957}"/>
              </a:ext>
            </a:extLst>
          </p:cNvPr>
          <p:cNvSpPr txBox="1"/>
          <p:nvPr/>
        </p:nvSpPr>
        <p:spPr>
          <a:xfrm>
            <a:off x="7192069" y="2386589"/>
            <a:ext cx="1402302" cy="523220"/>
          </a:xfrm>
          <a:prstGeom prst="rect">
            <a:avLst/>
          </a:prstGeom>
          <a:noFill/>
        </p:spPr>
        <p:txBody>
          <a:bodyPr wrap="square">
            <a:spAutoFit/>
          </a:bodyPr>
          <a:lstStyle/>
          <a:p>
            <a:pPr algn="ctr"/>
            <a:r>
              <a:rPr lang="en-US" sz="2800" b="1" dirty="0">
                <a:solidFill>
                  <a:srgbClr val="C00000"/>
                </a:solidFill>
                <a:latin typeface="MyriadPro-Regular"/>
              </a:rPr>
              <a:t>pray</a:t>
            </a:r>
            <a:endParaRPr lang="en-US" sz="2800" b="1" dirty="0">
              <a:solidFill>
                <a:srgbClr val="C00000"/>
              </a:solidFill>
            </a:endParaRPr>
          </a:p>
        </p:txBody>
      </p:sp>
      <p:sp>
        <p:nvSpPr>
          <p:cNvPr id="11" name="Action Button: Home 10">
            <a:hlinkClick r:id="rId4"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6763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636839" y="1472251"/>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2" name="Action Button: Home 11">
            <a:hlinkClick r:id="rId5"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80197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mẫu họa&#10;&#10;Mô tả được tạo tự động">
            <a:extLst>
              <a:ext uri="{FF2B5EF4-FFF2-40B4-BE49-F238E27FC236}">
                <a16:creationId xmlns:a16="http://schemas.microsoft.com/office/drawing/2014/main" id="{1C222CB0-577E-4B8B-B039-A35E367316E3}"/>
              </a:ext>
            </a:extLst>
          </p:cNvPr>
          <p:cNvPicPr>
            <a:picLocks noChangeAspect="1"/>
          </p:cNvPicPr>
          <p:nvPr/>
        </p:nvPicPr>
        <p:blipFill>
          <a:blip r:embed="rId3"/>
          <a:stretch>
            <a:fillRect/>
          </a:stretch>
        </p:blipFill>
        <p:spPr>
          <a:xfrm>
            <a:off x="2892021" y="1259600"/>
            <a:ext cx="6576665" cy="4174551"/>
          </a:xfrm>
          <a:prstGeom prst="rect">
            <a:avLst/>
          </a:prstGeom>
        </p:spPr>
      </p:pic>
      <p:pic>
        <p:nvPicPr>
          <p:cNvPr id="7" name="Hình ảnh 6">
            <a:extLst>
              <a:ext uri="{FF2B5EF4-FFF2-40B4-BE49-F238E27FC236}">
                <a16:creationId xmlns:a16="http://schemas.microsoft.com/office/drawing/2014/main" id="{3F720CF9-BF34-4187-8042-88DBE5FBB27D}"/>
              </a:ext>
            </a:extLst>
          </p:cNvPr>
          <p:cNvPicPr>
            <a:picLocks noChangeAspect="1"/>
          </p:cNvPicPr>
          <p:nvPr/>
        </p:nvPicPr>
        <p:blipFill>
          <a:blip r:embed="rId4"/>
          <a:stretch>
            <a:fillRect/>
          </a:stretch>
        </p:blipFill>
        <p:spPr>
          <a:xfrm>
            <a:off x="10624399" y="5"/>
            <a:ext cx="1567605" cy="1706137"/>
          </a:xfrm>
          <a:prstGeom prst="rect">
            <a:avLst/>
          </a:prstGeom>
        </p:spPr>
      </p:pic>
      <p:pic>
        <p:nvPicPr>
          <p:cNvPr id="8" name="Hình ảnh 7">
            <a:extLst>
              <a:ext uri="{FF2B5EF4-FFF2-40B4-BE49-F238E27FC236}">
                <a16:creationId xmlns:a16="http://schemas.microsoft.com/office/drawing/2014/main" id="{AE394AA8-C4F2-4D58-A6C4-D4D4A398432C}"/>
              </a:ext>
            </a:extLst>
          </p:cNvPr>
          <p:cNvPicPr>
            <a:picLocks noChangeAspect="1"/>
          </p:cNvPicPr>
          <p:nvPr/>
        </p:nvPicPr>
        <p:blipFill>
          <a:blip r:embed="rId4"/>
          <a:stretch>
            <a:fillRect/>
          </a:stretch>
        </p:blipFill>
        <p:spPr>
          <a:xfrm>
            <a:off x="0" y="-1"/>
            <a:ext cx="1567605" cy="1706137"/>
          </a:xfrm>
          <a:prstGeom prst="rect">
            <a:avLst/>
          </a:prstGeom>
        </p:spPr>
      </p:pic>
      <p:pic>
        <p:nvPicPr>
          <p:cNvPr id="9" name="Hình ảnh 8">
            <a:extLst>
              <a:ext uri="{FF2B5EF4-FFF2-40B4-BE49-F238E27FC236}">
                <a16:creationId xmlns:a16="http://schemas.microsoft.com/office/drawing/2014/main" id="{C7BFF9B9-FF16-47C3-AB70-9CB878EAC6B0}"/>
              </a:ext>
            </a:extLst>
          </p:cNvPr>
          <p:cNvPicPr>
            <a:picLocks noChangeAspect="1"/>
          </p:cNvPicPr>
          <p:nvPr/>
        </p:nvPicPr>
        <p:blipFill>
          <a:blip r:embed="rId4"/>
          <a:stretch>
            <a:fillRect/>
          </a:stretch>
        </p:blipFill>
        <p:spPr>
          <a:xfrm>
            <a:off x="10624399" y="5151869"/>
            <a:ext cx="1567605" cy="1706137"/>
          </a:xfrm>
          <a:prstGeom prst="rect">
            <a:avLst/>
          </a:prstGeom>
        </p:spPr>
      </p:pic>
      <p:pic>
        <p:nvPicPr>
          <p:cNvPr id="10" name="Hình ảnh 9">
            <a:extLst>
              <a:ext uri="{FF2B5EF4-FFF2-40B4-BE49-F238E27FC236}">
                <a16:creationId xmlns:a16="http://schemas.microsoft.com/office/drawing/2014/main" id="{0D3A0704-6265-43C3-83D3-D86E7038C90A}"/>
              </a:ext>
            </a:extLst>
          </p:cNvPr>
          <p:cNvPicPr>
            <a:picLocks noChangeAspect="1"/>
          </p:cNvPicPr>
          <p:nvPr/>
        </p:nvPicPr>
        <p:blipFill>
          <a:blip r:embed="rId4"/>
          <a:stretch>
            <a:fillRect/>
          </a:stretch>
        </p:blipFill>
        <p:spPr>
          <a:xfrm>
            <a:off x="0" y="5151868"/>
            <a:ext cx="1567605" cy="1706137"/>
          </a:xfrm>
          <a:prstGeom prst="rect">
            <a:avLst/>
          </a:prstGeom>
        </p:spPr>
      </p:pic>
      <p:sp>
        <p:nvSpPr>
          <p:cNvPr id="11" name="Action Button: Home 10">
            <a:hlinkClick r:id="rId5" action="ppaction://hlinksldjump" highlightClick="1"/>
          </p:cNvPr>
          <p:cNvSpPr/>
          <p:nvPr/>
        </p:nvSpPr>
        <p:spPr>
          <a:xfrm>
            <a:off x="10197997" y="6196040"/>
            <a:ext cx="604684" cy="575187"/>
          </a:xfrm>
          <a:prstGeom prst="actionButtonHome">
            <a:avLst/>
          </a:prstGeom>
          <a:ln>
            <a:solidFill>
              <a:srgbClr val="FFFF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61043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32" presetClass="emph" presetSubtype="0" repeatCount="4000" fill="hold" nodeType="afterEffect">
                                  <p:stCondLst>
                                    <p:cond delay="0"/>
                                  </p:stCondLst>
                                  <p:childTnLst>
                                    <p:animRot by="120000">
                                      <p:cBhvr>
                                        <p:cTn id="19" dur="100" fill="hold">
                                          <p:stCondLst>
                                            <p:cond delay="0"/>
                                          </p:stCondLst>
                                        </p:cTn>
                                        <p:tgtEl>
                                          <p:spTgt spid="9"/>
                                        </p:tgtEl>
                                        <p:attrNameLst>
                                          <p:attrName>r</p:attrName>
                                        </p:attrNameLst>
                                      </p:cBhvr>
                                    </p:animRot>
                                    <p:animRot by="-240000">
                                      <p:cBhvr>
                                        <p:cTn id="20" dur="200" fill="hold">
                                          <p:stCondLst>
                                            <p:cond delay="200"/>
                                          </p:stCondLst>
                                        </p:cTn>
                                        <p:tgtEl>
                                          <p:spTgt spid="9"/>
                                        </p:tgtEl>
                                        <p:attrNameLst>
                                          <p:attrName>r</p:attrName>
                                        </p:attrNameLst>
                                      </p:cBhvr>
                                    </p:animRot>
                                    <p:animRot by="240000">
                                      <p:cBhvr>
                                        <p:cTn id="21" dur="200" fill="hold">
                                          <p:stCondLst>
                                            <p:cond delay="400"/>
                                          </p:stCondLst>
                                        </p:cTn>
                                        <p:tgtEl>
                                          <p:spTgt spid="9"/>
                                        </p:tgtEl>
                                        <p:attrNameLst>
                                          <p:attrName>r</p:attrName>
                                        </p:attrNameLst>
                                      </p:cBhvr>
                                    </p:animRot>
                                    <p:animRot by="-240000">
                                      <p:cBhvr>
                                        <p:cTn id="22" dur="200" fill="hold">
                                          <p:stCondLst>
                                            <p:cond delay="600"/>
                                          </p:stCondLst>
                                        </p:cTn>
                                        <p:tgtEl>
                                          <p:spTgt spid="9"/>
                                        </p:tgtEl>
                                        <p:attrNameLst>
                                          <p:attrName>r</p:attrName>
                                        </p:attrNameLst>
                                      </p:cBhvr>
                                    </p:animRot>
                                    <p:animRot by="120000">
                                      <p:cBhvr>
                                        <p:cTn id="23" dur="200" fill="hold">
                                          <p:stCondLst>
                                            <p:cond delay="800"/>
                                          </p:stCondLst>
                                        </p:cTn>
                                        <p:tgtEl>
                                          <p:spTgt spid="9"/>
                                        </p:tgtEl>
                                        <p:attrNameLst>
                                          <p:attrName>r</p:attrName>
                                        </p:attrNameLst>
                                      </p:cBhvr>
                                    </p:animRot>
                                  </p:childTnLst>
                                </p:cTn>
                              </p:par>
                              <p:par>
                                <p:cTn id="24" presetID="32" presetClass="emph" presetSubtype="0" repeatCount="4000" fill="hold" nodeType="withEffect">
                                  <p:stCondLst>
                                    <p:cond delay="0"/>
                                  </p:stCondLst>
                                  <p:childTnLst>
                                    <p:animRot by="120000">
                                      <p:cBhvr>
                                        <p:cTn id="25" dur="100" fill="hold">
                                          <p:stCondLst>
                                            <p:cond delay="0"/>
                                          </p:stCondLst>
                                        </p:cTn>
                                        <p:tgtEl>
                                          <p:spTgt spid="10"/>
                                        </p:tgtEl>
                                        <p:attrNameLst>
                                          <p:attrName>r</p:attrName>
                                        </p:attrNameLst>
                                      </p:cBhvr>
                                    </p:animRot>
                                    <p:animRot by="-240000">
                                      <p:cBhvr>
                                        <p:cTn id="26" dur="200" fill="hold">
                                          <p:stCondLst>
                                            <p:cond delay="200"/>
                                          </p:stCondLst>
                                        </p:cTn>
                                        <p:tgtEl>
                                          <p:spTgt spid="10"/>
                                        </p:tgtEl>
                                        <p:attrNameLst>
                                          <p:attrName>r</p:attrName>
                                        </p:attrNameLst>
                                      </p:cBhvr>
                                    </p:animRot>
                                    <p:animRot by="240000">
                                      <p:cBhvr>
                                        <p:cTn id="27" dur="200" fill="hold">
                                          <p:stCondLst>
                                            <p:cond delay="400"/>
                                          </p:stCondLst>
                                        </p:cTn>
                                        <p:tgtEl>
                                          <p:spTgt spid="10"/>
                                        </p:tgtEl>
                                        <p:attrNameLst>
                                          <p:attrName>r</p:attrName>
                                        </p:attrNameLst>
                                      </p:cBhvr>
                                    </p:animRot>
                                    <p:animRot by="-240000">
                                      <p:cBhvr>
                                        <p:cTn id="28" dur="200" fill="hold">
                                          <p:stCondLst>
                                            <p:cond delay="600"/>
                                          </p:stCondLst>
                                        </p:cTn>
                                        <p:tgtEl>
                                          <p:spTgt spid="10"/>
                                        </p:tgtEl>
                                        <p:attrNameLst>
                                          <p:attrName>r</p:attrName>
                                        </p:attrNameLst>
                                      </p:cBhvr>
                                    </p:animRot>
                                    <p:animRot by="120000">
                                      <p:cBhvr>
                                        <p:cTn id="29" dur="200" fill="hold">
                                          <p:stCondLst>
                                            <p:cond delay="800"/>
                                          </p:stCondLst>
                                        </p:cTn>
                                        <p:tgtEl>
                                          <p:spTgt spid="10"/>
                                        </p:tgtEl>
                                        <p:attrNameLst>
                                          <p:attrName>r</p:attrName>
                                        </p:attrNameLst>
                                      </p:cBhvr>
                                    </p:animRot>
                                  </p:childTnLst>
                                </p:cTn>
                              </p:par>
                              <p:par>
                                <p:cTn id="30" presetID="32" presetClass="emph" presetSubtype="0" repeatCount="4000" fill="hold" nodeType="withEffect">
                                  <p:stCondLst>
                                    <p:cond delay="0"/>
                                  </p:stCondLst>
                                  <p:childTnLst>
                                    <p:animRot by="120000">
                                      <p:cBhvr>
                                        <p:cTn id="31" dur="100" fill="hold">
                                          <p:stCondLst>
                                            <p:cond delay="0"/>
                                          </p:stCondLst>
                                        </p:cTn>
                                        <p:tgtEl>
                                          <p:spTgt spid="7"/>
                                        </p:tgtEl>
                                        <p:attrNameLst>
                                          <p:attrName>r</p:attrName>
                                        </p:attrNameLst>
                                      </p:cBhvr>
                                    </p:animRot>
                                    <p:animRot by="-240000">
                                      <p:cBhvr>
                                        <p:cTn id="32" dur="200" fill="hold">
                                          <p:stCondLst>
                                            <p:cond delay="200"/>
                                          </p:stCondLst>
                                        </p:cTn>
                                        <p:tgtEl>
                                          <p:spTgt spid="7"/>
                                        </p:tgtEl>
                                        <p:attrNameLst>
                                          <p:attrName>r</p:attrName>
                                        </p:attrNameLst>
                                      </p:cBhvr>
                                    </p:animRot>
                                    <p:animRot by="240000">
                                      <p:cBhvr>
                                        <p:cTn id="33" dur="200" fill="hold">
                                          <p:stCondLst>
                                            <p:cond delay="400"/>
                                          </p:stCondLst>
                                        </p:cTn>
                                        <p:tgtEl>
                                          <p:spTgt spid="7"/>
                                        </p:tgtEl>
                                        <p:attrNameLst>
                                          <p:attrName>r</p:attrName>
                                        </p:attrNameLst>
                                      </p:cBhvr>
                                    </p:animRot>
                                    <p:animRot by="-240000">
                                      <p:cBhvr>
                                        <p:cTn id="34" dur="200" fill="hold">
                                          <p:stCondLst>
                                            <p:cond delay="600"/>
                                          </p:stCondLst>
                                        </p:cTn>
                                        <p:tgtEl>
                                          <p:spTgt spid="7"/>
                                        </p:tgtEl>
                                        <p:attrNameLst>
                                          <p:attrName>r</p:attrName>
                                        </p:attrNameLst>
                                      </p:cBhvr>
                                    </p:animRot>
                                    <p:animRot by="120000">
                                      <p:cBhvr>
                                        <p:cTn id="35" dur="200" fill="hold">
                                          <p:stCondLst>
                                            <p:cond delay="800"/>
                                          </p:stCondLst>
                                        </p:cTn>
                                        <p:tgtEl>
                                          <p:spTgt spid="7"/>
                                        </p:tgtEl>
                                        <p:attrNameLst>
                                          <p:attrName>r</p:attrName>
                                        </p:attrNameLst>
                                      </p:cBhvr>
                                    </p:animRot>
                                  </p:childTnLst>
                                </p:cTn>
                              </p:par>
                              <p:par>
                                <p:cTn id="36" presetID="32" presetClass="emph" presetSubtype="0" repeatCount="4000" fill="hold" nodeType="withEffect">
                                  <p:stCondLst>
                                    <p:cond delay="0"/>
                                  </p:stCondLst>
                                  <p:childTnLst>
                                    <p:animRot by="120000">
                                      <p:cBhvr>
                                        <p:cTn id="37" dur="100" fill="hold">
                                          <p:stCondLst>
                                            <p:cond delay="0"/>
                                          </p:stCondLst>
                                        </p:cTn>
                                        <p:tgtEl>
                                          <p:spTgt spid="8"/>
                                        </p:tgtEl>
                                        <p:attrNameLst>
                                          <p:attrName>r</p:attrName>
                                        </p:attrNameLst>
                                      </p:cBhvr>
                                    </p:animRot>
                                    <p:animRot by="-240000">
                                      <p:cBhvr>
                                        <p:cTn id="38" dur="200" fill="hold">
                                          <p:stCondLst>
                                            <p:cond delay="200"/>
                                          </p:stCondLst>
                                        </p:cTn>
                                        <p:tgtEl>
                                          <p:spTgt spid="8"/>
                                        </p:tgtEl>
                                        <p:attrNameLst>
                                          <p:attrName>r</p:attrName>
                                        </p:attrNameLst>
                                      </p:cBhvr>
                                    </p:animRot>
                                    <p:animRot by="240000">
                                      <p:cBhvr>
                                        <p:cTn id="39" dur="200" fill="hold">
                                          <p:stCondLst>
                                            <p:cond delay="400"/>
                                          </p:stCondLst>
                                        </p:cTn>
                                        <p:tgtEl>
                                          <p:spTgt spid="8"/>
                                        </p:tgtEl>
                                        <p:attrNameLst>
                                          <p:attrName>r</p:attrName>
                                        </p:attrNameLst>
                                      </p:cBhvr>
                                    </p:animRot>
                                    <p:animRot by="-240000">
                                      <p:cBhvr>
                                        <p:cTn id="40" dur="200" fill="hold">
                                          <p:stCondLst>
                                            <p:cond delay="600"/>
                                          </p:stCondLst>
                                        </p:cTn>
                                        <p:tgtEl>
                                          <p:spTgt spid="8"/>
                                        </p:tgtEl>
                                        <p:attrNameLst>
                                          <p:attrName>r</p:attrName>
                                        </p:attrNameLst>
                                      </p:cBhvr>
                                    </p:animRot>
                                    <p:animRot by="120000">
                                      <p:cBhvr>
                                        <p:cTn id="41"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235895" y="329029"/>
            <a:ext cx="8680626"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verbs from the box.</a:t>
            </a:r>
          </a:p>
        </p:txBody>
      </p:sp>
      <p:sp>
        <p:nvSpPr>
          <p:cNvPr id="16" name="Rounded Rectangle 15"/>
          <p:cNvSpPr/>
          <p:nvPr/>
        </p:nvSpPr>
        <p:spPr>
          <a:xfrm>
            <a:off x="609936" y="329674"/>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62721" y="227034"/>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32" name="Text Box 6"/>
          <p:cNvSpPr txBox="1"/>
          <p:nvPr/>
        </p:nvSpPr>
        <p:spPr>
          <a:xfrm>
            <a:off x="320025" y="2251724"/>
            <a:ext cx="11310971" cy="3416320"/>
          </a:xfrm>
          <a:prstGeom prst="rect">
            <a:avLst/>
          </a:prstGeom>
          <a:noFill/>
        </p:spPr>
        <p:txBody>
          <a:bodyPr wrap="square" rtlCol="0" anchor="t">
            <a:spAutoFit/>
          </a:bodyPr>
          <a:lstStyle/>
          <a:p>
            <a:r>
              <a:rPr lang="en-US" sz="3200" b="1" dirty="0">
                <a:solidFill>
                  <a:srgbClr val="F7931D"/>
                </a:solidFill>
              </a:rPr>
              <a:t>1.</a:t>
            </a:r>
            <a:r>
              <a:rPr lang="en-US" sz="3200" dirty="0"/>
              <a:t> The British decorate their Christmas trees and ______ presents under them.</a:t>
            </a:r>
          </a:p>
          <a:p>
            <a:endParaRPr lang="en-US" sz="800" dirty="0"/>
          </a:p>
          <a:p>
            <a:r>
              <a:rPr lang="en-US" sz="3200" b="1" dirty="0">
                <a:solidFill>
                  <a:srgbClr val="F7931D"/>
                </a:solidFill>
              </a:rPr>
              <a:t>2.</a:t>
            </a:r>
            <a:r>
              <a:rPr lang="en-US" sz="3200" dirty="0"/>
              <a:t> Tom likes to ______ the view from the hill.</a:t>
            </a:r>
          </a:p>
          <a:p>
            <a:endParaRPr lang="en-US" sz="800" dirty="0"/>
          </a:p>
          <a:p>
            <a:r>
              <a:rPr lang="en-US" sz="3200" b="1" dirty="0">
                <a:solidFill>
                  <a:srgbClr val="F7931D"/>
                </a:solidFill>
              </a:rPr>
              <a:t>3.</a:t>
            </a:r>
            <a:r>
              <a:rPr lang="en-US" sz="3200" dirty="0"/>
              <a:t> In many cultures, knocking on wood is a way to ______ away bad spirits.</a:t>
            </a:r>
          </a:p>
          <a:p>
            <a:endParaRPr lang="en-US" sz="800" dirty="0"/>
          </a:p>
          <a:p>
            <a:r>
              <a:rPr lang="en-US" sz="3200" b="1" dirty="0">
                <a:solidFill>
                  <a:srgbClr val="F7931D"/>
                </a:solidFill>
              </a:rPr>
              <a:t>4.</a:t>
            </a:r>
            <a:r>
              <a:rPr lang="en-US" sz="3200" dirty="0"/>
              <a:t> Many Asians go to Buddhist temples to ______ for good luck.</a:t>
            </a:r>
          </a:p>
        </p:txBody>
      </p:sp>
      <p:pic>
        <p:nvPicPr>
          <p:cNvPr id="2" name="Picture 1"/>
          <p:cNvPicPr>
            <a:picLocks noChangeAspect="1"/>
          </p:cNvPicPr>
          <p:nvPr/>
        </p:nvPicPr>
        <p:blipFill>
          <a:blip r:embed="rId3"/>
          <a:stretch>
            <a:fillRect/>
          </a:stretch>
        </p:blipFill>
        <p:spPr>
          <a:xfrm>
            <a:off x="2736109" y="953781"/>
            <a:ext cx="5680197" cy="1052601"/>
          </a:xfrm>
          <a:prstGeom prst="rect">
            <a:avLst/>
          </a:prstGeom>
        </p:spPr>
      </p:pic>
      <p:sp>
        <p:nvSpPr>
          <p:cNvPr id="33" name="TextBox 32">
            <a:extLst>
              <a:ext uri="{FF2B5EF4-FFF2-40B4-BE49-F238E27FC236}">
                <a16:creationId xmlns:a16="http://schemas.microsoft.com/office/drawing/2014/main" id="{0AE78FE7-C418-4A32-AA4E-325C3CC90957}"/>
              </a:ext>
            </a:extLst>
          </p:cNvPr>
          <p:cNvSpPr txBox="1"/>
          <p:nvPr/>
        </p:nvSpPr>
        <p:spPr>
          <a:xfrm>
            <a:off x="8397261" y="2295695"/>
            <a:ext cx="1402302" cy="523220"/>
          </a:xfrm>
          <a:prstGeom prst="rect">
            <a:avLst/>
          </a:prstGeom>
          <a:noFill/>
        </p:spPr>
        <p:txBody>
          <a:bodyPr wrap="square">
            <a:spAutoFit/>
          </a:bodyPr>
          <a:lstStyle/>
          <a:p>
            <a:pPr algn="ctr"/>
            <a:r>
              <a:rPr lang="en-US" sz="2800" b="1">
                <a:solidFill>
                  <a:srgbClr val="C00000"/>
                </a:solidFill>
                <a:latin typeface="MyriadPro-Regular"/>
              </a:rPr>
              <a:t>place</a:t>
            </a:r>
            <a:endParaRPr lang="en-US" sz="2800" b="1" dirty="0">
              <a:solidFill>
                <a:srgbClr val="C00000"/>
              </a:solidFill>
            </a:endParaRPr>
          </a:p>
        </p:txBody>
      </p:sp>
      <p:sp>
        <p:nvSpPr>
          <p:cNvPr id="34" name="TextBox 33">
            <a:extLst>
              <a:ext uri="{FF2B5EF4-FFF2-40B4-BE49-F238E27FC236}">
                <a16:creationId xmlns:a16="http://schemas.microsoft.com/office/drawing/2014/main" id="{0AE78FE7-C418-4A32-AA4E-325C3CC90957}"/>
              </a:ext>
            </a:extLst>
          </p:cNvPr>
          <p:cNvSpPr txBox="1"/>
          <p:nvPr/>
        </p:nvSpPr>
        <p:spPr>
          <a:xfrm>
            <a:off x="2778975" y="3405857"/>
            <a:ext cx="1402302" cy="523220"/>
          </a:xfrm>
          <a:prstGeom prst="rect">
            <a:avLst/>
          </a:prstGeom>
          <a:noFill/>
        </p:spPr>
        <p:txBody>
          <a:bodyPr wrap="square">
            <a:spAutoFit/>
          </a:bodyPr>
          <a:lstStyle/>
          <a:p>
            <a:pPr algn="ctr"/>
            <a:r>
              <a:rPr lang="en-US" sz="2800" b="1" dirty="0">
                <a:solidFill>
                  <a:srgbClr val="C00000"/>
                </a:solidFill>
                <a:latin typeface="MyriadPro-Regular"/>
              </a:rPr>
              <a:t>admire</a:t>
            </a:r>
            <a:endParaRPr lang="en-US" sz="2800" b="1" dirty="0">
              <a:solidFill>
                <a:srgbClr val="C00000"/>
              </a:solidFill>
            </a:endParaRPr>
          </a:p>
        </p:txBody>
      </p:sp>
      <p:sp>
        <p:nvSpPr>
          <p:cNvPr id="35" name="TextBox 34">
            <a:extLst>
              <a:ext uri="{FF2B5EF4-FFF2-40B4-BE49-F238E27FC236}">
                <a16:creationId xmlns:a16="http://schemas.microsoft.com/office/drawing/2014/main" id="{0AE78FE7-C418-4A32-AA4E-325C3CC90957}"/>
              </a:ext>
            </a:extLst>
          </p:cNvPr>
          <p:cNvSpPr txBox="1"/>
          <p:nvPr/>
        </p:nvSpPr>
        <p:spPr>
          <a:xfrm>
            <a:off x="8573106" y="3997785"/>
            <a:ext cx="1402302" cy="523220"/>
          </a:xfrm>
          <a:prstGeom prst="rect">
            <a:avLst/>
          </a:prstGeom>
          <a:noFill/>
        </p:spPr>
        <p:txBody>
          <a:bodyPr wrap="square">
            <a:spAutoFit/>
          </a:bodyPr>
          <a:lstStyle/>
          <a:p>
            <a:pPr algn="ctr"/>
            <a:r>
              <a:rPr lang="en-US" sz="2800" b="1" dirty="0">
                <a:solidFill>
                  <a:srgbClr val="C00000"/>
                </a:solidFill>
                <a:latin typeface="MyriadPro-Regular"/>
              </a:rPr>
              <a:t>chase</a:t>
            </a:r>
            <a:endParaRPr lang="en-US" sz="2800" b="1" dirty="0">
              <a:solidFill>
                <a:srgbClr val="C00000"/>
              </a:solidFill>
            </a:endParaRPr>
          </a:p>
        </p:txBody>
      </p:sp>
      <p:sp>
        <p:nvSpPr>
          <p:cNvPr id="36" name="TextBox 35">
            <a:extLst>
              <a:ext uri="{FF2B5EF4-FFF2-40B4-BE49-F238E27FC236}">
                <a16:creationId xmlns:a16="http://schemas.microsoft.com/office/drawing/2014/main" id="{0AE78FE7-C418-4A32-AA4E-325C3CC90957}"/>
              </a:ext>
            </a:extLst>
          </p:cNvPr>
          <p:cNvSpPr txBox="1"/>
          <p:nvPr/>
        </p:nvSpPr>
        <p:spPr>
          <a:xfrm>
            <a:off x="7170804" y="5088328"/>
            <a:ext cx="1402302" cy="523220"/>
          </a:xfrm>
          <a:prstGeom prst="rect">
            <a:avLst/>
          </a:prstGeom>
          <a:noFill/>
        </p:spPr>
        <p:txBody>
          <a:bodyPr wrap="square">
            <a:spAutoFit/>
          </a:bodyPr>
          <a:lstStyle/>
          <a:p>
            <a:pPr algn="ctr"/>
            <a:r>
              <a:rPr lang="en-US" sz="2800" b="1">
                <a:solidFill>
                  <a:srgbClr val="C00000"/>
                </a:solidFill>
                <a:latin typeface="MyriadPro-Regular"/>
              </a:rPr>
              <a:t>pray</a:t>
            </a:r>
            <a:endParaRPr lang="en-US" sz="2800" b="1" dirty="0">
              <a:solidFill>
                <a:srgbClr val="C00000"/>
              </a:solidFill>
            </a:endParaRPr>
          </a:p>
        </p:txBody>
      </p:sp>
    </p:spTree>
    <p:extLst>
      <p:ext uri="{BB962C8B-B14F-4D97-AF65-F5344CB8AC3E}">
        <p14:creationId xmlns:p14="http://schemas.microsoft.com/office/powerpoint/2010/main" val="57364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barn(inVertical)">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barn(inVertical)">
                                      <p:cBhvr>
                                        <p:cTn id="2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116861" y="905181"/>
            <a:ext cx="4434595" cy="461665"/>
          </a:xfrm>
          <a:prstGeom prst="rect">
            <a:avLst/>
          </a:prstGeom>
          <a:noFill/>
          <a:effectLst/>
        </p:spPr>
        <p:txBody>
          <a:bodyPr wrap="square" rtlCol="0">
            <a:spAutoFit/>
          </a:bodyPr>
          <a:lstStyle/>
          <a:p>
            <a:r>
              <a:rPr lang="en-US" sz="2400" b="1" dirty="0"/>
              <a:t>New Years around the world.</a:t>
            </a:r>
          </a:p>
        </p:txBody>
      </p:sp>
      <p:sp>
        <p:nvSpPr>
          <p:cNvPr id="16" name="Rounded Rectangle 15"/>
          <p:cNvSpPr/>
          <p:nvPr/>
        </p:nvSpPr>
        <p:spPr>
          <a:xfrm>
            <a:off x="517785" y="878715"/>
            <a:ext cx="502606" cy="502606"/>
          </a:xfrm>
          <a:prstGeom prst="roundRect">
            <a:avLst/>
          </a:prstGeom>
          <a:solidFill>
            <a:srgbClr val="F37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69700" y="74020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26" name="TextBox 25"/>
          <p:cNvSpPr txBox="1"/>
          <p:nvPr/>
        </p:nvSpPr>
        <p:spPr>
          <a:xfrm>
            <a:off x="83030" y="40033"/>
            <a:ext cx="6353348" cy="646331"/>
          </a:xfrm>
          <a:prstGeom prst="rect">
            <a:avLst/>
          </a:prstGeom>
          <a:solidFill>
            <a:srgbClr val="F37D91"/>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FURTHER PRACTICE</a:t>
            </a:r>
          </a:p>
        </p:txBody>
      </p:sp>
      <p:pic>
        <p:nvPicPr>
          <p:cNvPr id="3" name="Picture 2"/>
          <p:cNvPicPr>
            <a:picLocks noChangeAspect="1"/>
          </p:cNvPicPr>
          <p:nvPr/>
        </p:nvPicPr>
        <p:blipFill>
          <a:blip r:embed="rId3"/>
          <a:stretch>
            <a:fillRect/>
          </a:stretch>
        </p:blipFill>
        <p:spPr>
          <a:xfrm>
            <a:off x="1034335" y="947498"/>
            <a:ext cx="1112176" cy="345676"/>
          </a:xfrm>
          <a:prstGeom prst="rect">
            <a:avLst/>
          </a:prstGeom>
        </p:spPr>
      </p:pic>
      <p:sp>
        <p:nvSpPr>
          <p:cNvPr id="27" name="TextBox 26"/>
          <p:cNvSpPr txBox="1"/>
          <p:nvPr/>
        </p:nvSpPr>
        <p:spPr>
          <a:xfrm>
            <a:off x="374185" y="1497087"/>
            <a:ext cx="11231050" cy="461665"/>
          </a:xfrm>
          <a:prstGeom prst="rect">
            <a:avLst/>
          </a:prstGeom>
          <a:noFill/>
          <a:effectLst/>
        </p:spPr>
        <p:txBody>
          <a:bodyPr wrap="square" rtlCol="0">
            <a:spAutoFit/>
          </a:bodyPr>
          <a:lstStyle/>
          <a:p>
            <a:r>
              <a:rPr lang="en-US" sz="2400" b="1" dirty="0"/>
              <a:t>People around the world celebrate New Years differently. Choose the  tradition below. </a:t>
            </a:r>
          </a:p>
        </p:txBody>
      </p:sp>
      <p:pic>
        <p:nvPicPr>
          <p:cNvPr id="11" name="Picture 10"/>
          <p:cNvPicPr>
            <a:picLocks noChangeAspect="1"/>
          </p:cNvPicPr>
          <p:nvPr/>
        </p:nvPicPr>
        <p:blipFill rotWithShape="1">
          <a:blip r:embed="rId4"/>
          <a:srcRect r="3207"/>
          <a:stretch/>
        </p:blipFill>
        <p:spPr>
          <a:xfrm>
            <a:off x="182522" y="2457398"/>
            <a:ext cx="5563822" cy="2934241"/>
          </a:xfrm>
          <a:prstGeom prst="rect">
            <a:avLst/>
          </a:prstGeom>
        </p:spPr>
      </p:pic>
      <p:pic>
        <p:nvPicPr>
          <p:cNvPr id="28" name="Picture 27"/>
          <p:cNvPicPr>
            <a:picLocks noChangeAspect="1"/>
          </p:cNvPicPr>
          <p:nvPr/>
        </p:nvPicPr>
        <p:blipFill rotWithShape="1">
          <a:blip r:embed="rId5"/>
          <a:srcRect r="1793"/>
          <a:stretch/>
        </p:blipFill>
        <p:spPr>
          <a:xfrm>
            <a:off x="5989710" y="2769475"/>
            <a:ext cx="5950244" cy="2622164"/>
          </a:xfrm>
          <a:prstGeom prst="rect">
            <a:avLst/>
          </a:prstGeom>
        </p:spPr>
      </p:pic>
      <p:sp>
        <p:nvSpPr>
          <p:cNvPr id="29" name="Oval 28"/>
          <p:cNvSpPr/>
          <p:nvPr/>
        </p:nvSpPr>
        <p:spPr>
          <a:xfrm>
            <a:off x="4067566" y="2958974"/>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67502" y="3968478"/>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67502" y="4987966"/>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10180779" y="3371439"/>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0171987" y="4838881"/>
            <a:ext cx="398927" cy="403673"/>
          </a:xfrm>
          <a:prstGeom prst="ellipse">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in)">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ircle(in)">
                                      <p:cBhvr>
                                        <p:cTn id="12" dur="2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ircle(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circle(in)">
                                      <p:cBhvr>
                                        <p:cTn id="2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9" grpId="1" animBg="1"/>
      <p:bldP spid="30" grpId="0" bldLvl="0" animBg="1"/>
      <p:bldP spid="30" grpId="1" animBg="1"/>
      <p:bldP spid="31" grpId="0" bldLvl="0" animBg="1"/>
      <p:bldP spid="31" grpId="1" animBg="1"/>
      <p:bldP spid="32" grpId="0" bldLvl="0" animBg="1"/>
      <p:bldP spid="32" grpId="1" animBg="1"/>
      <p:bldP spid="33" grpId="0" bldLvl="0" animBg="1"/>
      <p:bldP spid="33"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87067" y="1526614"/>
            <a:ext cx="10916556" cy="3046988"/>
          </a:xfrm>
          <a:prstGeom prst="rect">
            <a:avLst/>
          </a:prstGeom>
          <a:noFill/>
        </p:spPr>
        <p:txBody>
          <a:bodyPr wrap="square" rtlCol="0">
            <a:spAutoFit/>
          </a:bodyPr>
          <a:lstStyle/>
          <a:p>
            <a:pPr>
              <a:lnSpc>
                <a:spcPct val="150000"/>
              </a:lnSpc>
            </a:pPr>
            <a:r>
              <a:rPr lang="en-US" sz="3200" dirty="0"/>
              <a:t>What have we learnt in this lesson?</a:t>
            </a:r>
          </a:p>
          <a:p>
            <a:pPr marL="457200" indent="-457200">
              <a:lnSpc>
                <a:spcPct val="150000"/>
              </a:lnSpc>
              <a:buFont typeface="Wingdings" panose="05000000000000000000" pitchFamily="2" charset="2"/>
              <a:buChar char="ü"/>
            </a:pPr>
            <a:r>
              <a:rPr lang="en-US" sz="3200" dirty="0"/>
              <a:t>identify the topic of the unit</a:t>
            </a:r>
          </a:p>
          <a:p>
            <a:pPr marL="457200" indent="-457200">
              <a:lnSpc>
                <a:spcPct val="150000"/>
              </a:lnSpc>
              <a:buFont typeface="Wingdings" panose="05000000000000000000" pitchFamily="2" charset="2"/>
              <a:buChar char="ü"/>
            </a:pPr>
            <a:r>
              <a:rPr lang="en-US" sz="3200" dirty="0"/>
              <a:t>use lexical items related to Tet holiday.</a:t>
            </a:r>
          </a:p>
          <a:p>
            <a:pPr marL="457200" indent="-457200">
              <a:lnSpc>
                <a:spcPct val="150000"/>
              </a:lnSpc>
              <a:buFont typeface="Wingdings" panose="05000000000000000000" pitchFamily="2" charset="2"/>
              <a:buChar char="ü"/>
            </a:pPr>
            <a:r>
              <a:rPr lang="en-US" sz="3200" dirty="0"/>
              <a:t>identify the language features that are covered in the lesson.</a:t>
            </a:r>
          </a:p>
        </p:txBody>
      </p:sp>
      <p:pic>
        <p:nvPicPr>
          <p:cNvPr id="2050" name="Picture 2" descr="Recruiting Action Plan Wrap-Up – firecrac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2" y="465653"/>
            <a:ext cx="3203942" cy="215264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87067" y="173266"/>
            <a:ext cx="4414542" cy="584775"/>
          </a:xfrm>
          <a:prstGeom prst="rect">
            <a:avLst/>
          </a:prstGeom>
          <a:solidFill>
            <a:srgbClr val="F37D91"/>
          </a:solid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 CONSOLIDATION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arn(inVertic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88836" y="353717"/>
            <a:ext cx="3028651" cy="646331"/>
          </a:xfrm>
          <a:prstGeom prst="rect">
            <a:avLst/>
          </a:prstGeom>
          <a:solidFill>
            <a:srgbClr val="F37D91"/>
          </a:solid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 Homework</a:t>
            </a:r>
          </a:p>
        </p:txBody>
      </p:sp>
      <p:sp>
        <p:nvSpPr>
          <p:cNvPr id="2" name="TextBox 1"/>
          <p:cNvSpPr txBox="1"/>
          <p:nvPr/>
        </p:nvSpPr>
        <p:spPr>
          <a:xfrm>
            <a:off x="955091" y="1627502"/>
            <a:ext cx="8149852" cy="1493358"/>
          </a:xfrm>
          <a:prstGeom prst="rect">
            <a:avLst/>
          </a:prstGeom>
          <a:noFill/>
        </p:spPr>
        <p:txBody>
          <a:bodyPr wrap="square" rtlCol="0">
            <a:spAutoFit/>
          </a:bodyPr>
          <a:lstStyle/>
          <a:p>
            <a:pPr>
              <a:lnSpc>
                <a:spcPct val="150000"/>
              </a:lnSpc>
            </a:pPr>
            <a:r>
              <a:rPr lang="en-US" sz="3200" dirty="0"/>
              <a:t>- Learn the new words by heart.</a:t>
            </a:r>
          </a:p>
          <a:p>
            <a:pPr>
              <a:lnSpc>
                <a:spcPct val="150000"/>
              </a:lnSpc>
            </a:pPr>
            <a:r>
              <a:rPr lang="en-US" sz="3200" dirty="0"/>
              <a:t>- Practice talking about Tet Holiday.</a:t>
            </a: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13736" r="86264"/>
                    </a14:imgEffect>
                  </a14:imgLayer>
                </a14:imgProps>
              </a:ext>
              <a:ext uri="{28A0092B-C50C-407E-A947-70E740481C1C}">
                <a14:useLocalDpi xmlns:a14="http://schemas.microsoft.com/office/drawing/2010/main" val="0"/>
              </a:ext>
            </a:extLst>
          </a:blip>
          <a:stretch>
            <a:fillRect/>
          </a:stretch>
        </p:blipFill>
        <p:spPr>
          <a:xfrm>
            <a:off x="7942571" y="3441223"/>
            <a:ext cx="4249429" cy="296526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Picture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rot="21244735">
            <a:off x="1275798" y="2010172"/>
            <a:ext cx="6340197" cy="3416320"/>
          </a:xfrm>
          <a:prstGeom prst="rect">
            <a:avLst/>
          </a:prstGeom>
        </p:spPr>
        <p:txBody>
          <a:bodyPr wrap="none">
            <a:spAutoFit/>
          </a:bodyPr>
          <a:lstStyle/>
          <a:p>
            <a:pPr>
              <a:lnSpc>
                <a:spcPct val="150000"/>
              </a:lnSpc>
            </a:pPr>
            <a:r>
              <a:rPr lang="en-US" sz="7200" dirty="0">
                <a:solidFill>
                  <a:srgbClr val="0084B1"/>
                </a:solidFill>
                <a:latin typeface=".VnArabia" pitchFamily="34" charset="0"/>
              </a:rPr>
              <a:t>Goodbye.</a:t>
            </a:r>
          </a:p>
          <a:p>
            <a:pPr>
              <a:lnSpc>
                <a:spcPct val="150000"/>
              </a:lnSpc>
            </a:pPr>
            <a:r>
              <a:rPr lang="en-US" sz="7200" dirty="0">
                <a:solidFill>
                  <a:srgbClr val="0084B1"/>
                </a:solidFill>
                <a:latin typeface=".VnArabia" pitchFamily="34" charset="0"/>
              </a:rPr>
              <a:t> See you again</a:t>
            </a:r>
          </a:p>
        </p:txBody>
      </p:sp>
    </p:spTree>
    <p:extLst>
      <p:ext uri="{BB962C8B-B14F-4D97-AF65-F5344CB8AC3E}">
        <p14:creationId xmlns:p14="http://schemas.microsoft.com/office/powerpoint/2010/main" val="9552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2500" fill="hold"/>
                                        <p:tgtEl>
                                          <p:spTgt spid="8"/>
                                        </p:tgtEl>
                                        <p:attrNameLst>
                                          <p:attrName>style.color</p:attrName>
                                        </p:attrNameLst>
                                      </p:cBhvr>
                                      <p:by>
                                        <p:hsl h="7200000" s="0" l="0"/>
                                      </p:by>
                                    </p:animClr>
                                    <p:animClr clrSpc="hsl" dir="cw">
                                      <p:cBhvr>
                                        <p:cTn id="7" dur="2500" fill="hold"/>
                                        <p:tgtEl>
                                          <p:spTgt spid="8"/>
                                        </p:tgtEl>
                                        <p:attrNameLst>
                                          <p:attrName>fillcolor</p:attrName>
                                        </p:attrNameLst>
                                      </p:cBhvr>
                                      <p:by>
                                        <p:hsl h="7200000" s="0" l="0"/>
                                      </p:by>
                                    </p:animClr>
                                    <p:animClr clrSpc="hsl" dir="cw">
                                      <p:cBhvr>
                                        <p:cTn id="8" dur="2500" fill="hold"/>
                                        <p:tgtEl>
                                          <p:spTgt spid="8"/>
                                        </p:tgtEl>
                                        <p:attrNameLst>
                                          <p:attrName>stroke.color</p:attrName>
                                        </p:attrNameLst>
                                      </p:cBhvr>
                                      <p:by>
                                        <p:hsl h="7200000" s="0" l="0"/>
                                      </p:by>
                                    </p:animClr>
                                    <p:set>
                                      <p:cBhvr>
                                        <p:cTn id="9" dur="2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531" y="-7620"/>
            <a:ext cx="12192000" cy="1083309"/>
            <a:chOff x="0" y="-3"/>
            <a:chExt cx="12192000" cy="1083309"/>
          </a:xfrm>
        </p:grpSpPr>
        <p:sp>
          <p:nvSpPr>
            <p:cNvPr id="21" name="Round Single Corner Rectangle 20"/>
            <p:cNvSpPr/>
            <p:nvPr/>
          </p:nvSpPr>
          <p:spPr>
            <a:xfrm flipV="1">
              <a:off x="0" y="1741"/>
              <a:ext cx="12192000" cy="1081565"/>
            </a:xfrm>
            <a:prstGeom prst="round1Rect">
              <a:avLst/>
            </a:prstGeom>
            <a:solidFill>
              <a:srgbClr val="F3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0" y="-3"/>
              <a:ext cx="12109450" cy="996951"/>
            </a:xfrm>
            <a:prstGeom prst="round1Rect">
              <a:avLst/>
            </a:prstGeom>
            <a:solidFill>
              <a:srgbClr val="D8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0" y="-3"/>
              <a:ext cx="12014200" cy="914401"/>
            </a:xfrm>
            <a:prstGeom prst="round1Rect">
              <a:avLst/>
            </a:prstGeom>
            <a:solidFill>
              <a:srgbClr val="719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E5A82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E07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p:cNvSpPr txBox="1"/>
          <p:nvPr/>
        </p:nvSpPr>
        <p:spPr>
          <a:xfrm>
            <a:off x="4378929" y="1824688"/>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
        <p:nvSpPr>
          <p:cNvPr id="40" name="TextBox 39"/>
          <p:cNvSpPr txBox="1"/>
          <p:nvPr/>
        </p:nvSpPr>
        <p:spPr>
          <a:xfrm>
            <a:off x="594995" y="132715"/>
            <a:ext cx="1585595" cy="706755"/>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pic>
        <p:nvPicPr>
          <p:cNvPr id="3" name="Picture 2" descr="flat-tet-background_23-2149252161"/>
          <p:cNvPicPr>
            <a:picLocks noChangeAspect="1"/>
          </p:cNvPicPr>
          <p:nvPr/>
        </p:nvPicPr>
        <p:blipFill>
          <a:blip r:embed="rId2"/>
          <a:stretch>
            <a:fillRect/>
          </a:stretch>
        </p:blipFill>
        <p:spPr>
          <a:xfrm>
            <a:off x="3092450" y="2675255"/>
            <a:ext cx="5923915" cy="3948430"/>
          </a:xfrm>
          <a:prstGeom prst="rect">
            <a:avLst/>
          </a:prstGeom>
        </p:spPr>
      </p:pic>
      <p:sp>
        <p:nvSpPr>
          <p:cNvPr id="41" name="TextBox 40"/>
          <p:cNvSpPr txBox="1"/>
          <p:nvPr/>
        </p:nvSpPr>
        <p:spPr>
          <a:xfrm>
            <a:off x="3272790" y="200660"/>
            <a:ext cx="8145145" cy="583565"/>
          </a:xfrm>
          <a:prstGeom prst="rect">
            <a:avLst/>
          </a:prstGeom>
          <a:noFill/>
        </p:spPr>
        <p:txBody>
          <a:bodyPr wrap="square" rtlCol="0">
            <a:spAutoFit/>
          </a:bodyPr>
          <a:lstStyle/>
          <a:p>
            <a:r>
              <a:rPr lang="en-US" sz="3200" b="1" dirty="0">
                <a:solidFill>
                  <a:schemeClr val="bg1"/>
                </a:solidFill>
                <a:latin typeface="Myriad Pro" pitchFamily="34" charset="0"/>
              </a:rPr>
              <a:t>OUR CUSTOMS AND TRADITIONS</a:t>
            </a:r>
          </a:p>
        </p:txBody>
      </p:sp>
      <p:sp>
        <p:nvSpPr>
          <p:cNvPr id="42" name="TextBox 41"/>
          <p:cNvSpPr txBox="1"/>
          <p:nvPr/>
        </p:nvSpPr>
        <p:spPr>
          <a:xfrm>
            <a:off x="2251660" y="67223"/>
            <a:ext cx="722440" cy="829945"/>
          </a:xfrm>
          <a:prstGeom prst="rect">
            <a:avLst/>
          </a:prstGeom>
          <a:noFill/>
        </p:spPr>
        <p:txBody>
          <a:bodyPr wrap="square" rtlCol="0">
            <a:spAutoFit/>
          </a:bodyPr>
          <a:lstStyle/>
          <a:p>
            <a:pPr algn="ctr"/>
            <a:r>
              <a:rPr lang="en-US" sz="4800" b="1" dirty="0">
                <a:solidFill>
                  <a:schemeClr val="bg1"/>
                </a:solidFill>
                <a:latin typeface="Myriad Pro" pitchFamily="34" charset="0"/>
              </a:rPr>
              <a:t>5</a:t>
            </a:r>
          </a:p>
        </p:txBody>
      </p:sp>
      <p:sp>
        <p:nvSpPr>
          <p:cNvPr id="43" name="TextBox 42"/>
          <p:cNvSpPr txBox="1"/>
          <p:nvPr/>
        </p:nvSpPr>
        <p:spPr>
          <a:xfrm>
            <a:off x="3963272" y="2078376"/>
            <a:ext cx="4427733" cy="583565"/>
          </a:xfrm>
          <a:prstGeom prst="rect">
            <a:avLst/>
          </a:prstGeom>
          <a:noFill/>
        </p:spPr>
        <p:txBody>
          <a:bodyPr wrap="square" rtlCol="0">
            <a:spAutoFit/>
          </a:bodyPr>
          <a:lstStyle/>
          <a:p>
            <a:pPr algn="ctr"/>
            <a:r>
              <a:rPr lang="en-US" sz="3200" b="1" dirty="0">
                <a:solidFill>
                  <a:srgbClr val="E0702A"/>
                </a:solidFill>
              </a:rPr>
              <a:t>Tet is coming</a:t>
            </a:r>
          </a:p>
        </p:txBody>
      </p:sp>
      <p:sp>
        <p:nvSpPr>
          <p:cNvPr id="24" name="Rounded Rectangle 23"/>
          <p:cNvSpPr/>
          <p:nvPr/>
        </p:nvSpPr>
        <p:spPr>
          <a:xfrm>
            <a:off x="3963272" y="1366377"/>
            <a:ext cx="3948886" cy="625641"/>
          </a:xfrm>
          <a:prstGeom prst="roundRect">
            <a:avLst>
              <a:gd name="adj" fmla="val 42661"/>
            </a:avLst>
          </a:prstGeom>
          <a:solidFill>
            <a:srgbClr val="EF4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aturation sat="7000"/>
                    </a14:imgEffect>
                  </a14:imgLayer>
                </a14:imgProps>
              </a:ext>
              <a:ext uri="{28A0092B-C50C-407E-A947-70E740481C1C}">
                <a14:useLocalDpi xmlns:a14="http://schemas.microsoft.com/office/drawing/2010/main" val="0"/>
              </a:ext>
            </a:extLst>
          </a:blip>
          <a:stretch>
            <a:fillRect/>
          </a:stretch>
        </p:blipFill>
        <p:spPr>
          <a:xfrm>
            <a:off x="3366176" y="1197981"/>
            <a:ext cx="964452" cy="916490"/>
          </a:xfrm>
          <a:prstGeom prst="rect">
            <a:avLst/>
          </a:prstGeom>
        </p:spPr>
      </p:pic>
      <p:sp>
        <p:nvSpPr>
          <p:cNvPr id="26" name="TextBox 25"/>
          <p:cNvSpPr txBox="1"/>
          <p:nvPr/>
        </p:nvSpPr>
        <p:spPr>
          <a:xfrm>
            <a:off x="4315359" y="1479046"/>
            <a:ext cx="3596799" cy="400110"/>
          </a:xfrm>
          <a:prstGeom prst="rect">
            <a:avLst/>
          </a:prstGeom>
          <a:noFill/>
        </p:spPr>
        <p:txBody>
          <a:bodyPr wrap="square" rtlCol="0">
            <a:spAutoFit/>
          </a:bodyPr>
          <a:lstStyle/>
          <a:p>
            <a:r>
              <a:rPr lang="en-US" sz="2000" b="1">
                <a:solidFill>
                  <a:schemeClr val="bg1"/>
                </a:solidFill>
              </a:rPr>
              <a:t>LESSON 1: GETTING STARTED</a:t>
            </a:r>
            <a:endParaRPr lang="en-US" sz="20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939280" y="4972249"/>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 admire (v): </a:t>
            </a:r>
          </a:p>
        </p:txBody>
      </p:sp>
      <p:sp>
        <p:nvSpPr>
          <p:cNvPr id="12" name="Rectangle 11"/>
          <p:cNvSpPr/>
          <p:nvPr/>
        </p:nvSpPr>
        <p:spPr>
          <a:xfrm>
            <a:off x="5132395" y="5080311"/>
            <a:ext cx="6021157" cy="707886"/>
          </a:xfrm>
          <a:prstGeom prst="rect">
            <a:avLst/>
          </a:prstGeom>
        </p:spPr>
        <p:txBody>
          <a:bodyPr wrap="square">
            <a:spAutoFit/>
          </a:bodyPr>
          <a:lstStyle/>
          <a:p>
            <a:pPr lvl="0" algn="ctr"/>
            <a:r>
              <a:rPr lang="en-US" sz="4000" b="1" dirty="0" err="1"/>
              <a:t>khâm</a:t>
            </a:r>
            <a:r>
              <a:rPr lang="en-US" sz="4000" b="1" dirty="0"/>
              <a:t> </a:t>
            </a:r>
            <a:r>
              <a:rPr lang="en-US" sz="4000" b="1" dirty="0" err="1"/>
              <a:t>phục</a:t>
            </a:r>
            <a:r>
              <a:rPr lang="en-US" sz="4000" b="1" dirty="0"/>
              <a:t>, </a:t>
            </a:r>
            <a:r>
              <a:rPr lang="en-US" sz="4000" b="1" dirty="0" err="1"/>
              <a:t>ngưỡng</a:t>
            </a:r>
            <a:r>
              <a:rPr lang="en-US" sz="4000" b="1" dirty="0"/>
              <a:t> </a:t>
            </a:r>
            <a:r>
              <a:rPr lang="en-US" sz="4000" b="1" dirty="0" err="1"/>
              <a:t>mộ</a:t>
            </a:r>
            <a:endParaRPr lang="en-US" sz="4000" b="1" dirty="0"/>
          </a:p>
        </p:txBody>
      </p:sp>
      <p:sp>
        <p:nvSpPr>
          <p:cNvPr id="2" name="Rectangle 1"/>
          <p:cNvSpPr/>
          <p:nvPr/>
        </p:nvSpPr>
        <p:spPr>
          <a:xfrm>
            <a:off x="3605706" y="5788197"/>
            <a:ext cx="1898276" cy="584775"/>
          </a:xfrm>
          <a:prstGeom prst="rect">
            <a:avLst/>
          </a:prstGeom>
        </p:spPr>
        <p:txBody>
          <a:bodyPr wrap="none">
            <a:spAutoFit/>
          </a:bodyPr>
          <a:lstStyle/>
          <a:p>
            <a:pPr algn="ctr"/>
            <a:r>
              <a:rPr lang="en-US" sz="3200" b="1" dirty="0">
                <a:solidFill>
                  <a:schemeClr val="accent5">
                    <a:lumMod val="50000"/>
                  </a:schemeClr>
                </a:solidFill>
              </a:rPr>
              <a:t>/</a:t>
            </a:r>
            <a:r>
              <a:rPr lang="en-US" sz="3200" b="1" dirty="0" err="1">
                <a:solidFill>
                  <a:schemeClr val="accent5">
                    <a:lumMod val="50000"/>
                  </a:schemeClr>
                </a:solidFill>
              </a:rPr>
              <a:t>ədˈmaɪr</a:t>
            </a:r>
            <a:r>
              <a:rPr lang="en-US" sz="3200" b="1" dirty="0">
                <a:solidFill>
                  <a:schemeClr val="accent5">
                    <a:lumMod val="50000"/>
                  </a:schemeClr>
                </a:solidFill>
              </a:rPr>
              <a:t>/</a:t>
            </a:r>
          </a:p>
        </p:txBody>
      </p:sp>
      <p:sp>
        <p:nvSpPr>
          <p:cNvPr id="15" name="TextBox 14"/>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pic>
        <p:nvPicPr>
          <p:cNvPr id="100" name="Content Placeholder 99"/>
          <p:cNvPicPr>
            <a:picLocks noGrp="1"/>
          </p:cNvPicPr>
          <p:nvPr>
            <p:ph idx="1"/>
          </p:nvPr>
        </p:nvPicPr>
        <p:blipFill>
          <a:blip r:embed="rId5"/>
          <a:stretch>
            <a:fillRect/>
          </a:stretch>
        </p:blipFill>
        <p:spPr>
          <a:xfrm>
            <a:off x="3227660" y="991846"/>
            <a:ext cx="6107725" cy="3852121"/>
          </a:xfrm>
          <a:prstGeom prst="rect">
            <a:avLst/>
          </a:prstGeom>
          <a:noFill/>
          <a:ln w="9525">
            <a:noFill/>
          </a:ln>
        </p:spPr>
      </p:pic>
      <p:pic>
        <p:nvPicPr>
          <p:cNvPr id="3" name="admir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2574" y="4453409"/>
            <a:ext cx="866775" cy="866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05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3"/>
                </p:tgtEl>
              </p:cMediaNode>
            </p:audio>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383557" y="252194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 chase away</a:t>
            </a:r>
          </a:p>
        </p:txBody>
      </p:sp>
      <p:sp>
        <p:nvSpPr>
          <p:cNvPr id="12" name="Rectangle 11"/>
          <p:cNvSpPr/>
          <p:nvPr/>
        </p:nvSpPr>
        <p:spPr>
          <a:xfrm>
            <a:off x="1029818" y="5519806"/>
            <a:ext cx="4050892" cy="830997"/>
          </a:xfrm>
          <a:prstGeom prst="rect">
            <a:avLst/>
          </a:prstGeom>
        </p:spPr>
        <p:txBody>
          <a:bodyPr wrap="square">
            <a:spAutoFit/>
          </a:bodyPr>
          <a:lstStyle/>
          <a:p>
            <a:pPr lvl="0" algn="ctr"/>
            <a:r>
              <a:rPr lang="en-US" sz="4800" dirty="0" err="1"/>
              <a:t>xua</a:t>
            </a:r>
            <a:r>
              <a:rPr lang="en-US" sz="4800" dirty="0"/>
              <a:t> </a:t>
            </a:r>
            <a:r>
              <a:rPr lang="en-US" sz="4800" dirty="0" err="1"/>
              <a:t>đuổi</a:t>
            </a:r>
            <a:endParaRPr lang="en-US" sz="4800" dirty="0"/>
          </a:p>
        </p:txBody>
      </p:sp>
      <p:sp>
        <p:nvSpPr>
          <p:cNvPr id="2" name="Rectangle 1"/>
          <p:cNvSpPr/>
          <p:nvPr/>
        </p:nvSpPr>
        <p:spPr>
          <a:xfrm>
            <a:off x="1496887" y="4314270"/>
            <a:ext cx="3424335"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tʃeɪs</a:t>
            </a:r>
            <a:r>
              <a:rPr lang="en-US" sz="4800" b="1" dirty="0">
                <a:solidFill>
                  <a:schemeClr val="accent5">
                    <a:lumMod val="50000"/>
                  </a:schemeClr>
                </a:solidFill>
              </a:rPr>
              <a:t> </a:t>
            </a:r>
            <a:r>
              <a:rPr lang="en-US" sz="4800" b="1" dirty="0" err="1">
                <a:solidFill>
                  <a:schemeClr val="accent5">
                    <a:lumMod val="50000"/>
                  </a:schemeClr>
                </a:solidFill>
              </a:rPr>
              <a:t>əˈweɪ</a:t>
            </a:r>
            <a:r>
              <a:rPr lang="en-US" sz="4800" b="1" dirty="0">
                <a:solidFill>
                  <a:schemeClr val="accent5">
                    <a:lumMod val="50000"/>
                  </a:schemeClr>
                </a:solidFill>
              </a:rPr>
              <a:t>/</a:t>
            </a:r>
          </a:p>
        </p:txBody>
      </p:sp>
      <p:pic>
        <p:nvPicPr>
          <p:cNvPr id="8" name="Content Placeholder 7" descr="2055293"/>
          <p:cNvPicPr>
            <a:picLocks noGrp="1" noChangeAspect="1"/>
          </p:cNvPicPr>
          <p:nvPr>
            <p:ph idx="1"/>
          </p:nvPr>
        </p:nvPicPr>
        <p:blipFill>
          <a:blip r:embed="rId5"/>
          <a:stretch>
            <a:fillRect/>
          </a:stretch>
        </p:blipFill>
        <p:spPr>
          <a:xfrm>
            <a:off x="5614685" y="793612"/>
            <a:ext cx="4351655" cy="4351655"/>
          </a:xfrm>
          <a:prstGeom prst="rect">
            <a:avLst/>
          </a:prstGeom>
        </p:spPr>
      </p:pic>
      <p:pic>
        <p:nvPicPr>
          <p:cNvPr id="5" name="chase aw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8120" y="4208750"/>
            <a:ext cx="1042035" cy="1042035"/>
          </a:xfrm>
          <a:prstGeom prst="rect">
            <a:avLst/>
          </a:prstGeom>
        </p:spPr>
      </p:pic>
      <p:sp>
        <p:nvSpPr>
          <p:cNvPr id="16" name="TextBox 15"/>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10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1067368" y="3358100"/>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pray (v)</a:t>
            </a:r>
          </a:p>
        </p:txBody>
      </p:sp>
      <p:sp>
        <p:nvSpPr>
          <p:cNvPr id="12" name="Rectangle 11"/>
          <p:cNvSpPr/>
          <p:nvPr/>
        </p:nvSpPr>
        <p:spPr>
          <a:xfrm>
            <a:off x="349156" y="5271290"/>
            <a:ext cx="4050892" cy="830997"/>
          </a:xfrm>
          <a:prstGeom prst="rect">
            <a:avLst/>
          </a:prstGeom>
        </p:spPr>
        <p:txBody>
          <a:bodyPr wrap="square">
            <a:spAutoFit/>
          </a:bodyPr>
          <a:lstStyle/>
          <a:p>
            <a:pPr lvl="0" algn="ctr"/>
            <a:r>
              <a:rPr lang="en-US" sz="4800" dirty="0" err="1"/>
              <a:t>cầu</a:t>
            </a:r>
            <a:r>
              <a:rPr lang="en-US" sz="4800" dirty="0"/>
              <a:t> </a:t>
            </a:r>
            <a:r>
              <a:rPr lang="en-US" sz="4800" dirty="0" err="1"/>
              <a:t>nguyện</a:t>
            </a:r>
            <a:endParaRPr lang="en-US" sz="4800" dirty="0"/>
          </a:p>
        </p:txBody>
      </p:sp>
      <p:sp>
        <p:nvSpPr>
          <p:cNvPr id="2" name="Rectangle 1"/>
          <p:cNvSpPr/>
          <p:nvPr/>
        </p:nvSpPr>
        <p:spPr>
          <a:xfrm>
            <a:off x="1334071" y="4377650"/>
            <a:ext cx="1762085" cy="769441"/>
          </a:xfrm>
          <a:prstGeom prst="rect">
            <a:avLst/>
          </a:prstGeom>
        </p:spPr>
        <p:txBody>
          <a:bodyPr wrap="none">
            <a:spAutoFit/>
          </a:bodyPr>
          <a:lstStyle/>
          <a:p>
            <a:pPr algn="ctr"/>
            <a:r>
              <a:rPr lang="en-US" sz="4400" b="1" dirty="0">
                <a:solidFill>
                  <a:schemeClr val="accent5">
                    <a:lumMod val="50000"/>
                  </a:schemeClr>
                </a:solidFill>
              </a:rPr>
              <a:t>/preɪ/ </a:t>
            </a:r>
          </a:p>
        </p:txBody>
      </p:sp>
      <p:pic>
        <p:nvPicPr>
          <p:cNvPr id="102" name="Content Placeholder 101"/>
          <p:cNvPicPr>
            <a:picLocks noGrp="1"/>
          </p:cNvPicPr>
          <p:nvPr>
            <p:ph idx="1"/>
          </p:nvPr>
        </p:nvPicPr>
        <p:blipFill>
          <a:blip r:embed="rId5"/>
          <a:stretch>
            <a:fillRect/>
          </a:stretch>
        </p:blipFill>
        <p:spPr>
          <a:xfrm>
            <a:off x="4194869" y="364313"/>
            <a:ext cx="6416424" cy="4697211"/>
          </a:xfrm>
          <a:prstGeom prst="rect">
            <a:avLst/>
          </a:prstGeom>
          <a:noFill/>
          <a:ln w="9525">
            <a:noFill/>
          </a:ln>
        </p:spPr>
      </p:pic>
      <p:pic>
        <p:nvPicPr>
          <p:cNvPr id="4" name="pray">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72018" y="3567866"/>
            <a:ext cx="895350" cy="895350"/>
          </a:xfrm>
          <a:prstGeom prst="rect">
            <a:avLst/>
          </a:prstGeom>
        </p:spPr>
      </p:pic>
      <p:sp>
        <p:nvSpPr>
          <p:cNvPr id="14" name="TextBox 13"/>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76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p:nvPr/>
        </p:nvSpPr>
        <p:spPr>
          <a:xfrm>
            <a:off x="212092" y="1292203"/>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a:solidFill>
                  <a:srgbClr val="AD4F0F"/>
                </a:solidFill>
              </a:rPr>
              <a:t>offering</a:t>
            </a:r>
            <a:r>
              <a:rPr lang="en-US" sz="6000" b="1">
                <a:solidFill>
                  <a:srgbClr val="AD4F0F"/>
                </a:solidFill>
              </a:rPr>
              <a:t> </a:t>
            </a:r>
            <a:r>
              <a:rPr lang="en-US" sz="6000" b="1" dirty="0">
                <a:solidFill>
                  <a:srgbClr val="AD4F0F"/>
                </a:solidFill>
              </a:rPr>
              <a:t>(n)</a:t>
            </a:r>
          </a:p>
        </p:txBody>
      </p:sp>
      <p:sp>
        <p:nvSpPr>
          <p:cNvPr id="12" name="Rectangle 11"/>
          <p:cNvSpPr/>
          <p:nvPr/>
        </p:nvSpPr>
        <p:spPr>
          <a:xfrm>
            <a:off x="606040" y="4909612"/>
            <a:ext cx="4050892" cy="830997"/>
          </a:xfrm>
          <a:prstGeom prst="rect">
            <a:avLst/>
          </a:prstGeom>
        </p:spPr>
        <p:txBody>
          <a:bodyPr wrap="square">
            <a:spAutoFit/>
          </a:bodyPr>
          <a:lstStyle/>
          <a:p>
            <a:pPr lvl="0" algn="ctr"/>
            <a:r>
              <a:rPr lang="en-US" sz="4800"/>
              <a:t>đồ thờ cúng</a:t>
            </a:r>
          </a:p>
        </p:txBody>
      </p:sp>
      <p:sp>
        <p:nvSpPr>
          <p:cNvPr id="2" name="Rectangle 1"/>
          <p:cNvSpPr/>
          <p:nvPr/>
        </p:nvSpPr>
        <p:spPr>
          <a:xfrm>
            <a:off x="1392204" y="3349222"/>
            <a:ext cx="2478564" cy="830997"/>
          </a:xfrm>
          <a:prstGeom prst="rect">
            <a:avLst/>
          </a:prstGeom>
        </p:spPr>
        <p:txBody>
          <a:bodyPr wrap="none">
            <a:spAutoFit/>
          </a:bodyPr>
          <a:lstStyle/>
          <a:p>
            <a:pPr algn="ctr"/>
            <a:r>
              <a:rPr lang="en-US" sz="4800" b="1">
                <a:solidFill>
                  <a:schemeClr val="accent1">
                    <a:lumMod val="50000"/>
                  </a:schemeClr>
                </a:solidFill>
                <a:effectLst/>
                <a:ea typeface="Calibri" panose="020F0502020204030204" pitchFamily="34" charset="0"/>
                <a:cs typeface="Calibri" panose="020F0502020204030204" pitchFamily="34" charset="0"/>
                <a:sym typeface="+mn-ea"/>
              </a:rPr>
              <a:t>/ˈɒfərɪŋ/</a:t>
            </a:r>
          </a:p>
        </p:txBody>
      </p:sp>
      <p:pic>
        <p:nvPicPr>
          <p:cNvPr id="5" name="offer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164653" y="3349222"/>
            <a:ext cx="882650" cy="882650"/>
          </a:xfrm>
          <a:prstGeom prst="rect">
            <a:avLst/>
          </a:prstGeom>
        </p:spPr>
      </p:pic>
      <p:pic>
        <p:nvPicPr>
          <p:cNvPr id="6" name="Picture 5"/>
          <p:cNvPicPr>
            <a:picLocks noChangeAspect="1"/>
          </p:cNvPicPr>
          <p:nvPr/>
        </p:nvPicPr>
        <p:blipFill>
          <a:blip r:embed="rId6"/>
          <a:stretch>
            <a:fillRect/>
          </a:stretch>
        </p:blipFill>
        <p:spPr>
          <a:xfrm>
            <a:off x="5788121" y="1766887"/>
            <a:ext cx="5638800" cy="3781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936"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34184" y="4262397"/>
            <a:ext cx="4050892" cy="830997"/>
          </a:xfrm>
          <a:prstGeom prst="rect">
            <a:avLst/>
          </a:prstGeom>
        </p:spPr>
        <p:txBody>
          <a:bodyPr wrap="square">
            <a:spAutoFit/>
          </a:bodyPr>
          <a:lstStyle/>
          <a:p>
            <a:pPr lvl="0" algn="ctr"/>
            <a:r>
              <a:rPr lang="en-US" sz="4800" dirty="0" err="1"/>
              <a:t>cây</a:t>
            </a:r>
            <a:r>
              <a:rPr lang="en-US" sz="4800" dirty="0"/>
              <a:t> </a:t>
            </a:r>
            <a:r>
              <a:rPr lang="en-US" sz="4800" dirty="0" err="1"/>
              <a:t>cảnh</a:t>
            </a:r>
            <a:endParaRPr lang="en-US" sz="4800" dirty="0"/>
          </a:p>
        </p:txBody>
      </p:sp>
      <p:sp>
        <p:nvSpPr>
          <p:cNvPr id="2" name="Rectangle 1"/>
          <p:cNvSpPr/>
          <p:nvPr/>
        </p:nvSpPr>
        <p:spPr>
          <a:xfrm>
            <a:off x="1251824" y="3235437"/>
            <a:ext cx="3780266" cy="707886"/>
          </a:xfrm>
          <a:prstGeom prst="rect">
            <a:avLst/>
          </a:prstGeom>
        </p:spPr>
        <p:txBody>
          <a:bodyPr wrap="none">
            <a:spAutoFit/>
          </a:bodyPr>
          <a:lstStyle/>
          <a:p>
            <a:pPr algn="ctr"/>
            <a:r>
              <a:rPr lang="en-US" sz="4000" b="1" dirty="0">
                <a:solidFill>
                  <a:schemeClr val="accent5">
                    <a:lumMod val="50000"/>
                  </a:schemeClr>
                </a:solidFill>
              </a:rPr>
              <a:t>/ɔːnəˈmentl triː/ </a:t>
            </a:r>
          </a:p>
        </p:txBody>
      </p:sp>
      <p:pic>
        <p:nvPicPr>
          <p:cNvPr id="4" name="Content Placeholder 3" descr="the-truong-phu"/>
          <p:cNvPicPr>
            <a:picLocks noGrp="1" noChangeAspect="1"/>
          </p:cNvPicPr>
          <p:nvPr>
            <p:ph idx="1"/>
          </p:nvPr>
        </p:nvPicPr>
        <p:blipFill>
          <a:blip r:embed="rId5"/>
          <a:stretch>
            <a:fillRect/>
          </a:stretch>
        </p:blipFill>
        <p:spPr>
          <a:xfrm>
            <a:off x="5032090" y="933559"/>
            <a:ext cx="6527165" cy="4351655"/>
          </a:xfrm>
          <a:prstGeom prst="rect">
            <a:avLst/>
          </a:prstGeom>
        </p:spPr>
      </p:pic>
      <p:pic>
        <p:nvPicPr>
          <p:cNvPr id="5" name="ornamental tree ">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109387"/>
            <a:ext cx="1026795" cy="1026795"/>
          </a:xfrm>
          <a:prstGeom prst="rect">
            <a:avLst/>
          </a:prstGeom>
        </p:spPr>
      </p:pic>
      <p:sp>
        <p:nvSpPr>
          <p:cNvPr id="7" name="Google Shape;1881;p31"/>
          <p:cNvSpPr txBox="1"/>
          <p:nvPr/>
        </p:nvSpPr>
        <p:spPr>
          <a:xfrm>
            <a:off x="632130" y="1910232"/>
            <a:ext cx="7705893"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a:solidFill>
                  <a:srgbClr val="AD4F0F"/>
                </a:solidFill>
              </a:rPr>
              <a:t>ornamental tree </a:t>
            </a:r>
          </a:p>
        </p:txBody>
      </p:sp>
      <p:sp>
        <p:nvSpPr>
          <p:cNvPr id="14" name="TextBox 13"/>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144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7" fill="hold" display="1">
                  <p:stCondLst>
                    <p:cond delay="indefinite"/>
                  </p:stCondLst>
                  <p:endCondLst>
                    <p:cond evt="onStopAudio" delay="0">
                      <p:tgtEl>
                        <p:sldTgt/>
                      </p:tgtEl>
                    </p:cond>
                  </p:endCondLst>
                </p:cTn>
                <p:tgtEl>
                  <p:spTgt spid="5"/>
                </p:tgtEl>
              </p:cMediaNode>
            </p:audio>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541570710"/>
              </p:ext>
            </p:extLst>
          </p:nvPr>
        </p:nvGraphicFramePr>
        <p:xfrm>
          <a:off x="1333500" y="1467485"/>
          <a:ext cx="9739630" cy="3858324"/>
        </p:xfrm>
        <a:graphic>
          <a:graphicData uri="http://schemas.openxmlformats.org/drawingml/2006/table">
            <a:tbl>
              <a:tblPr firstRow="1" bandRow="1">
                <a:tableStyleId>{5DA37D80-6434-44D0-A028-1B22A696006F}</a:tableStyleId>
              </a:tblPr>
              <a:tblGrid>
                <a:gridCol w="3133725">
                  <a:extLst>
                    <a:ext uri="{9D8B030D-6E8A-4147-A177-3AD203B41FA5}">
                      <a16:colId xmlns:a16="http://schemas.microsoft.com/office/drawing/2014/main" val="20000"/>
                    </a:ext>
                  </a:extLst>
                </a:gridCol>
                <a:gridCol w="3607435">
                  <a:extLst>
                    <a:ext uri="{9D8B030D-6E8A-4147-A177-3AD203B41FA5}">
                      <a16:colId xmlns:a16="http://schemas.microsoft.com/office/drawing/2014/main" val="20001"/>
                    </a:ext>
                  </a:extLst>
                </a:gridCol>
                <a:gridCol w="2998470">
                  <a:extLst>
                    <a:ext uri="{9D8B030D-6E8A-4147-A177-3AD203B41FA5}">
                      <a16:colId xmlns:a16="http://schemas.microsoft.com/office/drawing/2014/main" val="20002"/>
                    </a:ext>
                  </a:extLst>
                </a:gridCol>
              </a:tblGrid>
              <a:tr h="682625">
                <a:tc>
                  <a:txBody>
                    <a:bodyPr/>
                    <a:lstStyle/>
                    <a:p>
                      <a:pPr algn="ctr"/>
                      <a:r>
                        <a:rPr lang="en-US" sz="2800" b="1" dirty="0">
                          <a:solidFill>
                            <a:srgbClr val="0070C0"/>
                          </a:solidFill>
                        </a:rPr>
                        <a:t>New words</a:t>
                      </a:r>
                    </a:p>
                  </a:txBody>
                  <a:tcPr anchor="ctr"/>
                </a:tc>
                <a:tc>
                  <a:txBody>
                    <a:bodyPr/>
                    <a:lstStyle/>
                    <a:p>
                      <a:pPr algn="ctr"/>
                      <a:r>
                        <a:rPr lang="en-US" sz="2800" b="1" dirty="0">
                          <a:solidFill>
                            <a:srgbClr val="0070C0"/>
                          </a:solidFill>
                        </a:rPr>
                        <a:t>Pronunciation</a:t>
                      </a:r>
                    </a:p>
                  </a:txBody>
                  <a:tcPr anchor="ctr"/>
                </a:tc>
                <a:tc>
                  <a:txBody>
                    <a:bodyPr/>
                    <a:lstStyle/>
                    <a:p>
                      <a:pPr algn="ctr"/>
                      <a:r>
                        <a:rPr lang="en-US" sz="2800" b="1" dirty="0">
                          <a:solidFill>
                            <a:srgbClr val="0070C0"/>
                          </a:solidFill>
                        </a:rPr>
                        <a:t>Meaning</a:t>
                      </a:r>
                    </a:p>
                  </a:txBody>
                  <a:tcPr anchor="ctr"/>
                </a:tc>
                <a:extLst>
                  <a:ext uri="{0D108BD9-81ED-4DB2-BD59-A6C34878D82A}">
                    <a16:rowId xmlns:a16="http://schemas.microsoft.com/office/drawing/2014/main" val="10000"/>
                  </a:ext>
                </a:extLst>
              </a:tr>
              <a:tr h="675005">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admire (v)</a:t>
                      </a:r>
                    </a:p>
                  </a:txBody>
                  <a:tcPr marL="71755" marR="7175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/ədˈmaɪr/</a:t>
                      </a:r>
                    </a:p>
                  </a:txBody>
                  <a:tcPr marL="36195" marR="36195" marT="71755" marB="71755" anchor="ctr"/>
                </a:tc>
                <a:tc>
                  <a:txBody>
                    <a:bodyPr/>
                    <a:lstStyle/>
                    <a:p>
                      <a:pPr marL="0" marR="0" algn="ctr">
                        <a:lnSpc>
                          <a:spcPct val="107000"/>
                        </a:lnSpc>
                        <a:spcBef>
                          <a:spcPts val="0"/>
                        </a:spcBef>
                        <a:spcAft>
                          <a:spcPts val="0"/>
                        </a:spcAft>
                      </a:pP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khâm</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phục</a:t>
                      </a:r>
                      <a:r>
                        <a:rPr lang="en-US"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21030">
                <a:tc>
                  <a:txBody>
                    <a:bodyPr/>
                    <a:lstStyle/>
                    <a:p>
                      <a:pPr marL="144145" marR="0" indent="-144145">
                        <a:lnSpc>
                          <a:spcPct val="107000"/>
                        </a:lnSpc>
                        <a:spcBef>
                          <a:spcPts val="0"/>
                        </a:spcBef>
                        <a:spcAft>
                          <a:spcPts val="0"/>
                        </a:spcAft>
                      </a:pPr>
                      <a:r>
                        <a:rPr lang="en-US"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chase away </a:t>
                      </a:r>
                      <a:endParaRPr lang="en-US" sz="2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/tʃeɪs/</a:t>
                      </a:r>
                    </a:p>
                  </a:txBody>
                  <a:tcPr marL="36195" marR="36195" marT="71755" marB="71755" anchor="ctr"/>
                </a:tc>
                <a:tc>
                  <a:txBody>
                    <a:bodyPr/>
                    <a:lstStyle/>
                    <a:p>
                      <a:pPr marL="0" marR="0" algn="ctr">
                        <a:lnSpc>
                          <a:spcPct val="107000"/>
                        </a:lnSpc>
                        <a:spcBef>
                          <a:spcPts val="0"/>
                        </a:spcBef>
                        <a:spcAft>
                          <a:spcPts val="0"/>
                        </a:spcAft>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xua đuổi </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2"/>
                  </a:ext>
                </a:extLst>
              </a:tr>
              <a:tr h="567055">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3. pray (v)</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/preɪ/</a:t>
                      </a:r>
                    </a:p>
                  </a:txBody>
                  <a:tcPr marL="36195" marR="36195" marT="71755" marB="71755" anchor="ctr"/>
                </a:tc>
                <a:tc>
                  <a:txBody>
                    <a:bodyPr/>
                    <a:lstStyle/>
                    <a:p>
                      <a:pPr marL="0" marR="0" algn="ctr">
                        <a:lnSpc>
                          <a:spcPct val="107000"/>
                        </a:lnSpc>
                        <a:spcBef>
                          <a:spcPts val="0"/>
                        </a:spcBef>
                        <a:spcAft>
                          <a:spcPts val="0"/>
                        </a:spcAft>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cầu nguyện</a:t>
                      </a:r>
                    </a:p>
                  </a:txBody>
                  <a:tcPr marL="36195" marR="36195" marT="71755" marB="71755" anchor="ctr"/>
                </a:tc>
                <a:extLst>
                  <a:ext uri="{0D108BD9-81ED-4DB2-BD59-A6C34878D82A}">
                    <a16:rowId xmlns:a16="http://schemas.microsoft.com/office/drawing/2014/main" val="10003"/>
                  </a:ext>
                </a:extLst>
              </a:tr>
              <a:tr h="631825">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4. offering (n)</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/ˈɒfərɪŋ/</a:t>
                      </a:r>
                    </a:p>
                  </a:txBody>
                  <a:tcPr marL="36195" marR="36195" marT="71755" marB="71755" anchor="ctr"/>
                </a:tc>
                <a:tc>
                  <a:txBody>
                    <a:bodyPr/>
                    <a:lstStyle/>
                    <a:p>
                      <a:pPr marL="0" marR="0" algn="ctr">
                        <a:lnSpc>
                          <a:spcPct val="107000"/>
                        </a:lnSpc>
                        <a:spcBef>
                          <a:spcPts val="0"/>
                        </a:spcBef>
                        <a:spcAft>
                          <a:spcPts val="0"/>
                        </a:spcAft>
                        <a:buNone/>
                      </a:pPr>
                      <a:r>
                        <a:rPr lang="en-US" sz="2800">
                          <a:effectLst/>
                          <a:latin typeface="Calibri" panose="020F0502020204030204" pitchFamily="34" charset="0"/>
                          <a:ea typeface="Times New Roman" panose="02020603050405020304" pitchFamily="18" charset="0"/>
                          <a:cs typeface="Times New Roman" panose="02020603050405020304" pitchFamily="18" charset="0"/>
                        </a:rPr>
                        <a:t>đồ thờ</a:t>
                      </a:r>
                      <a:r>
                        <a:rPr lang="en-US" sz="2800" baseline="0">
                          <a:effectLst/>
                          <a:latin typeface="Calibri" panose="020F0502020204030204" pitchFamily="34" charset="0"/>
                          <a:ea typeface="Times New Roman" panose="02020603050405020304" pitchFamily="18" charset="0"/>
                          <a:cs typeface="Times New Roman" panose="02020603050405020304" pitchFamily="18" charset="0"/>
                        </a:rPr>
                        <a:t> cúng</a:t>
                      </a:r>
                      <a:endParaRPr lang="en-US"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6"/>
                  </a:ext>
                </a:extLst>
              </a:tr>
              <a:tr h="668020">
                <a:tc>
                  <a:txBody>
                    <a:bodyPr/>
                    <a:lstStyle/>
                    <a:p>
                      <a:pPr marL="144145" marR="0" indent="-144145">
                        <a:lnSpc>
                          <a:spcPct val="107000"/>
                        </a:lnSpc>
                        <a:spcBef>
                          <a:spcPts val="0"/>
                        </a:spcBef>
                        <a:spcAft>
                          <a:spcPts val="0"/>
                        </a:spcAft>
                        <a:buNone/>
                      </a:pPr>
                      <a:r>
                        <a:rPr lang="en-US" sz="2800" b="1" dirty="0">
                          <a:effectLst/>
                          <a:latin typeface="Calibri" panose="020F0502020204030204" pitchFamily="34" charset="0"/>
                          <a:ea typeface="Times New Roman" panose="02020603050405020304" pitchFamily="18" charset="0"/>
                          <a:cs typeface="Times New Roman" panose="02020603050405020304" pitchFamily="18" charset="0"/>
                        </a:rPr>
                        <a:t>5. ornamental tree</a:t>
                      </a:r>
                    </a:p>
                  </a:txBody>
                  <a:tcPr marL="71755" marR="71755" marT="71755" marB="71755" anchor="ctr"/>
                </a:tc>
                <a:tc>
                  <a:txBody>
                    <a:bodyPr/>
                    <a:lstStyle/>
                    <a:p>
                      <a:pPr marL="0" marR="0" algn="ctr">
                        <a:lnSpc>
                          <a:spcPct val="107000"/>
                        </a:lnSpc>
                        <a:spcBef>
                          <a:spcPts val="0"/>
                        </a:spcBef>
                        <a:spcAft>
                          <a:spcPts val="0"/>
                        </a:spcAft>
                        <a:buNone/>
                      </a:pPr>
                      <a:r>
                        <a:rPr lang="en-US" sz="2800">
                          <a:solidFill>
                            <a:srgbClr val="000000"/>
                          </a:solidFill>
                          <a:effectLst/>
                          <a:latin typeface="Calibri" panose="020F0502020204030204" pitchFamily="34" charset="0"/>
                          <a:ea typeface="Calibri" panose="020F0502020204030204" pitchFamily="34" charset="0"/>
                          <a:cs typeface="Calibri" panose="020F0502020204030204" pitchFamily="34" charset="0"/>
                        </a:rPr>
                        <a:t>/ɔːnəˈmentl triː/</a:t>
                      </a:r>
                    </a:p>
                  </a:txBody>
                  <a:tcPr marL="36195" marR="36195" marT="71755" marB="71755" anchor="ctr"/>
                </a:tc>
                <a:tc>
                  <a:txBody>
                    <a:bodyPr/>
                    <a:lstStyle/>
                    <a:p>
                      <a:pPr marL="0" marR="0" algn="ctr">
                        <a:lnSpc>
                          <a:spcPct val="107000"/>
                        </a:lnSpc>
                        <a:spcBef>
                          <a:spcPts val="0"/>
                        </a:spcBef>
                        <a:spcAft>
                          <a:spcPts val="0"/>
                        </a:spcAft>
                        <a:buNone/>
                      </a:pP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cây</a:t>
                      </a:r>
                      <a:r>
                        <a:rPr lang="en-US" sz="2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cs typeface="Times New Roman" panose="02020603050405020304" pitchFamily="18" charset="0"/>
                        </a:rPr>
                        <a:t>cảnh</a:t>
                      </a: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7"/>
                  </a:ext>
                </a:extLst>
              </a:tr>
            </a:tbl>
          </a:graphicData>
        </a:graphic>
      </p:graphicFrame>
      <p:pic>
        <p:nvPicPr>
          <p:cNvPr id="3" name="admire">
            <a:hlinkClick r:id="" action="ppaction://media"/>
          </p:cNvPr>
          <p:cNvPicPr>
            <a:picLocks noGrp="1" noChangeAspect="1"/>
          </p:cNvPicPr>
          <p:nvPr>
            <p:ph sz="half" idx="1"/>
            <a:audioFile r:link="rId2"/>
            <p:extLst>
              <p:ext uri="{DAA4B4D4-6D71-4841-9C94-3DE7FCFB9230}">
                <p14:media xmlns:p14="http://schemas.microsoft.com/office/powerpoint/2010/main" r:embed="rId1"/>
              </p:ext>
            </p:extLst>
          </p:nvPr>
        </p:nvPicPr>
        <p:blipFill>
          <a:blip r:embed="rId13"/>
          <a:stretch>
            <a:fillRect/>
          </a:stretch>
        </p:blipFill>
        <p:spPr>
          <a:xfrm>
            <a:off x="769620" y="2117090"/>
            <a:ext cx="619125" cy="619125"/>
          </a:xfrm>
          <a:prstGeom prst="rect">
            <a:avLst/>
          </a:prstGeom>
        </p:spPr>
      </p:pic>
      <p:pic>
        <p:nvPicPr>
          <p:cNvPr id="5" name="chase away">
            <a:hlinkClick r:id="" action="ppaction://media"/>
          </p:cNvPr>
          <p:cNvPicPr>
            <a:picLocks noGrp="1" noChangeAspect="1"/>
          </p:cNvPicPr>
          <p:nvPr>
            <p:ph sz="half" idx="2"/>
            <a:audioFile r:link="rId4"/>
            <p:extLst>
              <p:ext uri="{DAA4B4D4-6D71-4841-9C94-3DE7FCFB9230}">
                <p14:media xmlns:p14="http://schemas.microsoft.com/office/powerpoint/2010/main" r:embed="rId3"/>
              </p:ext>
            </p:extLst>
          </p:nvPr>
        </p:nvPicPr>
        <p:blipFill>
          <a:blip r:embed="rId13"/>
          <a:stretch>
            <a:fillRect/>
          </a:stretch>
        </p:blipFill>
        <p:spPr>
          <a:xfrm>
            <a:off x="767080" y="2818130"/>
            <a:ext cx="619125" cy="619125"/>
          </a:xfrm>
          <a:prstGeom prst="rect">
            <a:avLst/>
          </a:prstGeom>
        </p:spPr>
      </p:pic>
      <p:pic>
        <p:nvPicPr>
          <p:cNvPr id="7" name="pray">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728980" y="3437255"/>
            <a:ext cx="645795" cy="645795"/>
          </a:xfrm>
          <a:prstGeom prst="rect">
            <a:avLst/>
          </a:prstGeom>
        </p:spPr>
      </p:pic>
      <p:pic>
        <p:nvPicPr>
          <p:cNvPr id="9" name="offer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658495" y="4056380"/>
            <a:ext cx="634365" cy="634365"/>
          </a:xfrm>
          <a:prstGeom prst="rect">
            <a:avLst/>
          </a:prstGeom>
        </p:spPr>
      </p:pic>
      <p:pic>
        <p:nvPicPr>
          <p:cNvPr id="10" name="ornamental tree ">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749300" y="4679657"/>
            <a:ext cx="563880" cy="563880"/>
          </a:xfrm>
          <a:prstGeom prst="rect">
            <a:avLst/>
          </a:prstGeom>
        </p:spPr>
      </p:pic>
      <p:sp>
        <p:nvSpPr>
          <p:cNvPr id="13" name="TextBox 12"/>
          <p:cNvSpPr txBox="1"/>
          <p:nvPr/>
        </p:nvSpPr>
        <p:spPr>
          <a:xfrm>
            <a:off x="422148" y="152000"/>
            <a:ext cx="4132696" cy="646331"/>
          </a:xfrm>
          <a:prstGeom prst="rect">
            <a:avLst/>
          </a:prstGeom>
          <a:noFill/>
          <a:effectLst/>
        </p:spPr>
        <p:txBody>
          <a:bodyPr wrap="square" rtlCol="0">
            <a:spAutoFit/>
          </a:bodyPr>
          <a:lstStyle/>
          <a:p>
            <a:r>
              <a:rPr lang="en-US" sz="3600" b="1" dirty="0">
                <a:solidFill>
                  <a:srgbClr val="002060"/>
                </a:solidFill>
                <a:effectLst>
                  <a:glow rad="88900">
                    <a:schemeClr val="bg1"/>
                  </a:glow>
                </a:effectLst>
                <a:latin typeface="Arial" panose="020B0604020202020204" pitchFamily="34" charset="0"/>
                <a:cs typeface="Arial" panose="020B0604020202020204" pitchFamily="34" charset="0"/>
              </a:rPr>
              <a:t>* VOCABULARY</a:t>
            </a:r>
          </a:p>
        </p:txBody>
      </p:sp>
    </p:spTree>
  </p:cSld>
  <p:clrMapOvr>
    <a:masterClrMapping/>
  </p:clrMapOvr>
  <p:timing>
    <p:tnLst>
      <p:par>
        <p:cTn id="1" dur="indefinite" restart="never" nodeType="tmRoot">
          <p:childTnLst>
            <p:audio>
              <p:cMediaNode vol="100000">
                <p:cTn id="2" fill="hold" display="1">
                  <p:stCondLst>
                    <p:cond delay="indefinite"/>
                  </p:stCondLst>
                  <p:endCondLst>
                    <p:cond evt="onStopAudio" delay="0">
                      <p:tgtEl>
                        <p:sldTgt/>
                      </p:tgtEl>
                    </p:cond>
                  </p:endCondLst>
                </p:cTn>
                <p:tgtEl>
                  <p:spTgt spid="3"/>
                </p:tgtEl>
              </p:cMediaNode>
            </p:audio>
            <p:audio>
              <p:cMediaNode vol="100000">
                <p:cTn id="3" fill="hold" display="1">
                  <p:stCondLst>
                    <p:cond delay="indefinite"/>
                  </p:stCondLst>
                  <p:endCondLst>
                    <p:cond evt="onStopAudio" delay="0">
                      <p:tgtEl>
                        <p:sldTgt/>
                      </p:tgtEl>
                    </p:cond>
                  </p:endCondLst>
                </p:cTn>
                <p:tgtEl>
                  <p:spTgt spid="5"/>
                </p:tgtEl>
              </p:cMediaNode>
            </p:audio>
            <p:audio>
              <p:cMediaNode vol="100000">
                <p:cTn id="4" fill="hold" display="1">
                  <p:stCondLst>
                    <p:cond delay="indefinite"/>
                  </p:stCondLst>
                  <p:endCondLst>
                    <p:cond evt="onStopAudio" delay="0">
                      <p:tgtEl>
                        <p:sldTgt/>
                      </p:tgtEl>
                    </p:cond>
                  </p:endCondLst>
                </p:cTn>
                <p:tgtEl>
                  <p:spTgt spid="7"/>
                </p:tgtEl>
              </p:cMediaNode>
            </p:audio>
            <p:audio>
              <p:cMediaNode vol="100000">
                <p:cTn id="5" fill="hold" display="1">
                  <p:stCondLst>
                    <p:cond delay="indefinite"/>
                  </p:stCondLst>
                  <p:endCondLst>
                    <p:cond evt="onStopAudio" delay="0">
                      <p:tgtEl>
                        <p:sldTgt/>
                      </p:tgtEl>
                    </p:cond>
                  </p:endCondLst>
                </p:cTn>
                <p:tgtEl>
                  <p:spTgt spid="9"/>
                </p:tgtEl>
              </p:cMediaNode>
            </p:audio>
            <p:audio>
              <p:cMediaNode vol="100000">
                <p:cTn id="6" fill="hold" display="1">
                  <p:stCondLst>
                    <p:cond delay="indefinite"/>
                  </p:stCondLst>
                  <p:endCondLst>
                    <p:cond evt="onStopAudio" delay="0">
                      <p:tgtEl>
                        <p:sldTgt/>
                      </p:tgtEl>
                    </p:cond>
                  </p:endCondLst>
                </p:cTn>
                <p:tgtEl>
                  <p:spTgt spid="10"/>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TotalTime>
  <Words>1130</Words>
  <Application>Microsoft Office PowerPoint</Application>
  <PresentationFormat>Widescreen</PresentationFormat>
  <Paragraphs>217</Paragraphs>
  <Slides>29</Slides>
  <Notes>20</Notes>
  <HiddenSlides>0</HiddenSlides>
  <MMClips>11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.VnArabia</vt:lpstr>
      <vt:lpstr>Arial</vt:lpstr>
      <vt:lpstr>Arial Black</vt:lpstr>
      <vt:lpstr>Berlin Sans FB</vt:lpstr>
      <vt:lpstr>Calibri</vt:lpstr>
      <vt:lpstr>Calibri Light</vt:lpstr>
      <vt:lpstr>Myriad Pro</vt:lpstr>
      <vt:lpstr>MyriadPro-Regular</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Thuy Nguyen</cp:lastModifiedBy>
  <cp:revision>239</cp:revision>
  <dcterms:created xsi:type="dcterms:W3CDTF">2020-12-09T02:04:00Z</dcterms:created>
  <dcterms:modified xsi:type="dcterms:W3CDTF">2024-11-26T03:28:01Z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778948B657B8411088F599C3C7293FB0</vt:lpwstr>
  </property>
  <property fmtid="{D5CDD505-2E9C-101B-9397-08002B2CF9AE}" pid="3" name="KSOProductBuildVer">
    <vt:lpwstr>1033-11.2.0.11380</vt:lpwstr>
  </property>
</Properties>
</file>