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6"/>
  </p:notesMasterIdLst>
  <p:sldIdLst>
    <p:sldId id="405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279" r:id="rId12"/>
    <p:sldId id="400" r:id="rId13"/>
    <p:sldId id="395" r:id="rId14"/>
    <p:sldId id="315" r:id="rId15"/>
    <p:sldId id="316" r:id="rId16"/>
    <p:sldId id="317" r:id="rId17"/>
    <p:sldId id="283" r:id="rId18"/>
    <p:sldId id="423" r:id="rId19"/>
    <p:sldId id="424" r:id="rId20"/>
    <p:sldId id="332" r:id="rId21"/>
    <p:sldId id="401" r:id="rId22"/>
    <p:sldId id="342" r:id="rId23"/>
    <p:sldId id="399" r:id="rId24"/>
    <p:sldId id="385" r:id="rId25"/>
    <p:sldId id="313" r:id="rId26"/>
    <p:sldId id="406" r:id="rId27"/>
    <p:sldId id="402" r:id="rId28"/>
    <p:sldId id="403" r:id="rId29"/>
    <p:sldId id="337" r:id="rId30"/>
    <p:sldId id="314" r:id="rId31"/>
    <p:sldId id="330" r:id="rId32"/>
    <p:sldId id="418" r:id="rId33"/>
    <p:sldId id="420" r:id="rId34"/>
    <p:sldId id="4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BB040"/>
    <a:srgbClr val="00A9A5"/>
    <a:srgbClr val="CBEAF0"/>
    <a:srgbClr val="F37D91"/>
    <a:srgbClr val="00B2A5"/>
    <a:srgbClr val="7192A9"/>
    <a:srgbClr val="008A80"/>
    <a:srgbClr val="FFDAAB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44" y="84"/>
      </p:cViewPr>
      <p:guideLst>
        <p:guide orient="horz" pos="20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CBEA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21.bin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4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11" Type="http://schemas.openxmlformats.org/officeDocument/2006/relationships/slide" Target="slide4.xml"/><Relationship Id="rId5" Type="http://schemas.openxmlformats.org/officeDocument/2006/relationships/image" Target="../media/image5.gif"/><Relationship Id="rId15" Type="http://schemas.openxmlformats.org/officeDocument/2006/relationships/slide" Target="slide8.xml"/><Relationship Id="rId10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8.gif"/><Relationship Id="rId4" Type="http://schemas.openxmlformats.org/officeDocument/2006/relationships/image" Target="../media/image5.gi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1830" cy="67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37" y="486383"/>
            <a:ext cx="7315200" cy="210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31517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930" y="212651"/>
            <a:ext cx="11463670" cy="9144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dirty="0">
                <a:solidFill>
                  <a:srgbClr val="002060"/>
                </a:solidFill>
              </a:rPr>
              <a:t>We have a tradition of holding a family ____ on the first day of Tet</a:t>
            </a:r>
            <a:r>
              <a:rPr lang="en-US" sz="4267" dirty="0">
                <a:solidFill>
                  <a:srgbClr val="002060"/>
                </a:solidFill>
              </a:rPr>
              <a:t>	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9738" y="5239217"/>
            <a:ext cx="3583173" cy="9787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C00000"/>
                </a:solidFill>
              </a:rPr>
              <a:t>reunion</a:t>
            </a:r>
            <a:endParaRPr lang="en-US" sz="4267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299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97" y="1481595"/>
            <a:ext cx="5465136" cy="3403077"/>
          </a:xfrm>
          <a:prstGeom prst="rect">
            <a:avLst/>
          </a:prstGeom>
        </p:spPr>
      </p:pic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4145" y="1144327"/>
            <a:ext cx="1065356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Have you ever been to a Festival?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Do you like it?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you describe it?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-When and Where is the festival celebrated?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-What activities there are?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-What do you and your family do during the festival?)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316" y="193447"/>
            <a:ext cx="2653786" cy="584775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5282" y="634892"/>
            <a:ext cx="100513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Yes, I have been to the Full Moon festival, ... /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No, I haven’t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Yes, I do / No, I don’t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I celebrated the Full Moon festival </a:t>
            </a:r>
            <a:r>
              <a:rPr lang="en-US" sz="28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 the 15th day of the 8th Lunar Month in our country.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can eat moon cake during this Festival. We can give gifts to others. We can 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ppreciate the Moon,….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307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9694" y="1354330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02588" y="1334111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4" y="1165715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71986" y="2556375"/>
            <a:ext cx="373419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5400" dirty="0"/>
              <a:t>release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5598" y="2680173"/>
            <a:ext cx="527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/>
              <a:t>thả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1027848" y="348522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rɪˈliːs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93935" y="622102"/>
            <a:ext cx="3338624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658" y="3532436"/>
            <a:ext cx="885190" cy="885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778" y="138096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08930" y="4009871"/>
            <a:ext cx="662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/>
              <a:t>thí</a:t>
            </a:r>
            <a:r>
              <a:rPr lang="en-US" sz="4800" b="1" dirty="0"/>
              <a:t> </a:t>
            </a:r>
            <a:r>
              <a:rPr lang="en-US" sz="4800" b="1" dirty="0" err="1"/>
              <a:t>sinh</a:t>
            </a:r>
            <a:r>
              <a:rPr lang="en-US" sz="4800" b="1" dirty="0"/>
              <a:t>,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thi</a:t>
            </a:r>
            <a:r>
              <a:rPr lang="en-US" sz="4800" b="1" dirty="0"/>
              <a:t> </a:t>
            </a:r>
            <a:r>
              <a:rPr lang="en-US" sz="4800" b="1" dirty="0" err="1"/>
              <a:t>đấu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1910369" y="4682225"/>
            <a:ext cx="3070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kənˈtestənt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81274" y="193902"/>
            <a:ext cx="3436421" cy="3453887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626" y="4009871"/>
            <a:ext cx="898728" cy="891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4646" y="3835839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AD4F0F"/>
                </a:solidFill>
              </a:rPr>
              <a:t>contestant (n):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109739" y="4562740"/>
            <a:ext cx="5173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pPr algn="l"/>
            <a:r>
              <a:rPr lang="en-US" sz="5400" dirty="0"/>
              <a:t>- family bonding: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2928" y="4765239"/>
            <a:ext cx="5790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Bahnschrift Condensed" panose="020B0502040204020203" pitchFamily="34" charset="0"/>
              </a:rPr>
              <a:t>sự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gắn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kết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tình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cảm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gia</a:t>
            </a:r>
            <a:r>
              <a:rPr lang="en-US" sz="4400" b="1" dirty="0">
                <a:latin typeface="Bahnschrift Condensed" panose="020B0502040204020203" pitchFamily="34" charset="0"/>
              </a:rPr>
              <a:t> </a:t>
            </a:r>
            <a:r>
              <a:rPr lang="en-US" sz="4400" b="1" dirty="0" err="1">
                <a:latin typeface="Bahnschrift Condensed" panose="020B0502040204020203" pitchFamily="34" charset="0"/>
              </a:rPr>
              <a:t>đình</a:t>
            </a:r>
            <a:endParaRPr lang="en-US" sz="4400" b="1" dirty="0"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2471" y="5400935"/>
            <a:ext cx="4447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fæməli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bɒndɪŋ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897719" y="548063"/>
            <a:ext cx="5715000" cy="3924300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263" y="5635680"/>
            <a:ext cx="703580" cy="70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68276"/>
              </p:ext>
            </p:extLst>
          </p:nvPr>
        </p:nvGraphicFramePr>
        <p:xfrm>
          <a:off x="1177925" y="1120753"/>
          <a:ext cx="10352945" cy="511179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3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/>
                        <a:t>thả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/>
                        <a:t>thí sinh, người thi đấu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4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fæməli</a:t>
                      </a:r>
                      <a:r>
                        <a:rPr lang="en-US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4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bɒndɪŋ</a:t>
                      </a:r>
                      <a:r>
                        <a:rPr lang="en-US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 err="1"/>
                        <a:t>sự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gắn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kết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tình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cảm</a:t>
                      </a:r>
                      <a:r>
                        <a:rPr lang="en-US" sz="40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 err="1"/>
                        <a:t>gia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đình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325" y="2179074"/>
            <a:ext cx="406400" cy="406400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3501707"/>
            <a:ext cx="406400" cy="406400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325" y="4824340"/>
            <a:ext cx="624057" cy="7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EED7-44EC-4D34-95E4-8549F33DE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09903"/>
            <a:ext cx="10418379" cy="576706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Look forward = expect (v)</a:t>
            </a:r>
          </a:p>
          <a:p>
            <a:pPr>
              <a:buFontTx/>
              <a:buChar char="-"/>
            </a:pPr>
            <a:r>
              <a:rPr lang="en-US" dirty="0"/>
              <a:t>Riverside (n)</a:t>
            </a:r>
          </a:p>
          <a:p>
            <a:pPr>
              <a:buFontTx/>
              <a:buChar char="-"/>
            </a:pPr>
            <a:r>
              <a:rPr lang="en-US" dirty="0"/>
              <a:t>Competition (n)</a:t>
            </a:r>
          </a:p>
          <a:p>
            <a:pPr>
              <a:buFontTx/>
              <a:buChar char="-"/>
            </a:pPr>
            <a:r>
              <a:rPr lang="en-US" dirty="0"/>
              <a:t>Atmosphere  (n)</a:t>
            </a:r>
          </a:p>
          <a:p>
            <a:pPr>
              <a:buFontTx/>
              <a:buChar char="-"/>
            </a:pPr>
            <a:r>
              <a:rPr lang="en-US" dirty="0"/>
              <a:t>Cheer (v)</a:t>
            </a:r>
          </a:p>
          <a:p>
            <a:pPr>
              <a:buFontTx/>
              <a:buChar char="-"/>
            </a:pPr>
            <a:r>
              <a:rPr lang="en-US" dirty="0"/>
              <a:t>Maintain (v)</a:t>
            </a:r>
          </a:p>
          <a:p>
            <a:pPr>
              <a:buFontTx/>
              <a:buChar char="-"/>
            </a:pPr>
            <a:r>
              <a:rPr lang="en-US" dirty="0"/>
              <a:t>Strengthen (v)</a:t>
            </a:r>
          </a:p>
          <a:p>
            <a:pPr>
              <a:buFontTx/>
              <a:buChar char="-"/>
            </a:pPr>
            <a:r>
              <a:rPr lang="en-US" dirty="0"/>
              <a:t>Catch (v)</a:t>
            </a:r>
          </a:p>
          <a:p>
            <a:pPr>
              <a:buFontTx/>
              <a:buChar char="-"/>
            </a:pPr>
            <a:r>
              <a:rPr lang="en-US" dirty="0"/>
              <a:t>Valuable (a)</a:t>
            </a:r>
          </a:p>
          <a:p>
            <a:pPr>
              <a:buFontTx/>
              <a:buChar char="-"/>
            </a:pPr>
            <a:r>
              <a:rPr lang="en-US" dirty="0"/>
              <a:t>Prize  (n)</a:t>
            </a:r>
          </a:p>
        </p:txBody>
      </p:sp>
    </p:spTree>
    <p:extLst>
      <p:ext uri="{BB962C8B-B14F-4D97-AF65-F5344CB8AC3E}">
        <p14:creationId xmlns:p14="http://schemas.microsoft.com/office/powerpoint/2010/main" val="180197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EED7-44EC-4D34-95E4-8549F33DE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09903"/>
            <a:ext cx="10418379" cy="57670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600" dirty="0"/>
              <a:t>Look forward to = expect (v) : </a:t>
            </a:r>
            <a:r>
              <a:rPr lang="en-US" sz="3600" dirty="0" err="1"/>
              <a:t>mong</a:t>
            </a:r>
            <a:r>
              <a:rPr lang="en-US" sz="3600" dirty="0"/>
              <a:t> </a:t>
            </a:r>
            <a:r>
              <a:rPr lang="en-US" sz="3600" dirty="0" err="1"/>
              <a:t>chờ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Riverside (n) : </a:t>
            </a:r>
            <a:r>
              <a:rPr lang="en-US" sz="3600" dirty="0" err="1"/>
              <a:t>bờ</a:t>
            </a:r>
            <a:r>
              <a:rPr lang="en-US" sz="3600" dirty="0"/>
              <a:t> </a:t>
            </a:r>
            <a:r>
              <a:rPr lang="en-US" sz="3600" dirty="0" err="1"/>
              <a:t>sông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Competition (n):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thi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Atmosphere  (n) :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Cheer (v) : </a:t>
            </a:r>
            <a:r>
              <a:rPr lang="en-US" sz="3600" dirty="0" err="1"/>
              <a:t>reo</a:t>
            </a:r>
            <a:r>
              <a:rPr lang="en-US" sz="3600" dirty="0"/>
              <a:t> </a:t>
            </a:r>
            <a:r>
              <a:rPr lang="en-US" sz="3600" dirty="0" err="1"/>
              <a:t>hò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Maintain (v): </a:t>
            </a:r>
            <a:r>
              <a:rPr lang="en-US" sz="3600" dirty="0" err="1"/>
              <a:t>duy</a:t>
            </a:r>
            <a:r>
              <a:rPr lang="en-US" sz="3600" dirty="0"/>
              <a:t> </a:t>
            </a:r>
            <a:r>
              <a:rPr lang="en-US" sz="3600" dirty="0" err="1"/>
              <a:t>trì</a:t>
            </a:r>
            <a:r>
              <a:rPr lang="en-US" sz="3600" dirty="0"/>
              <a:t> = keep alive</a:t>
            </a:r>
          </a:p>
          <a:p>
            <a:pPr>
              <a:buFontTx/>
              <a:buChar char="-"/>
            </a:pPr>
            <a:r>
              <a:rPr lang="en-US" sz="3600" dirty="0"/>
              <a:t>Strengthen (v):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tăng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Catch (v): </a:t>
            </a:r>
            <a:r>
              <a:rPr lang="en-US" sz="3600" dirty="0" err="1"/>
              <a:t>bắt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Valuable (a) :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endParaRPr lang="en-US" sz="3600" dirty="0"/>
          </a:p>
          <a:p>
            <a:pPr>
              <a:buFontTx/>
              <a:buChar char="-"/>
            </a:pPr>
            <a:r>
              <a:rPr lang="en-US" sz="3600" dirty="0"/>
              <a:t>Prize  (n) ; </a:t>
            </a:r>
            <a:r>
              <a:rPr lang="en-US" sz="3600" dirty="0" err="1"/>
              <a:t>Giải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49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46" y="882039"/>
            <a:ext cx="7693819" cy="509060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36087" y="1189973"/>
            <a:ext cx="1970703" cy="23234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6647" y="-40481"/>
            <a:ext cx="1168768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Flip the puzzle pieces to guess the keyword.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471935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471935"/>
            <a:ext cx="660400" cy="584200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55" y="5566359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0115" y="6005881"/>
            <a:ext cx="3249031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053399" y="1174470"/>
            <a:ext cx="1970703" cy="23322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37386" y="1190402"/>
            <a:ext cx="1970703" cy="23174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997321" y="1185321"/>
            <a:ext cx="1970703" cy="232162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37621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2104997" y="3519771"/>
            <a:ext cx="1970703" cy="24485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40115" y="3517949"/>
            <a:ext cx="1970703" cy="24400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0818" y="3467124"/>
            <a:ext cx="1970703" cy="24226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61346" y="3517949"/>
            <a:ext cx="1970703" cy="241041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  <p:sp>
        <p:nvSpPr>
          <p:cNvPr id="47" name="Rectangle 46">
            <a:hlinkClick r:id="rId9" action="ppaction://hlinksldjump"/>
          </p:cNvPr>
          <p:cNvSpPr/>
          <p:nvPr/>
        </p:nvSpPr>
        <p:spPr>
          <a:xfrm>
            <a:off x="2085221" y="1191302"/>
            <a:ext cx="1970703" cy="2323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52" y="885841"/>
            <a:ext cx="5637608" cy="309641"/>
          </a:xfrm>
          <a:prstGeom prst="rect">
            <a:avLst/>
          </a:prstGeom>
        </p:spPr>
      </p:pic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4064758" y="1182982"/>
            <a:ext cx="1970703" cy="2332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50" name="Rectangle 49">
            <a:hlinkClick r:id="rId12" action="ppaction://hlinksldjump"/>
          </p:cNvPr>
          <p:cNvSpPr/>
          <p:nvPr/>
        </p:nvSpPr>
        <p:spPr>
          <a:xfrm>
            <a:off x="6006650" y="1179473"/>
            <a:ext cx="1970703" cy="2317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51" name="Rectangle 50">
            <a:hlinkClick r:id="rId13" action="ppaction://hlinksldjump"/>
          </p:cNvPr>
          <p:cNvSpPr/>
          <p:nvPr/>
        </p:nvSpPr>
        <p:spPr>
          <a:xfrm>
            <a:off x="7994798" y="1180015"/>
            <a:ext cx="1970703" cy="23216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54" name="Rectangle 53">
            <a:hlinkClick r:id="rId14" action="ppaction://hlinksldjump"/>
          </p:cNvPr>
          <p:cNvSpPr/>
          <p:nvPr/>
        </p:nvSpPr>
        <p:spPr>
          <a:xfrm>
            <a:off x="2085221" y="3512861"/>
            <a:ext cx="1970703" cy="2448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55" name="Rectangle 54">
            <a:hlinkClick r:id="rId15" action="ppaction://hlinksldjump"/>
          </p:cNvPr>
          <p:cNvSpPr/>
          <p:nvPr/>
        </p:nvSpPr>
        <p:spPr>
          <a:xfrm>
            <a:off x="4043366" y="3520521"/>
            <a:ext cx="1970703" cy="2440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56" name="Rectangle 55">
            <a:hlinkClick r:id="rId16" action="ppaction://hlinksldjump"/>
          </p:cNvPr>
          <p:cNvSpPr/>
          <p:nvPr/>
        </p:nvSpPr>
        <p:spPr>
          <a:xfrm>
            <a:off x="6004764" y="3520289"/>
            <a:ext cx="1970703" cy="24226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57" name="Rectangle 56">
            <a:hlinkClick r:id="rId17" action="ppaction://hlinksldjump"/>
          </p:cNvPr>
          <p:cNvSpPr/>
          <p:nvPr/>
        </p:nvSpPr>
        <p:spPr>
          <a:xfrm>
            <a:off x="7983938" y="3520880"/>
            <a:ext cx="1970703" cy="24287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550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 animBg="1"/>
      <p:bldP spid="41" grpId="0" animBg="1"/>
      <p:bldP spid="44" grpId="0" animBg="1"/>
      <p:bldP spid="46" grpId="0" animBg="1"/>
      <p:bldP spid="6" grpId="0" animBg="1"/>
      <p:bldP spid="30" grpId="0" animBg="1"/>
      <p:bldP spid="34" grpId="0" animBg="1"/>
      <p:bldP spid="42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107258" y="1664637"/>
            <a:ext cx="5166491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670184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Look at the picture and answer the following questions.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576334" y="1483884"/>
            <a:ext cx="64597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of Vietnam.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68105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5784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348" y="36076"/>
            <a:ext cx="25759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6167" y="241820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562" y="21866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347" y="11602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562" y="925417"/>
            <a:ext cx="11253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</a:t>
            </a:r>
            <a:r>
              <a:rPr lang="en-US" sz="2400" b="1" i="1" dirty="0">
                <a:solidFill>
                  <a:srgbClr val="0070C0"/>
                </a:solidFill>
              </a:rPr>
              <a:t>A village festival day</a:t>
            </a:r>
          </a:p>
          <a:p>
            <a:r>
              <a:rPr lang="en-US" sz="2400" dirty="0"/>
              <a:t>    I live in a small village in northern Viet Nam. Every year, people in my village look forward to the third day of Tet. It is one of our most important festival days.</a:t>
            </a:r>
          </a:p>
          <a:p>
            <a:r>
              <a:rPr lang="en-US" sz="2400" dirty="0"/>
              <a:t>     In the morning, we gather along the riverside to watch some competitions. First, there is a special boat race. Some team members cook rice on the boat while others row the boat as fast as they can. The fastest team with well-cooked rice wins the race. Then, the referee releases a duck into the middle of the river. Contestants jump into the river to catch it. The atmosphere becomes loud with the sound of drums and cheers of festival goers.</a:t>
            </a:r>
          </a:p>
          <a:p>
            <a:r>
              <a:rPr lang="en-US" sz="2400" dirty="0"/>
              <a:t>     At noon, there is a village party at the communal house for the elders. Each family also holds a home party. We cook traditional dishes like sticky rice and steamed chicken. Sometimes, we include food that children love, such as bun cha or even pizzas!</a:t>
            </a:r>
          </a:p>
          <a:p>
            <a:r>
              <a:rPr lang="en-US" sz="2400" dirty="0"/>
              <a:t>     The village festival helps us maintain our traditions, connect with other people, and strengthen our family bonds.</a:t>
            </a:r>
          </a:p>
        </p:txBody>
      </p:sp>
    </p:spTree>
    <p:extLst>
      <p:ext uri="{BB962C8B-B14F-4D97-AF65-F5344CB8AC3E}">
        <p14:creationId xmlns:p14="http://schemas.microsoft.com/office/powerpoint/2010/main" val="795993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24571" y="1547323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is the text mainly about?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A local tradition.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A family tradition.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A cooking contest..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To win the boat race, a team must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row the boat more quickly than the other teams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row the boat the fastest and properly cook the rice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4391" y="586922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1786" y="56376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571" y="4611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64213" y="210170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64213" y="5008186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31775" y="1058224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 phrase “</a:t>
            </a:r>
            <a:r>
              <a:rPr lang="en-US" sz="3200" b="1" dirty="0"/>
              <a:t>releases a duck</a:t>
            </a:r>
            <a:r>
              <a:rPr lang="en-US" sz="3200" dirty="0"/>
              <a:t>” in the text means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gives it freedom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catches it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takes it home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Why is the festival important?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Because it is exciting. 		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B.</a:t>
            </a:r>
            <a:r>
              <a:rPr lang="en-US" sz="3200" dirty="0"/>
              <a:t> Because people win valuable prizes.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	C.</a:t>
            </a:r>
            <a:r>
              <a:rPr lang="en-US" sz="3200" dirty="0"/>
              <a:t> Because it keeps some village traditions 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004" y="439634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399" y="41647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184" y="3138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071417" y="162323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71417" y="501329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2477386" y="1117234"/>
            <a:ext cx="6177516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647" y="344842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042" y="34953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827" y="24689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7131874" y="3880651"/>
            <a:ext cx="1172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374094" y="4278292"/>
            <a:ext cx="13181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522463" y="1957482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C00000"/>
                </a:solidFill>
              </a:rPr>
              <a:t>food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6826276" y="1265701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392642" y="1103908"/>
            <a:ext cx="1822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709" y="860123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712" y="96276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497" y="86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710" y="1251"/>
            <a:ext cx="35256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3367" y="3784325"/>
            <a:ext cx="4734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(4)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(5)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 dirty="0"/>
              <a:t>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414993"/>
            <a:ext cx="6222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(1)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I join birthday parties of all my family members.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(2)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In a Vietnamese restaurant. But sometimes we break with tradition by going to a Western one.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(3) </a:t>
            </a:r>
            <a:r>
              <a:rPr lang="en-US" sz="2400" dirty="0">
                <a:solidFill>
                  <a:srgbClr val="939598"/>
                </a:solidFill>
              </a:rPr>
              <a:t>______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Everyone in my family.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075" y="605117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078" y="70775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863" y="6051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710" y="1251"/>
            <a:ext cx="29257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9909" y="1441345"/>
            <a:ext cx="106024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31F20"/>
                </a:solidFill>
              </a:rPr>
              <a:t>Nick: (1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600" dirty="0">
                <a:solidFill>
                  <a:srgbClr val="C00000"/>
                </a:solidFill>
              </a:rPr>
              <a:t>Lan, what family event do you often take part in?</a:t>
            </a:r>
            <a:br>
              <a:rPr lang="en-US" sz="2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I join birthday parties of all my family members.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(2) </a:t>
            </a:r>
            <a:r>
              <a:rPr lang="en-US" sz="2800" dirty="0">
                <a:solidFill>
                  <a:srgbClr val="C00000"/>
                </a:solidFill>
              </a:rPr>
              <a:t>Where do you hold these parties</a:t>
            </a:r>
            <a:br>
              <a:rPr lang="en-US" sz="2400" dirty="0">
                <a:solidFill>
                  <a:srgbClr val="939598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In a Vietnamese restaurant. But sometimes we break with tradition by going to a Western one.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(3) </a:t>
            </a:r>
            <a:r>
              <a:rPr lang="en-US" sz="2400" dirty="0">
                <a:solidFill>
                  <a:srgbClr val="C00000"/>
                </a:solidFill>
              </a:rPr>
              <a:t>Who joins you at these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Everyone in my family.</a:t>
            </a:r>
          </a:p>
          <a:p>
            <a:r>
              <a:rPr lang="en-US" sz="2400" dirty="0">
                <a:solidFill>
                  <a:srgbClr val="231F20"/>
                </a:solidFill>
              </a:rPr>
              <a:t>Nick: (4) </a:t>
            </a:r>
            <a:r>
              <a:rPr lang="en-US" sz="2400" dirty="0">
                <a:solidFill>
                  <a:srgbClr val="C00000"/>
                </a:solidFill>
              </a:rPr>
              <a:t>And what do you do at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 dirty="0">
                <a:solidFill>
                  <a:srgbClr val="231F2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Nick: (5) </a:t>
            </a:r>
            <a:r>
              <a:rPr lang="en-US" sz="2400" dirty="0">
                <a:solidFill>
                  <a:srgbClr val="C00000"/>
                </a:solidFill>
              </a:rPr>
              <a:t>Do you like these parties?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 dirty="0"/>
              <a:t> 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442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198" y="1241418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/>
              <a:t>1. 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2. 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3. 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4.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5.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7573" y="726460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0576" y="829100"/>
            <a:ext cx="502606" cy="50260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361" y="7264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7237819" y="1331706"/>
            <a:ext cx="495418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Now work in pairs. </a:t>
            </a:r>
            <a:br>
              <a:rPr lang="en-US" sz="2800" b="1" dirty="0"/>
            </a:br>
            <a:r>
              <a:rPr lang="en-US" sz="2800" b="1" dirty="0"/>
              <a:t>Make a dialogue asking and answering about the event. You can use your notes.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2132" y="0"/>
            <a:ext cx="273993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576" y="1968723"/>
            <a:ext cx="699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It’s the family reunion party at the end of the year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052" y="2872432"/>
            <a:ext cx="4434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It holds in my grandparents’ house.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1942" y="3752834"/>
            <a:ext cx="8749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cs typeface="Mongolian Baiti" panose="03000500000000000000" pitchFamily="66" charset="0"/>
              </a:rPr>
              <a:t>Every family members gather at my grandparent’s house.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1942" y="4567829"/>
            <a:ext cx="6203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We enjoy delicious food and talk together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3216" y="5472848"/>
            <a:ext cx="11249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penSans"/>
              </a:rPr>
              <a:t>Yes, I always look forward to them. It is  a great time for family bonding.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405" y="1039380"/>
            <a:ext cx="7778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1. What is the event?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2. Where and when does it happen?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3. Who joins with you?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</a:rPr>
              <a:t>4. What do you often do at that event?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240" y="150146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the questions below as cues.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405" y="-2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Rectangle 3"/>
          <p:cNvSpPr/>
          <p:nvPr/>
        </p:nvSpPr>
        <p:spPr>
          <a:xfrm>
            <a:off x="7318920" y="838712"/>
            <a:ext cx="464075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i="1" dirty="0"/>
              <a:t>Now work in pairs. </a:t>
            </a:r>
            <a:br>
              <a:rPr lang="en-US" sz="2800" b="1" i="1" dirty="0"/>
            </a:br>
            <a:r>
              <a:rPr lang="en-US" sz="2800" b="1" i="1" dirty="0"/>
              <a:t>Make a dialogue asking and answering about the event. You can use your notes.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020" y="228075"/>
            <a:ext cx="502606" cy="50260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805" y="1254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020" y="1611784"/>
            <a:ext cx="423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-The event is a birthday party.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313" y="2713883"/>
            <a:ext cx="1123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-It happens on one of my family member's birthday. It is held in my our house.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405" y="3849505"/>
            <a:ext cx="475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-My family members join with me.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854" y="4941566"/>
            <a:ext cx="432522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i="1" dirty="0">
                <a:solidFill>
                  <a:srgbClr val="C00000"/>
                </a:solidFill>
                <a:latin typeface="Open Sans"/>
              </a:rPr>
              <a:t>- I always buy a birthday cake.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020" y="5415686"/>
            <a:ext cx="5710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Open Sans"/>
              </a:rPr>
              <a:t>5. Do you like it or not? Why or why not?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404" y="6059287"/>
            <a:ext cx="10587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pen Sans"/>
              </a:rPr>
              <a:t>Yes, I like it a lot. Because it's an </a:t>
            </a:r>
            <a:r>
              <a:rPr lang="en-US" sz="2400" i="1" dirty="0" err="1">
                <a:solidFill>
                  <a:srgbClr val="C00000"/>
                </a:solidFill>
                <a:latin typeface="Open Sans"/>
              </a:rPr>
              <a:t>oppotunity</a:t>
            </a:r>
            <a:r>
              <a:rPr lang="en-US" sz="2400" i="1" dirty="0">
                <a:solidFill>
                  <a:srgbClr val="C00000"/>
                </a:solidFill>
                <a:latin typeface="Open Sans"/>
              </a:rPr>
              <a:t> to bring everyone together.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/>
      <p:bldP spid="13" grpId="0"/>
      <p:bldP spid="14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507" y="805483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/>
              <a:t>1. 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2. 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3. 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4. 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5.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882" y="290525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0885" y="39316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70" y="2905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118505" y="969598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Now work in pairs. </a:t>
            </a:r>
            <a:br>
              <a:rPr lang="en-US" sz="2800" b="1" dirty="0"/>
            </a:br>
            <a:r>
              <a:rPr lang="en-US" sz="2800" b="1" dirty="0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839839" y="1511093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839839" y="2399231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839839" y="3279514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839839" y="4107012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839839" y="4979100"/>
            <a:ext cx="742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Yes, I do. Because I can celebrate with my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287" y="123006"/>
            <a:ext cx="6465794" cy="813514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708" y="5372688"/>
            <a:ext cx="6368902" cy="11177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FF0000"/>
                </a:solidFill>
              </a:rPr>
              <a:t>It’s a bamboo pole</a:t>
            </a:r>
          </a:p>
        </p:txBody>
      </p:sp>
      <p:sp>
        <p:nvSpPr>
          <p:cNvPr id="3" name="Oval 2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" y="5823992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6107" y="228634"/>
            <a:ext cx="293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this?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28" y="1251158"/>
            <a:ext cx="3736753" cy="3988059"/>
          </a:xfrm>
          <a:prstGeom prst="rect">
            <a:avLst/>
          </a:prstGeom>
        </p:spPr>
      </p:pic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3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1146579" y="1071225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village 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family event.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14490" y="332451"/>
            <a:ext cx="26855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893" y="1442860"/>
            <a:ext cx="8872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6 (Skills 2)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56" y="3276686"/>
            <a:ext cx="3020335" cy="30203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098" y="724419"/>
            <a:ext cx="355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It’s actually a bamboo ………pole…….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73" y="878431"/>
            <a:ext cx="3508743" cy="3434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989" y="15386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Many Asians go to Buddhist temples to ___pray__ for good luck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190" y="2143865"/>
            <a:ext cx="481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People often </a:t>
            </a:r>
            <a:r>
              <a:rPr lang="en-US" b="1" dirty="0"/>
              <a:t>clean</a:t>
            </a:r>
            <a:r>
              <a:rPr lang="en-US" dirty="0"/>
              <a:t> their houses before Tet comes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937" y="2629898"/>
            <a:ext cx="5781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 what holiday does </a:t>
            </a:r>
            <a:r>
              <a:rPr lang="en-US" dirty="0" err="1"/>
              <a:t>santa</a:t>
            </a:r>
            <a:r>
              <a:rPr lang="en-US" dirty="0"/>
              <a:t> </a:t>
            </a:r>
            <a:r>
              <a:rPr lang="en-US" dirty="0" err="1"/>
              <a:t>claus</a:t>
            </a:r>
            <a:r>
              <a:rPr lang="en-US" dirty="0"/>
              <a:t> usually appear? Christmas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4190" y="3259472"/>
            <a:ext cx="468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Tet children often get </a:t>
            </a:r>
            <a:r>
              <a:rPr lang="en-US" b="1" dirty="0"/>
              <a:t>lucky ……………money…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937" y="3704380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</a:t>
            </a:r>
            <a:r>
              <a:rPr lang="en-US" b="1" dirty="0"/>
              <a:t>moon</a:t>
            </a:r>
            <a:r>
              <a:rPr lang="en-US" dirty="0"/>
              <a:t> cake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67" y="2336864"/>
            <a:ext cx="3074028" cy="20293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6245" y="4247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have a tradition of holding a family ______ on the first day of Tet.	A. reunion 		B. work 			 C. meal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646" y="3541794"/>
            <a:ext cx="3859889" cy="22029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7451" y="6200361"/>
            <a:ext cx="849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Kitchen </a:t>
            </a:r>
            <a:r>
              <a:rPr lang="en-US" dirty="0"/>
              <a:t>Gods Worshipping Ceremony on the 23rd day of the twelfth lunar month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133" y="5416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My family often buys ornamental trees and </a:t>
            </a:r>
            <a:r>
              <a:rPr lang="en-US" b="1" dirty="0"/>
              <a:t>flowers</a:t>
            </a:r>
            <a:r>
              <a:rPr lang="en-US" dirty="0"/>
              <a:t> to decorate the house at Tet</a:t>
            </a:r>
          </a:p>
        </p:txBody>
      </p:sp>
      <p:pic>
        <p:nvPicPr>
          <p:cNvPr id="1028" name="Picture 4" descr="Các loại hoa đẹp ngày Tết được bày bán khá nhiều ở các vườn, ch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88" y="502742"/>
            <a:ext cx="3256140" cy="17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1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32" y="1223797"/>
            <a:ext cx="3838355" cy="2433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87" y="1206209"/>
            <a:ext cx="3819451" cy="241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80" y="3636689"/>
            <a:ext cx="3838355" cy="225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639" y="3636689"/>
            <a:ext cx="3843899" cy="2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6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17581" y="23317"/>
            <a:ext cx="7216463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7941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471935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471935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75" y="847091"/>
            <a:ext cx="5637608" cy="30964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55" y="5566359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2765" y="5972640"/>
            <a:ext cx="3386761" cy="8002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59923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7" y="864679"/>
            <a:ext cx="5637608" cy="309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269" y="847091"/>
            <a:ext cx="769381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4108" y="133965"/>
            <a:ext cx="10303962" cy="117726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Many Asians go to Buddhist temples to _____ for good luck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8463" y="5919381"/>
            <a:ext cx="3598531" cy="8392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Calibri"/>
              </a:rPr>
              <a:t>Pray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26" y="1775638"/>
            <a:ext cx="5124893" cy="371076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358" y="98646"/>
            <a:ext cx="11277600" cy="1070935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</a:rPr>
              <a:t>People often ………their houses before Tet comes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409" y="5443869"/>
            <a:ext cx="4453270" cy="9159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Calibri"/>
              </a:rPr>
              <a:t>clean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704008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150" y="1440711"/>
            <a:ext cx="4995529" cy="354064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77381"/>
            <a:ext cx="11506200" cy="1017772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3800" dirty="0">
                <a:solidFill>
                  <a:srgbClr val="002060"/>
                </a:solidFill>
              </a:rPr>
              <a:t>Who does Santa Claus usually bring gifts to at Christmas?</a:t>
            </a:r>
            <a:endParaRPr lang="en-US" sz="3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7584" y="5292467"/>
            <a:ext cx="4690751" cy="11744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 err="1">
                <a:solidFill>
                  <a:srgbClr val="FF0000"/>
                </a:solidFill>
                <a:latin typeface="Calibri"/>
              </a:rPr>
              <a:t>chidren</a:t>
            </a:r>
            <a:endParaRPr lang="en-US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353" y="1294625"/>
            <a:ext cx="3838353" cy="3798370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5229" y="166182"/>
            <a:ext cx="9686261" cy="91144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dirty="0">
                <a:solidFill>
                  <a:srgbClr val="002060"/>
                </a:solidFill>
              </a:rPr>
              <a:t>At Tet children often get  …………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2580" y="5531604"/>
            <a:ext cx="3851561" cy="9256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srgbClr val="FF0000"/>
                </a:solidFill>
                <a:latin typeface="Calibri"/>
              </a:rPr>
              <a:t>Lucky money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430" y="1388886"/>
            <a:ext cx="5770018" cy="3583173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495" y="119911"/>
            <a:ext cx="7582213" cy="911447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>
                <a:solidFill>
                  <a:srgbClr val="002060"/>
                </a:solidFill>
              </a:rPr>
              <a:t>What cake is this?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739" y="5567539"/>
            <a:ext cx="5521652" cy="922884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267" b="1">
                <a:solidFill>
                  <a:srgbClr val="FF0000"/>
                </a:solidFill>
              </a:rPr>
              <a:t>This is moon cake</a:t>
            </a:r>
            <a:endParaRPr lang="en-US" sz="4267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57" y="1295317"/>
            <a:ext cx="4880343" cy="3478702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93" y="92697"/>
            <a:ext cx="11225619" cy="1219791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550" y="5425395"/>
            <a:ext cx="4648706" cy="10650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i="1" dirty="0">
                <a:solidFill>
                  <a:srgbClr val="002060"/>
                </a:solidFill>
              </a:rPr>
              <a:t>Kitchen </a:t>
            </a:r>
            <a:endParaRPr lang="en-US" sz="4267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3430" y="4603566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6" y="523921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805" y="163983"/>
            <a:ext cx="10872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……….. Gods Worshipping Ceremony on the 23rd day of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twelfth lunar month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857" y="1490101"/>
            <a:ext cx="7219507" cy="3422142"/>
          </a:xfrm>
          <a:prstGeom prst="rect">
            <a:avLst/>
          </a:prstGeom>
        </p:spPr>
      </p:pic>
      <p:sp>
        <p:nvSpPr>
          <p:cNvPr id="14" name="Left Arrow 13">
            <a:hlinkClick r:id="rId6" action="ppaction://hlinksldjump"/>
          </p:cNvPr>
          <p:cNvSpPr/>
          <p:nvPr/>
        </p:nvSpPr>
        <p:spPr>
          <a:xfrm>
            <a:off x="10972800" y="6262577"/>
            <a:ext cx="978195" cy="59542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1926</Words>
  <Application>Microsoft Office PowerPoint</Application>
  <PresentationFormat>Widescreen</PresentationFormat>
  <Paragraphs>238</Paragraphs>
  <Slides>34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Bahnschrift Condensed</vt:lpstr>
      <vt:lpstr>Calibri</vt:lpstr>
      <vt:lpstr>Calibri (Body)</vt:lpstr>
      <vt:lpstr>Calibri Light</vt:lpstr>
      <vt:lpstr>Myriad Pro</vt:lpstr>
      <vt:lpstr>Open Sans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Nguyen</cp:lastModifiedBy>
  <cp:revision>219</cp:revision>
  <dcterms:created xsi:type="dcterms:W3CDTF">2020-12-09T02:04:00Z</dcterms:created>
  <dcterms:modified xsi:type="dcterms:W3CDTF">2024-12-07T04:15:02Z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