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370" r:id="rId2"/>
    <p:sldId id="369" r:id="rId3"/>
    <p:sldId id="364" r:id="rId4"/>
    <p:sldId id="342" r:id="rId5"/>
    <p:sldId id="281" r:id="rId6"/>
    <p:sldId id="366" r:id="rId7"/>
    <p:sldId id="331" r:id="rId8"/>
    <p:sldId id="339" r:id="rId9"/>
    <p:sldId id="335" r:id="rId10"/>
    <p:sldId id="367" r:id="rId11"/>
    <p:sldId id="371" r:id="rId12"/>
    <p:sldId id="373" r:id="rId13"/>
    <p:sldId id="372" r:id="rId14"/>
    <p:sldId id="314" r:id="rId15"/>
    <p:sldId id="3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E"/>
    <a:srgbClr val="F37D91"/>
    <a:srgbClr val="00A9A5"/>
    <a:srgbClr val="FF9801"/>
    <a:srgbClr val="EF4B66"/>
    <a:srgbClr val="FFDAAB"/>
    <a:srgbClr val="CBEAF0"/>
    <a:srgbClr val="48C0B6"/>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60"/>
  </p:normalViewPr>
  <p:slideViewPr>
    <p:cSldViewPr snapToGrid="0" showGuides="1">
      <p:cViewPr varScale="1">
        <p:scale>
          <a:sx n="69" d="100"/>
          <a:sy n="69" d="100"/>
        </p:scale>
        <p:origin x="954" y="72"/>
      </p:cViewPr>
      <p:guideLst>
        <p:guide orient="horz" pos="2206"/>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2" qsCatId="simple" csTypeId="urn:microsoft.com/office/officeart/2005/8/colors/colorful1#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a:t>
          </a:r>
          <a:r>
            <a:rPr lang="en-US"/>
            <a:t>: </a:t>
          </a:r>
          <a:r>
            <a:rPr lang="en-US" smtClean="0"/>
            <a:t>Local customs and traditions</a:t>
          </a:r>
          <a:endParaRPr lang="en-US" dirty="0"/>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t>
        <a:bodyPr/>
        <a:lstStyle/>
        <a:p>
          <a:endParaRPr lang="en-US"/>
        </a:p>
      </dgm:t>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t>
        <a:bodyPr/>
        <a:lstStyle/>
        <a:p>
          <a:endParaRPr lang="en-US"/>
        </a:p>
      </dgm:t>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t>
        <a:bodyPr/>
        <a:lstStyle/>
        <a:p>
          <a:endParaRPr lang="en-US"/>
        </a:p>
      </dgm:t>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t>
        <a:bodyPr/>
        <a:lstStyle/>
        <a:p>
          <a:endParaRPr lang="en-US"/>
        </a:p>
      </dgm:t>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t>
        <a:bodyPr/>
        <a:lstStyle/>
        <a:p>
          <a:endParaRPr lang="en-US"/>
        </a:p>
      </dgm:t>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t>
        <a:bodyPr/>
        <a:lstStyle/>
        <a:p>
          <a:endParaRPr lang="en-US"/>
        </a:p>
      </dgm:t>
    </dgm:pt>
  </dgm:ptLst>
  <dgm:cxnLst>
    <dgm:cxn modelId="{E42C34E3-2937-4ADC-950E-D9B1742E0445}" type="presOf" srcId="{D0361850-F820-4483-BE64-DB2A8B913F44}" destId="{87C1876D-D292-4260-AE19-EFE00827F60D}" srcOrd="0" destOrd="0" presId="urn:microsoft.com/office/officeart/2008/layout/VerticalAccentList"/>
    <dgm:cxn modelId="{E34EF060-9EAA-4A69-8511-2DCE3D1E8C01}" srcId="{4B3AF590-F5B3-4E50-983F-332FF45B0BF3}" destId="{BDC1493D-FBBD-4B1B-8D02-EF9346592A01}" srcOrd="0" destOrd="0" parTransId="{B4B757FA-F4C8-4E23-A5EC-32FC19CB8965}" sibTransId="{5177F4E0-5B27-47BD-8993-1996491CC167}"/>
    <dgm:cxn modelId="{97D123D3-2673-43CF-85B2-4EC5AAF28854}" srcId="{F359A7F1-BCE8-4CF0-887C-4286C958CB8E}" destId="{D0361850-F820-4483-BE64-DB2A8B913F44}" srcOrd="0" destOrd="0" parTransId="{906469E9-08A3-46B2-940A-7E6DC7D21DCF}" sibTransId="{0E3CEBBD-F15F-476E-AB13-CA45AE3D8495}"/>
    <dgm:cxn modelId="{8415FB2A-EA69-49A3-ABD7-C1C04D146A31}" srcId="{7E720DC9-A326-4280-AD54-230CB08BDB67}" destId="{7C374F37-6E76-4D85-98D1-1E3389BE0E74}" srcOrd="0" destOrd="0" parTransId="{5BD47664-595E-469B-BFB8-945C9CDED290}" sibTransId="{DAA2EA72-7470-4933-8E10-55DF1F10E8DE}"/>
    <dgm:cxn modelId="{176891C9-9B76-48B8-A044-63ACCA4600A7}" srcId="{ACAB3453-E635-455B-AFA7-F68631D0FCE5}" destId="{4B3AF590-F5B3-4E50-983F-332FF45B0BF3}" srcOrd="1" destOrd="0" parTransId="{734375FB-53D8-49C1-BF31-488F18A9002A}" sibTransId="{FF3BBA6F-1948-4C99-B9A9-019A428A0C65}"/>
    <dgm:cxn modelId="{557D2EBF-7AF2-46E1-A49A-6FA829B7ED5B}" type="presOf" srcId="{ACAB3453-E635-455B-AFA7-F68631D0FCE5}" destId="{E846787F-960D-4743-AFC6-C0DAC4E32B1A}"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35DA0401-374A-4588-B4E6-5A6FB0947E6C}" type="presOf" srcId="{BDC1493D-FBBD-4B1B-8D02-EF9346592A01}" destId="{7EE42D12-6FC0-432E-B13D-348FAA3019E8}" srcOrd="0" destOrd="0" presId="urn:microsoft.com/office/officeart/2008/layout/VerticalAccentList"/>
    <dgm:cxn modelId="{D6A39376-9538-4FDF-957F-1C11F9A97B84}" srcId="{ACAB3453-E635-455B-AFA7-F68631D0FCE5}" destId="{7E720DC9-A326-4280-AD54-230CB08BDB67}" srcOrd="2" destOrd="0" parTransId="{3D2DFA3B-2AC8-4EDA-9C37-4C16D01DB08E}" sibTransId="{D50EAE30-AC98-4F5D-A8A6-8E8BCFFF7F66}"/>
    <dgm:cxn modelId="{0203D78C-A9F8-4607-810C-6D073CDA2055}" type="presOf" srcId="{F359A7F1-BCE8-4CF0-887C-4286C958CB8E}" destId="{F55AF14A-86B0-4B67-A18B-AB596E826A68}" srcOrd="0" destOrd="0" presId="urn:microsoft.com/office/officeart/2008/layout/VerticalAccentList"/>
    <dgm:cxn modelId="{645A6326-417E-4B91-AF05-5F1D959A1A2B}" type="presOf" srcId="{4B3AF590-F5B3-4E50-983F-332FF45B0BF3}" destId="{CE9643F3-B266-43EE-939B-D2CA20AAA601}" srcOrd="0" destOrd="0" presId="urn:microsoft.com/office/officeart/2008/layout/VerticalAccentList"/>
    <dgm:cxn modelId="{CFDB2F76-7A98-43EC-9FBE-D2FDA50F61CC}" type="presOf" srcId="{7C374F37-6E76-4D85-98D1-1E3389BE0E74}" destId="{58013576-29AF-479D-8A1F-0D285327867C}" srcOrd="0" destOrd="0" presId="urn:microsoft.com/office/officeart/2008/layout/VerticalAccentList"/>
    <dgm:cxn modelId="{1D52BCFD-1933-48CF-BF06-654D4A0FC502}" type="presOf" srcId="{7E720DC9-A326-4280-AD54-230CB08BDB67}" destId="{68AF96BA-2B11-4470-B9C3-000D46886C52}" srcOrd="0" destOrd="0" presId="urn:microsoft.com/office/officeart/2008/layout/VerticalAccentList"/>
    <dgm:cxn modelId="{C97F9C49-54E0-47E5-BAA7-3D9F12C0089E}" type="presParOf" srcId="{E846787F-960D-4743-AFC6-C0DAC4E32B1A}" destId="{FBECC6BC-35C8-4D73-8C82-F6242B5D12A7}" srcOrd="0" destOrd="0" presId="urn:microsoft.com/office/officeart/2008/layout/VerticalAccentList"/>
    <dgm:cxn modelId="{DDD8CB1C-E22C-455E-A1A8-71424D26E22D}" type="presParOf" srcId="{FBECC6BC-35C8-4D73-8C82-F6242B5D12A7}" destId="{F55AF14A-86B0-4B67-A18B-AB596E826A68}" srcOrd="0" destOrd="0" presId="urn:microsoft.com/office/officeart/2008/layout/VerticalAccentList"/>
    <dgm:cxn modelId="{F4CAA60D-044A-42C6-907E-AF1DD1620C9B}" type="presParOf" srcId="{E846787F-960D-4743-AFC6-C0DAC4E32B1A}" destId="{68E1015F-0882-4FA8-8FDE-1AFB66FCD4DA}" srcOrd="1" destOrd="0" presId="urn:microsoft.com/office/officeart/2008/layout/VerticalAccentList"/>
    <dgm:cxn modelId="{D4225794-FFFD-4F44-9C07-AE5B35F45B07}" type="presParOf" srcId="{68E1015F-0882-4FA8-8FDE-1AFB66FCD4DA}" destId="{F097B7CF-60C7-4E50-9224-C78313D55970}" srcOrd="0" destOrd="0" presId="urn:microsoft.com/office/officeart/2008/layout/VerticalAccentList"/>
    <dgm:cxn modelId="{1AE73EE0-E283-4E9D-B3E4-18CFF24B73ED}" type="presParOf" srcId="{68E1015F-0882-4FA8-8FDE-1AFB66FCD4DA}" destId="{F3E8A5E3-98CD-438E-9484-0DEB08FEF9D4}" srcOrd="1" destOrd="0" presId="urn:microsoft.com/office/officeart/2008/layout/VerticalAccentList"/>
    <dgm:cxn modelId="{7DE78E80-A861-472C-A37A-E9D2BAB28989}" type="presParOf" srcId="{68E1015F-0882-4FA8-8FDE-1AFB66FCD4DA}" destId="{D4A5C8F4-EFE4-4167-A6FA-01CFC1C55E0D}" srcOrd="2" destOrd="0" presId="urn:microsoft.com/office/officeart/2008/layout/VerticalAccentList"/>
    <dgm:cxn modelId="{BCF1B451-144A-4586-9247-079DD7E4FF74}" type="presParOf" srcId="{68E1015F-0882-4FA8-8FDE-1AFB66FCD4DA}" destId="{6D302C33-5C2D-445A-B2A7-A423E9E4C411}" srcOrd="3" destOrd="0" presId="urn:microsoft.com/office/officeart/2008/layout/VerticalAccentList"/>
    <dgm:cxn modelId="{15BBAFFA-159B-4DE2-B032-8E4CA80FD1A8}" type="presParOf" srcId="{68E1015F-0882-4FA8-8FDE-1AFB66FCD4DA}" destId="{6B499179-454E-4A73-92FB-AF8A159DAAA9}" srcOrd="4" destOrd="0" presId="urn:microsoft.com/office/officeart/2008/layout/VerticalAccentList"/>
    <dgm:cxn modelId="{5172AD4A-7735-48F4-B107-001CC6A37D0E}" type="presParOf" srcId="{68E1015F-0882-4FA8-8FDE-1AFB66FCD4DA}" destId="{DDEB82FA-73D1-46AB-AB81-361DFACA0A4C}" srcOrd="5" destOrd="0" presId="urn:microsoft.com/office/officeart/2008/layout/VerticalAccentList"/>
    <dgm:cxn modelId="{F0D487FE-98B1-4F7B-AE6F-D96C346A07C4}" type="presParOf" srcId="{68E1015F-0882-4FA8-8FDE-1AFB66FCD4DA}" destId="{87CB067E-A715-4E4C-AE3F-03C2D0F2E46A}" srcOrd="6" destOrd="0" presId="urn:microsoft.com/office/officeart/2008/layout/VerticalAccentList"/>
    <dgm:cxn modelId="{6B40FDA8-0A29-4A21-9651-A945AB77A02B}" type="presParOf" srcId="{68E1015F-0882-4FA8-8FDE-1AFB66FCD4DA}" destId="{87C1876D-D292-4260-AE19-EFE00827F60D}" srcOrd="7" destOrd="0" presId="urn:microsoft.com/office/officeart/2008/layout/VerticalAccentList"/>
    <dgm:cxn modelId="{E4ED1AF8-53AB-4C3F-A170-BFA31EB23FC3}" type="presParOf" srcId="{E846787F-960D-4743-AFC6-C0DAC4E32B1A}" destId="{426BA95E-35A4-4EDD-AB7D-CBD3ACBF5FAC}" srcOrd="2" destOrd="0" presId="urn:microsoft.com/office/officeart/2008/layout/VerticalAccentList"/>
    <dgm:cxn modelId="{CF82D4F9-2966-4722-888D-07C82748AC16}" type="presParOf" srcId="{E846787F-960D-4743-AFC6-C0DAC4E32B1A}" destId="{253B6541-FA96-4E99-A6F4-E99E92EF007A}" srcOrd="3" destOrd="0" presId="urn:microsoft.com/office/officeart/2008/layout/VerticalAccentList"/>
    <dgm:cxn modelId="{CA7BBB66-BBE3-46B7-8B60-99CF19C26C0D}" type="presParOf" srcId="{253B6541-FA96-4E99-A6F4-E99E92EF007A}" destId="{CE9643F3-B266-43EE-939B-D2CA20AAA601}" srcOrd="0" destOrd="0" presId="urn:microsoft.com/office/officeart/2008/layout/VerticalAccentList"/>
    <dgm:cxn modelId="{B98EE7DC-213B-4C33-9B42-7BF848087F10}" type="presParOf" srcId="{E846787F-960D-4743-AFC6-C0DAC4E32B1A}" destId="{6B49BE83-BF86-4346-B4AA-D14E2D1EE8D3}" srcOrd="4" destOrd="0" presId="urn:microsoft.com/office/officeart/2008/layout/VerticalAccentList"/>
    <dgm:cxn modelId="{1E5E4825-AC16-4CD1-8079-7FE0DA2A9C88}" type="presParOf" srcId="{6B49BE83-BF86-4346-B4AA-D14E2D1EE8D3}" destId="{6932007E-BFF1-474A-AAEB-7AC2F683094E}" srcOrd="0" destOrd="0" presId="urn:microsoft.com/office/officeart/2008/layout/VerticalAccentList"/>
    <dgm:cxn modelId="{9E3CE932-C424-4F62-8A1B-D40894C72B71}" type="presParOf" srcId="{6B49BE83-BF86-4346-B4AA-D14E2D1EE8D3}" destId="{B44D1DF5-76B2-4FA5-A1B7-6513455CDC7C}" srcOrd="1" destOrd="0" presId="urn:microsoft.com/office/officeart/2008/layout/VerticalAccentList"/>
    <dgm:cxn modelId="{25C69561-DC69-49BD-AF48-C17182FC2F9E}" type="presParOf" srcId="{6B49BE83-BF86-4346-B4AA-D14E2D1EE8D3}" destId="{1890C6C4-FE54-458F-841C-1E6F98E93A81}" srcOrd="2" destOrd="0" presId="urn:microsoft.com/office/officeart/2008/layout/VerticalAccentList"/>
    <dgm:cxn modelId="{48A6F72B-B8DE-4404-875E-9079F40FA909}" type="presParOf" srcId="{6B49BE83-BF86-4346-B4AA-D14E2D1EE8D3}" destId="{DBF430FF-772F-4E76-A32B-4FDF2C3F4739}" srcOrd="3" destOrd="0" presId="urn:microsoft.com/office/officeart/2008/layout/VerticalAccentList"/>
    <dgm:cxn modelId="{F9D4F4D0-50B4-4790-A58D-7DE2C7923ADD}" type="presParOf" srcId="{6B49BE83-BF86-4346-B4AA-D14E2D1EE8D3}" destId="{5D3FB7F4-6951-4FA8-B484-78C45CCC6F69}" srcOrd="4" destOrd="0" presId="urn:microsoft.com/office/officeart/2008/layout/VerticalAccentList"/>
    <dgm:cxn modelId="{06BCD79C-93E7-43F6-A96D-D7DF91D698C1}" type="presParOf" srcId="{6B49BE83-BF86-4346-B4AA-D14E2D1EE8D3}" destId="{D3726249-2DC6-40D9-8E4D-818EFFC8A2D0}" srcOrd="5" destOrd="0" presId="urn:microsoft.com/office/officeart/2008/layout/VerticalAccentList"/>
    <dgm:cxn modelId="{933DE21F-E144-4D6B-9514-2D61C8E5DD31}" type="presParOf" srcId="{6B49BE83-BF86-4346-B4AA-D14E2D1EE8D3}" destId="{9609BAC6-C356-41DB-B1E7-93332BB75278}" srcOrd="6" destOrd="0" presId="urn:microsoft.com/office/officeart/2008/layout/VerticalAccentList"/>
    <dgm:cxn modelId="{E08BC9F3-2D62-4083-A6B3-B564356302D1}" type="presParOf" srcId="{6B49BE83-BF86-4346-B4AA-D14E2D1EE8D3}" destId="{7EE42D12-6FC0-432E-B13D-348FAA3019E8}" srcOrd="7" destOrd="0" presId="urn:microsoft.com/office/officeart/2008/layout/VerticalAccentList"/>
    <dgm:cxn modelId="{0246C0D9-A014-4C47-AA33-0F938FF7B810}" type="presParOf" srcId="{E846787F-960D-4743-AFC6-C0DAC4E32B1A}" destId="{BE9B0E33-941C-49DE-ACE8-C0B809929C89}" srcOrd="5" destOrd="0" presId="urn:microsoft.com/office/officeart/2008/layout/VerticalAccentList"/>
    <dgm:cxn modelId="{A588D0B0-EE98-4801-82B5-40CD34FC2F28}" type="presParOf" srcId="{E846787F-960D-4743-AFC6-C0DAC4E32B1A}" destId="{D9A248E0-174F-4A54-AB78-40BD213867F8}" srcOrd="6" destOrd="0" presId="urn:microsoft.com/office/officeart/2008/layout/VerticalAccentList"/>
    <dgm:cxn modelId="{8371D214-6751-4C9D-9EB8-DAD967EAEE8A}" type="presParOf" srcId="{D9A248E0-174F-4A54-AB78-40BD213867F8}" destId="{68AF96BA-2B11-4470-B9C3-000D46886C52}" srcOrd="0" destOrd="0" presId="urn:microsoft.com/office/officeart/2008/layout/VerticalAccentList"/>
    <dgm:cxn modelId="{2EC2A29B-0680-44A9-961D-2D58F2EA4C5E}" type="presParOf" srcId="{E846787F-960D-4743-AFC6-C0DAC4E32B1A}" destId="{414A5E32-3BD1-4A8E-9A3F-8E3DA3A90AC0}" srcOrd="7" destOrd="0" presId="urn:microsoft.com/office/officeart/2008/layout/VerticalAccentList"/>
    <dgm:cxn modelId="{548BB9BC-47B8-477F-B092-AA24671882E6}" type="presParOf" srcId="{414A5E32-3BD1-4A8E-9A3F-8E3DA3A90AC0}" destId="{B8FB2B6F-DBFF-4A1D-9DEB-91D3C5AA6CAF}" srcOrd="0" destOrd="0" presId="urn:microsoft.com/office/officeart/2008/layout/VerticalAccentList"/>
    <dgm:cxn modelId="{1B8127D3-1AF6-4CE1-9178-07DC20CD8B7D}" type="presParOf" srcId="{414A5E32-3BD1-4A8E-9A3F-8E3DA3A90AC0}" destId="{388A6533-04E5-4573-8CC4-8D5782C69BE7}" srcOrd="1" destOrd="0" presId="urn:microsoft.com/office/officeart/2008/layout/VerticalAccentList"/>
    <dgm:cxn modelId="{622A0B53-2C77-4351-B2B1-CC498284CD6E}" type="presParOf" srcId="{414A5E32-3BD1-4A8E-9A3F-8E3DA3A90AC0}" destId="{E8FE21CC-2A3F-4F7C-B09D-E8FEAD3765CF}" srcOrd="2" destOrd="0" presId="urn:microsoft.com/office/officeart/2008/layout/VerticalAccentList"/>
    <dgm:cxn modelId="{29E5B18E-4BDD-4DF0-9D2F-B16D8190A6E6}" type="presParOf" srcId="{414A5E32-3BD1-4A8E-9A3F-8E3DA3A90AC0}" destId="{22C713CD-67F8-4A7C-AB78-5D636FD64CE1}" srcOrd="3" destOrd="0" presId="urn:microsoft.com/office/officeart/2008/layout/VerticalAccentList"/>
    <dgm:cxn modelId="{46461A2F-3AA8-4EDF-B9F0-3CF3CB278CC5}" type="presParOf" srcId="{414A5E32-3BD1-4A8E-9A3F-8E3DA3A90AC0}" destId="{84623B81-9945-4B56-BC32-56587510BD00}" srcOrd="4" destOrd="0" presId="urn:microsoft.com/office/officeart/2008/layout/VerticalAccentList"/>
    <dgm:cxn modelId="{413C9A42-3DEE-4AE3-A7D4-B0506942D6D9}" type="presParOf" srcId="{414A5E32-3BD1-4A8E-9A3F-8E3DA3A90AC0}" destId="{2A910F6E-7F08-4C6E-9656-D0C6E3C12348}" srcOrd="5" destOrd="0" presId="urn:microsoft.com/office/officeart/2008/layout/VerticalAccentList"/>
    <dgm:cxn modelId="{E005139F-D459-4BAD-A810-13BFB965C56F}" type="presParOf" srcId="{414A5E32-3BD1-4A8E-9A3F-8E3DA3A90AC0}" destId="{9F583B51-3E4D-4E06-BC9A-6512E6BAF584}" srcOrd="6" destOrd="0" presId="urn:microsoft.com/office/officeart/2008/layout/VerticalAccentList"/>
    <dgm:cxn modelId="{FB9A64D8-B691-418F-8E11-097B3DD45D62}"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bwMode="white">
        <a:xfrm>
          <a:off x="997053" y="1734"/>
          <a:ext cx="5418058" cy="492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endParaRPr lang="en-US" sz="2200" kern="1200" dirty="0"/>
        </a:p>
      </dsp:txBody>
      <dsp:txXfrm>
        <a:off x="997053" y="1734"/>
        <a:ext cx="5418058" cy="492550"/>
      </dsp:txXfrm>
    </dsp:sp>
    <dsp:sp modelId="{F097B7CF-60C7-4E50-9224-C78313D55970}">
      <dsp:nvSpPr>
        <dsp:cNvPr id="0" name=""/>
        <dsp:cNvSpPr/>
      </dsp:nvSpPr>
      <dsp:spPr>
        <a:xfrm>
          <a:off x="997053" y="494284"/>
          <a:ext cx="1267825" cy="100334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1758592" y="494284"/>
          <a:ext cx="1267825" cy="1003344"/>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2520732" y="494284"/>
          <a:ext cx="1267825" cy="1003344"/>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282270" y="494284"/>
          <a:ext cx="1267825" cy="1003344"/>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4044410" y="494284"/>
          <a:ext cx="1267825" cy="1003344"/>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4805949" y="494284"/>
          <a:ext cx="1267825" cy="100334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568089" y="494284"/>
          <a:ext cx="1267825" cy="1003344"/>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bwMode="white">
        <a:xfrm>
          <a:off x="997053" y="594619"/>
          <a:ext cx="5488493" cy="802675"/>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t>Vocabulary review</a:t>
          </a:r>
        </a:p>
      </dsp:txBody>
      <dsp:txXfrm>
        <a:off x="997053" y="594619"/>
        <a:ext cx="5488493" cy="802675"/>
      </dsp:txXfrm>
    </dsp:sp>
    <dsp:sp modelId="{CE9643F3-B266-43EE-939B-D2CA20AAA601}">
      <dsp:nvSpPr>
        <dsp:cNvPr id="0" name=""/>
        <dsp:cNvSpPr/>
      </dsp:nvSpPr>
      <dsp:spPr bwMode="white">
        <a:xfrm>
          <a:off x="997053" y="1568852"/>
          <a:ext cx="5418058" cy="492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endParaRPr lang="en-US" sz="2200" kern="1200" dirty="0"/>
        </a:p>
      </dsp:txBody>
      <dsp:txXfrm>
        <a:off x="997053" y="1568852"/>
        <a:ext cx="5418058" cy="492550"/>
      </dsp:txXfrm>
    </dsp:sp>
    <dsp:sp modelId="{6932007E-BFF1-474A-AAEB-7AC2F683094E}">
      <dsp:nvSpPr>
        <dsp:cNvPr id="0" name=""/>
        <dsp:cNvSpPr/>
      </dsp:nvSpPr>
      <dsp:spPr>
        <a:xfrm>
          <a:off x="997053" y="2061403"/>
          <a:ext cx="1267825" cy="1003344"/>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1758592" y="2061403"/>
          <a:ext cx="1267825" cy="1003344"/>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2520732" y="2061403"/>
          <a:ext cx="1267825" cy="1003344"/>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282270" y="2061403"/>
          <a:ext cx="1267825" cy="100334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4044410" y="2061403"/>
          <a:ext cx="1267825" cy="1003344"/>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4805949" y="2061403"/>
          <a:ext cx="1267825" cy="1003344"/>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568089" y="2061403"/>
          <a:ext cx="1267825" cy="1003344"/>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bwMode="white">
        <a:xfrm>
          <a:off x="997053" y="2161737"/>
          <a:ext cx="5488493" cy="80267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t>Grammar review</a:t>
          </a:r>
        </a:p>
      </dsp:txBody>
      <dsp:txXfrm>
        <a:off x="997053" y="2161737"/>
        <a:ext cx="5488493" cy="802675"/>
      </dsp:txXfrm>
    </dsp:sp>
    <dsp:sp modelId="{68AF96BA-2B11-4470-B9C3-000D46886C52}">
      <dsp:nvSpPr>
        <dsp:cNvPr id="0" name=""/>
        <dsp:cNvSpPr/>
      </dsp:nvSpPr>
      <dsp:spPr bwMode="white">
        <a:xfrm>
          <a:off x="997053" y="3135970"/>
          <a:ext cx="5418058" cy="492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endParaRPr lang="en-US" sz="2200" kern="1200" dirty="0"/>
        </a:p>
      </dsp:txBody>
      <dsp:txXfrm>
        <a:off x="997053" y="3135970"/>
        <a:ext cx="5418058" cy="492550"/>
      </dsp:txXfrm>
    </dsp:sp>
    <dsp:sp modelId="{B8FB2B6F-DBFF-4A1D-9DEB-91D3C5AA6CAF}">
      <dsp:nvSpPr>
        <dsp:cNvPr id="0" name=""/>
        <dsp:cNvSpPr/>
      </dsp:nvSpPr>
      <dsp:spPr>
        <a:xfrm>
          <a:off x="997053" y="3628521"/>
          <a:ext cx="1267825" cy="1003344"/>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1758592" y="3628521"/>
          <a:ext cx="1267825" cy="100334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2520732" y="3628521"/>
          <a:ext cx="1267825" cy="1003344"/>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282270" y="3628521"/>
          <a:ext cx="1267825" cy="1003344"/>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4044410" y="3628521"/>
          <a:ext cx="1267825" cy="1003344"/>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4805949" y="3628521"/>
          <a:ext cx="1267825" cy="1003344"/>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568089" y="3628521"/>
          <a:ext cx="1267825" cy="100334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bwMode="white">
        <a:xfrm>
          <a:off x="997053" y="3728856"/>
          <a:ext cx="5488493" cy="802675"/>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n-US" sz="2800" kern="1200" dirty="0"/>
            <a:t>Project</a:t>
          </a:r>
          <a:r>
            <a:rPr lang="en-US" sz="2800" kern="1200"/>
            <a:t>: </a:t>
          </a:r>
          <a:r>
            <a:rPr lang="en-US" sz="2800" kern="1200" smtClean="0"/>
            <a:t>Local customs and traditions</a:t>
          </a:r>
          <a:endParaRPr lang="en-US" sz="2800" kern="1200" dirty="0"/>
        </a:p>
      </dsp:txBody>
      <dsp:txXfrm>
        <a:off x="997053" y="3728856"/>
        <a:ext cx="5488493" cy="802675"/>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33768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624451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94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etnamdiscovery.com/culture-arts/vietnamese-lunar-new-year/"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vietnamdiscovery.com/culture-arts/li-xi-custom-in-vietnam/" TargetMode="External"/><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hyperlink" Target="https://vietnamdiscovery.com/culture-arts/vietnamese-lunar-new-year/"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Top 25 hình nền powerpoint dễ thương đáng y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0" y="0"/>
            <a:ext cx="12177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6332" y="1435910"/>
            <a:ext cx="9956800" cy="1200329"/>
          </a:xfrm>
          <a:prstGeom prst="rect">
            <a:avLst/>
          </a:prstGeom>
          <a:noFill/>
        </p:spPr>
        <p:txBody>
          <a:bodyPr wrap="square" rtlCol="0">
            <a:spAutoFit/>
          </a:bodyPr>
          <a:lstStyle/>
          <a:p>
            <a:r>
              <a:rPr lang="en-US" sz="7200" b="1" dirty="0">
                <a:solidFill>
                  <a:srgbClr val="E0702A"/>
                </a:solidFill>
                <a:latin typeface="Berlin Sans FB" panose="020E0602020502020306" pitchFamily="34" charset="0"/>
              </a:rPr>
              <a:t>Good morning class !!!</a:t>
            </a:r>
          </a:p>
        </p:txBody>
      </p:sp>
    </p:spTree>
    <p:extLst>
      <p:ext uri="{BB962C8B-B14F-4D97-AF65-F5344CB8AC3E}">
        <p14:creationId xmlns:p14="http://schemas.microsoft.com/office/powerpoint/2010/main" val="633170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450050" y="101944"/>
            <a:ext cx="3135365"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PROJECT</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3" name="TextBox 32"/>
          <p:cNvSpPr txBox="1"/>
          <p:nvPr/>
        </p:nvSpPr>
        <p:spPr>
          <a:xfrm>
            <a:off x="1263812" y="1227532"/>
            <a:ext cx="10056319" cy="769441"/>
          </a:xfrm>
          <a:prstGeom prst="rect">
            <a:avLst/>
          </a:prstGeom>
          <a:solidFill>
            <a:schemeClr val="accent6">
              <a:lumMod val="20000"/>
              <a:lumOff val="80000"/>
            </a:schemeClr>
          </a:solidFill>
          <a:effectLst/>
        </p:spPr>
        <p:txBody>
          <a:bodyPr wrap="square" rtlCol="0">
            <a:spAutoFit/>
          </a:bodyPr>
          <a:lstStyle/>
          <a:p>
            <a:r>
              <a:rPr lang="en-US" sz="4400" b="1" dirty="0" smtClean="0">
                <a:solidFill>
                  <a:srgbClr val="C00000"/>
                </a:solidFill>
                <a:effectLst/>
                <a:latin typeface="Tw Cen MT Condensed Extra Bold" panose="020B0803020202020204" pitchFamily="34" charset="0"/>
              </a:rPr>
              <a:t>LOCAL CUSTOMS AND TRADITIONS</a:t>
            </a:r>
            <a:endParaRPr lang="en-US" sz="4400" b="1" dirty="0">
              <a:solidFill>
                <a:srgbClr val="C00000"/>
              </a:solidFill>
              <a:latin typeface="Tw Cen MT Condensed Extra Bold" panose="020B0803020202020204" pitchFamily="34" charset="0"/>
            </a:endParaRPr>
          </a:p>
        </p:txBody>
      </p:sp>
      <p:pic>
        <p:nvPicPr>
          <p:cNvPr id="2" name="Picture 1"/>
          <p:cNvPicPr>
            <a:picLocks noChangeAspect="1"/>
          </p:cNvPicPr>
          <p:nvPr/>
        </p:nvPicPr>
        <p:blipFill rotWithShape="1">
          <a:blip r:embed="rId3"/>
          <a:srcRect l="1282" t="2278" r="2477" b="3096"/>
          <a:stretch/>
        </p:blipFill>
        <p:spPr>
          <a:xfrm>
            <a:off x="5723794" y="2552306"/>
            <a:ext cx="6217052" cy="3918832"/>
          </a:xfrm>
          <a:prstGeom prst="rect">
            <a:avLst/>
          </a:prstGeom>
        </p:spPr>
      </p:pic>
      <p:pic>
        <p:nvPicPr>
          <p:cNvPr id="3" name="Picture 2"/>
          <p:cNvPicPr>
            <a:picLocks noChangeAspect="1"/>
          </p:cNvPicPr>
          <p:nvPr/>
        </p:nvPicPr>
        <p:blipFill rotWithShape="1">
          <a:blip r:embed="rId4"/>
          <a:srcRect l="4804" t="12652" r="2181" b="8693"/>
          <a:stretch/>
        </p:blipFill>
        <p:spPr>
          <a:xfrm>
            <a:off x="275018" y="2371142"/>
            <a:ext cx="5132251" cy="4198749"/>
          </a:xfrm>
          <a:prstGeom prst="rect">
            <a:avLst/>
          </a:prstGeom>
        </p:spPr>
      </p:pic>
    </p:spTree>
    <p:extLst>
      <p:ext uri="{BB962C8B-B14F-4D97-AF65-F5344CB8AC3E}">
        <p14:creationId xmlns:p14="http://schemas.microsoft.com/office/powerpoint/2010/main" val="3841773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939" y="808374"/>
            <a:ext cx="10678633" cy="954107"/>
          </a:xfrm>
          <a:prstGeom prst="rect">
            <a:avLst/>
          </a:prstGeom>
        </p:spPr>
        <p:txBody>
          <a:bodyPr wrap="square">
            <a:spAutoFit/>
          </a:bodyPr>
          <a:lstStyle/>
          <a:p>
            <a:r>
              <a:rPr lang="en-US" sz="2800" b="1" dirty="0">
                <a:solidFill>
                  <a:srgbClr val="0070C0"/>
                </a:solidFill>
                <a:latin typeface="OpenSans"/>
              </a:rPr>
              <a:t>1. Choose a custom or tradition </a:t>
            </a:r>
            <a:r>
              <a:rPr lang="en-US" sz="2800" b="1" dirty="0" err="1">
                <a:solidFill>
                  <a:srgbClr val="0070C0"/>
                </a:solidFill>
                <a:latin typeface="OpenSans"/>
              </a:rPr>
              <a:t>practised</a:t>
            </a:r>
            <a:r>
              <a:rPr lang="en-US" sz="2800" b="1" dirty="0">
                <a:solidFill>
                  <a:srgbClr val="0070C0"/>
                </a:solidFill>
                <a:latin typeface="OpenSans"/>
              </a:rPr>
              <a:t> in your hometown</a:t>
            </a:r>
            <a:r>
              <a:rPr lang="en-US" sz="2800" b="1" dirty="0" smtClean="0">
                <a:solidFill>
                  <a:srgbClr val="0070C0"/>
                </a:solidFill>
                <a:latin typeface="OpenSans"/>
              </a:rPr>
              <a:t>.</a:t>
            </a:r>
            <a:r>
              <a:rPr lang="en-US" sz="2800" b="1" dirty="0">
                <a:solidFill>
                  <a:srgbClr val="0070C0"/>
                </a:solidFill>
                <a:latin typeface="OpenSans"/>
              </a:rPr>
              <a:t/>
            </a:r>
            <a:br>
              <a:rPr lang="en-US" sz="2800" b="1" dirty="0">
                <a:solidFill>
                  <a:srgbClr val="0070C0"/>
                </a:solidFill>
                <a:latin typeface="OpenSans"/>
              </a:rPr>
            </a:br>
            <a:endParaRPr lang="en-US" sz="2800" b="1" dirty="0">
              <a:solidFill>
                <a:srgbClr val="0070C0"/>
              </a:solidFill>
            </a:endParaRPr>
          </a:p>
        </p:txBody>
      </p:sp>
      <p:sp>
        <p:nvSpPr>
          <p:cNvPr id="6" name="Rectangle 5"/>
          <p:cNvSpPr/>
          <p:nvPr/>
        </p:nvSpPr>
        <p:spPr>
          <a:xfrm>
            <a:off x="3682856" y="1439315"/>
            <a:ext cx="3870034" cy="646331"/>
          </a:xfrm>
          <a:prstGeom prst="rect">
            <a:avLst/>
          </a:prstGeom>
          <a:solidFill>
            <a:schemeClr val="accent4">
              <a:lumMod val="60000"/>
              <a:lumOff val="40000"/>
            </a:schemeClr>
          </a:solidFill>
        </p:spPr>
        <p:txBody>
          <a:bodyPr wrap="none">
            <a:spAutoFit/>
          </a:bodyPr>
          <a:lstStyle/>
          <a:p>
            <a:r>
              <a:rPr lang="en-US" sz="3600" b="1" dirty="0">
                <a:solidFill>
                  <a:srgbClr val="C00000"/>
                </a:solidFill>
                <a:latin typeface="Arial" panose="020B0604020202020204" pitchFamily="34" charset="0"/>
                <a:ea typeface="Calibri" panose="020F0502020204030204" pitchFamily="34" charset="0"/>
                <a:cs typeface="Times New Roman" panose="02020603050405020304" pitchFamily="18" charset="0"/>
                <a:hlinkClick r:id="rId2"/>
              </a:rPr>
              <a:t>Lunar New </a:t>
            </a:r>
            <a:r>
              <a:rPr lang="en-US" sz="36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hlinkClick r:id="rId2"/>
              </a:rPr>
              <a:t>Year</a:t>
            </a:r>
            <a:r>
              <a:rPr lang="en-US" sz="3600" b="1" dirty="0" smtClean="0">
                <a:solidFill>
                  <a:srgbClr val="C00000"/>
                </a:solidFill>
                <a:latin typeface="Arial" panose="020B0604020202020204" pitchFamily="34" charset="0"/>
                <a:ea typeface="Calibri" panose="020F0502020204030204" pitchFamily="34" charset="0"/>
              </a:rPr>
              <a:t> </a:t>
            </a:r>
            <a:endParaRPr lang="en-US" sz="3600" b="1" dirty="0">
              <a:solidFill>
                <a:srgbClr val="C00000"/>
              </a:solidFill>
            </a:endParaRPr>
          </a:p>
        </p:txBody>
      </p:sp>
      <p:sp>
        <p:nvSpPr>
          <p:cNvPr id="7" name="Rectangle 6"/>
          <p:cNvSpPr/>
          <p:nvPr/>
        </p:nvSpPr>
        <p:spPr>
          <a:xfrm>
            <a:off x="4173824" y="163091"/>
            <a:ext cx="2888098" cy="523220"/>
          </a:xfrm>
          <a:prstGeom prst="rect">
            <a:avLst/>
          </a:prstGeom>
        </p:spPr>
        <p:txBody>
          <a:bodyPr wrap="none">
            <a:spAutoFit/>
          </a:bodyPr>
          <a:lstStyle/>
          <a:p>
            <a:r>
              <a:rPr lang="en-US" sz="2800" b="1" i="1" dirty="0" smtClean="0"/>
              <a:t>* Work </a:t>
            </a:r>
            <a:r>
              <a:rPr lang="en-US" sz="2800" b="1" i="1" dirty="0"/>
              <a:t>in groups. </a:t>
            </a:r>
          </a:p>
        </p:txBody>
      </p:sp>
      <p:pic>
        <p:nvPicPr>
          <p:cNvPr id="8" name="Picture 7"/>
          <p:cNvPicPr>
            <a:picLocks noChangeAspect="1"/>
          </p:cNvPicPr>
          <p:nvPr/>
        </p:nvPicPr>
        <p:blipFill>
          <a:blip r:embed="rId3"/>
          <a:stretch>
            <a:fillRect/>
          </a:stretch>
        </p:blipFill>
        <p:spPr>
          <a:xfrm>
            <a:off x="2358214" y="2530396"/>
            <a:ext cx="6243526" cy="3657753"/>
          </a:xfrm>
          <a:prstGeom prst="rect">
            <a:avLst/>
          </a:prstGeom>
        </p:spPr>
      </p:pic>
    </p:spTree>
    <p:extLst>
      <p:ext uri="{BB962C8B-B14F-4D97-AF65-F5344CB8AC3E}">
        <p14:creationId xmlns:p14="http://schemas.microsoft.com/office/powerpoint/2010/main" val="1483285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9729" y="244848"/>
            <a:ext cx="11515061" cy="461665"/>
          </a:xfrm>
          <a:prstGeom prst="rect">
            <a:avLst/>
          </a:prstGeom>
        </p:spPr>
        <p:txBody>
          <a:bodyPr wrap="square">
            <a:spAutoFit/>
          </a:bodyPr>
          <a:lstStyle/>
          <a:p>
            <a:r>
              <a:rPr lang="en-US" sz="2400" b="1" dirty="0">
                <a:solidFill>
                  <a:srgbClr val="C00000"/>
                </a:solidFill>
              </a:rPr>
              <a:t>3. </a:t>
            </a:r>
            <a:r>
              <a:rPr lang="en-US" sz="2400" b="1" dirty="0">
                <a:solidFill>
                  <a:srgbClr val="0070C0"/>
                </a:solidFill>
              </a:rPr>
              <a:t>Report your finding to your class. You can use visual aids to illustrate your report</a:t>
            </a:r>
            <a:r>
              <a:rPr lang="en-US" sz="2400" b="1" dirty="0" smtClean="0">
                <a:solidFill>
                  <a:srgbClr val="0070C0"/>
                </a:solidFill>
              </a:rPr>
              <a:t>.</a:t>
            </a:r>
            <a:endParaRPr lang="en-US" sz="2400" b="1" dirty="0">
              <a:solidFill>
                <a:srgbClr val="0070C0"/>
              </a:solidFill>
            </a:endParaRPr>
          </a:p>
        </p:txBody>
      </p:sp>
      <p:pic>
        <p:nvPicPr>
          <p:cNvPr id="6" name="Picture 5"/>
          <p:cNvPicPr>
            <a:picLocks noChangeAspect="1"/>
          </p:cNvPicPr>
          <p:nvPr/>
        </p:nvPicPr>
        <p:blipFill>
          <a:blip r:embed="rId2"/>
          <a:stretch>
            <a:fillRect/>
          </a:stretch>
        </p:blipFill>
        <p:spPr>
          <a:xfrm>
            <a:off x="3516719" y="706513"/>
            <a:ext cx="3003808" cy="2057067"/>
          </a:xfrm>
          <a:prstGeom prst="rect">
            <a:avLst/>
          </a:prstGeom>
        </p:spPr>
      </p:pic>
      <p:pic>
        <p:nvPicPr>
          <p:cNvPr id="7" name="Picture 6"/>
          <p:cNvPicPr>
            <a:picLocks noChangeAspect="1"/>
          </p:cNvPicPr>
          <p:nvPr/>
        </p:nvPicPr>
        <p:blipFill>
          <a:blip r:embed="rId3"/>
          <a:stretch>
            <a:fillRect/>
          </a:stretch>
        </p:blipFill>
        <p:spPr>
          <a:xfrm>
            <a:off x="6613563" y="740350"/>
            <a:ext cx="2583711" cy="2023229"/>
          </a:xfrm>
          <a:prstGeom prst="rect">
            <a:avLst/>
          </a:prstGeom>
        </p:spPr>
      </p:pic>
      <p:pic>
        <p:nvPicPr>
          <p:cNvPr id="8" name="Picture 7"/>
          <p:cNvPicPr>
            <a:picLocks noChangeAspect="1"/>
          </p:cNvPicPr>
          <p:nvPr/>
        </p:nvPicPr>
        <p:blipFill>
          <a:blip r:embed="rId4"/>
          <a:stretch>
            <a:fillRect/>
          </a:stretch>
        </p:blipFill>
        <p:spPr>
          <a:xfrm>
            <a:off x="499728" y="706513"/>
            <a:ext cx="2923955" cy="1972892"/>
          </a:xfrm>
          <a:prstGeom prst="rect">
            <a:avLst/>
          </a:prstGeom>
        </p:spPr>
      </p:pic>
      <p:pic>
        <p:nvPicPr>
          <p:cNvPr id="9" name="Picture 8"/>
          <p:cNvPicPr>
            <a:picLocks noChangeAspect="1"/>
          </p:cNvPicPr>
          <p:nvPr/>
        </p:nvPicPr>
        <p:blipFill>
          <a:blip r:embed="rId5"/>
          <a:stretch>
            <a:fillRect/>
          </a:stretch>
        </p:blipFill>
        <p:spPr>
          <a:xfrm>
            <a:off x="9290310" y="740350"/>
            <a:ext cx="2466642" cy="2023229"/>
          </a:xfrm>
          <a:prstGeom prst="rect">
            <a:avLst/>
          </a:prstGeom>
        </p:spPr>
      </p:pic>
      <p:sp>
        <p:nvSpPr>
          <p:cNvPr id="10" name="Rectangle 9"/>
          <p:cNvSpPr/>
          <p:nvPr/>
        </p:nvSpPr>
        <p:spPr>
          <a:xfrm>
            <a:off x="738961" y="2893109"/>
            <a:ext cx="11036595" cy="3253711"/>
          </a:xfrm>
          <a:prstGeom prst="rect">
            <a:avLst/>
          </a:prstGeom>
        </p:spPr>
        <p:txBody>
          <a:bodyPr wrap="square">
            <a:spAutoFit/>
          </a:bodyPr>
          <a:lstStyle/>
          <a:p>
            <a:pPr>
              <a:lnSpc>
                <a:spcPct val="107000"/>
              </a:lnSpc>
              <a:spcAft>
                <a:spcPts val="800"/>
              </a:spcAft>
            </a:pPr>
            <a:r>
              <a:rPr lang="en-US" sz="2400" i="1" dirty="0">
                <a:solidFill>
                  <a:srgbClr val="12B0F8"/>
                </a:solidFill>
                <a:latin typeface="Monotype Corsiva" panose="03010101010201010101" pitchFamily="66" charset="0"/>
                <a:ea typeface="Calibri" panose="020F0502020204030204" pitchFamily="34" charset="0"/>
                <a:cs typeface="Times New Roman" panose="02020603050405020304" pitchFamily="18" charset="0"/>
                <a:hlinkClick r:id="rId6"/>
              </a:rPr>
              <a:t>Lunar New Year</a:t>
            </a:r>
            <a:r>
              <a:rPr lang="en-US" sz="2400" i="1" dirty="0">
                <a:solidFill>
                  <a:srgbClr val="212529"/>
                </a:solidFill>
                <a:latin typeface="Monotype Corsiva" panose="03010101010201010101" pitchFamily="66" charset="0"/>
                <a:ea typeface="Calibri" panose="020F0502020204030204" pitchFamily="34" charset="0"/>
                <a:cs typeface="Times New Roman" panose="02020603050405020304" pitchFamily="18" charset="0"/>
              </a:rPr>
              <a:t>, or Tet, is considered the most important festival and holiday in Vietnam. All schools, companies, factories are temporarily closed. It is the occasion for family unions and gatherings when people return to their families. To prepare for this special day, most Vietnamese people prepare by cleaning and decorating their houses as well as cooking delicious foods. There are a lot of special Vietnamese customs during this time that you could learn. For example, the importance of the first person visiting the house on the new year, wishing greetings of New Year, ancestral worship, and </a:t>
            </a:r>
            <a:r>
              <a:rPr lang="en-US" sz="2400" i="1" dirty="0">
                <a:solidFill>
                  <a:srgbClr val="12B0F8"/>
                </a:solidFill>
                <a:latin typeface="Monotype Corsiva" panose="03010101010201010101" pitchFamily="66" charset="0"/>
                <a:ea typeface="Calibri" panose="020F0502020204030204" pitchFamily="34" charset="0"/>
                <a:cs typeface="Times New Roman" panose="02020603050405020304" pitchFamily="18" charset="0"/>
                <a:hlinkClick r:id="rId7"/>
              </a:rPr>
              <a:t>giving lucky money to elderly people and children</a:t>
            </a:r>
            <a:r>
              <a:rPr lang="en-US" sz="2400" i="1" dirty="0">
                <a:solidFill>
                  <a:srgbClr val="212529"/>
                </a:solidFill>
                <a:latin typeface="Monotype Corsiva" panose="03010101010201010101" pitchFamily="66" charset="0"/>
                <a:ea typeface="Calibri" panose="020F0502020204030204" pitchFamily="34" charset="0"/>
                <a:cs typeface="Times New Roman" panose="02020603050405020304" pitchFamily="18" charset="0"/>
              </a:rPr>
              <a:t> . During Tet, Vietnamese people will visit their relatives, go to pagodas and temples to pray for a better upcoming year. </a:t>
            </a:r>
            <a:endParaRPr lang="en-US" sz="2400" i="1" dirty="0">
              <a:effectLst/>
              <a:latin typeface="Monotype Corsiva" panose="030101010102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838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7321" y="308643"/>
            <a:ext cx="9643730" cy="1292662"/>
          </a:xfrm>
          <a:prstGeom prst="rect">
            <a:avLst/>
          </a:prstGeom>
        </p:spPr>
        <p:txBody>
          <a:bodyPr wrap="square">
            <a:spAutoFit/>
          </a:bodyPr>
          <a:lstStyle/>
          <a:p>
            <a:r>
              <a:rPr lang="en-US" sz="2600" b="1" dirty="0">
                <a:solidFill>
                  <a:srgbClr val="C00000"/>
                </a:solidFill>
              </a:rPr>
              <a:t>2. </a:t>
            </a:r>
            <a:r>
              <a:rPr lang="en-US" sz="2600" b="1" dirty="0">
                <a:solidFill>
                  <a:srgbClr val="0070C0"/>
                </a:solidFill>
              </a:rPr>
              <a:t>Search for information about that custom or tradition. You can ask your parents or grandparents about it.</a:t>
            </a:r>
          </a:p>
          <a:p>
            <a:endParaRPr lang="en-US" sz="2600" b="1" dirty="0">
              <a:solidFill>
                <a:srgbClr val="0070C0"/>
              </a:solidFill>
            </a:endParaRPr>
          </a:p>
        </p:txBody>
      </p:sp>
      <p:sp>
        <p:nvSpPr>
          <p:cNvPr id="6" name="Rectangle 5"/>
          <p:cNvSpPr/>
          <p:nvPr/>
        </p:nvSpPr>
        <p:spPr>
          <a:xfrm>
            <a:off x="1336158" y="1988036"/>
            <a:ext cx="7658986" cy="3108543"/>
          </a:xfrm>
          <a:prstGeom prst="rect">
            <a:avLst/>
          </a:prstGeom>
        </p:spPr>
        <p:txBody>
          <a:bodyPr wrap="square">
            <a:spAutoFit/>
          </a:bodyPr>
          <a:lstStyle/>
          <a:p>
            <a:r>
              <a:rPr lang="en-US" sz="2800" b="1" dirty="0"/>
              <a:t>- Who </a:t>
            </a:r>
            <a:r>
              <a:rPr lang="en-US" sz="2800" b="1" dirty="0" err="1"/>
              <a:t>practises</a:t>
            </a:r>
            <a:r>
              <a:rPr lang="en-US" sz="2800" b="1" dirty="0"/>
              <a:t> it?</a:t>
            </a:r>
          </a:p>
          <a:p>
            <a:endParaRPr lang="en-US" sz="2800" b="1" dirty="0"/>
          </a:p>
          <a:p>
            <a:r>
              <a:rPr lang="en-US" sz="2800" b="1" dirty="0"/>
              <a:t>- Where and when do people </a:t>
            </a:r>
            <a:r>
              <a:rPr lang="en-US" sz="2800" b="1" dirty="0" err="1"/>
              <a:t>practise</a:t>
            </a:r>
            <a:r>
              <a:rPr lang="en-US" sz="2800" b="1" dirty="0"/>
              <a:t> it?</a:t>
            </a:r>
          </a:p>
          <a:p>
            <a:endParaRPr lang="en-US" sz="2800" b="1" dirty="0"/>
          </a:p>
          <a:p>
            <a:r>
              <a:rPr lang="en-US" sz="2800" b="1" dirty="0"/>
              <a:t>- What do people do?</a:t>
            </a:r>
          </a:p>
          <a:p>
            <a:endParaRPr lang="en-US" sz="2800" b="1" dirty="0"/>
          </a:p>
          <a:p>
            <a:r>
              <a:rPr lang="en-US" sz="2800" b="1" dirty="0"/>
              <a:t>- Why do people </a:t>
            </a:r>
            <a:r>
              <a:rPr lang="en-US" sz="2800" b="1" dirty="0" err="1"/>
              <a:t>practise</a:t>
            </a:r>
            <a:r>
              <a:rPr lang="en-US" sz="2800" b="1" dirty="0"/>
              <a:t> that custom / tradition?</a:t>
            </a:r>
          </a:p>
        </p:txBody>
      </p:sp>
    </p:spTree>
    <p:extLst>
      <p:ext uri="{BB962C8B-B14F-4D97-AF65-F5344CB8AC3E}">
        <p14:creationId xmlns:p14="http://schemas.microsoft.com/office/powerpoint/2010/main" val="3734711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73344363"/>
              </p:ext>
            </p:extLst>
          </p:nvPr>
        </p:nvGraphicFramePr>
        <p:xfrm>
          <a:off x="2159590" y="1251316"/>
          <a:ext cx="7832969" cy="46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p:cNvSpPr txBox="1"/>
          <p:nvPr/>
        </p:nvSpPr>
        <p:spPr>
          <a:xfrm>
            <a:off x="4059606" y="278150"/>
            <a:ext cx="4627194"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9945" y="1331913"/>
            <a:ext cx="1777894" cy="461665"/>
          </a:xfrm>
          <a:prstGeom prst="rect">
            <a:avLst/>
          </a:prstGeom>
          <a:noFill/>
          <a:effectLst/>
        </p:spPr>
        <p:txBody>
          <a:bodyPr wrap="square" rtlCol="0">
            <a:spAutoFit/>
          </a:bodyPr>
          <a:lstStyle/>
          <a:p>
            <a:r>
              <a:rPr lang="en-US" sz="2400" b="1" smtClean="0">
                <a:effectLst>
                  <a:glow rad="88900">
                    <a:schemeClr val="bg1"/>
                  </a:glow>
                </a:effectLst>
                <a:cs typeface="Arial" panose="020B0604020202020204" pitchFamily="34" charset="0"/>
              </a:rPr>
              <a:t>Homework</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Box 1"/>
          <p:cNvSpPr txBox="1"/>
          <p:nvPr/>
        </p:nvSpPr>
        <p:spPr>
          <a:xfrm>
            <a:off x="790162" y="2181159"/>
            <a:ext cx="7084244" cy="175432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smtClean="0"/>
              <a:t>Learn </a:t>
            </a:r>
            <a:r>
              <a:rPr lang="en-US" sz="3600" dirty="0"/>
              <a:t>the new words by heart.</a:t>
            </a:r>
          </a:p>
          <a:p>
            <a:pPr marL="342900" indent="-342900">
              <a:lnSpc>
                <a:spcPct val="150000"/>
              </a:lnSpc>
              <a:buFont typeface="Wingdings" panose="05000000000000000000" pitchFamily="2" charset="2"/>
              <a:buChar char="Ø"/>
            </a:pPr>
            <a:r>
              <a:rPr lang="en-US" sz="3600" smtClean="0"/>
              <a:t>Prepare </a:t>
            </a:r>
            <a:r>
              <a:rPr lang="en-US" sz="3600" dirty="0"/>
              <a:t>for the next lesson.</a:t>
            </a:r>
          </a:p>
        </p:txBody>
      </p:sp>
      <p:grpSp>
        <p:nvGrpSpPr>
          <p:cNvPr id="18" name="Group 17"/>
          <p:cNvGrpSpPr/>
          <p:nvPr/>
        </p:nvGrpSpPr>
        <p:grpSpPr>
          <a:xfrm>
            <a:off x="10633" y="-22421"/>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487066" y="199630"/>
            <a:ext cx="5430157"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406" y="3058322"/>
            <a:ext cx="3414917" cy="34149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10229846" y="1924493"/>
            <a:ext cx="1940888" cy="1429808"/>
          </a:xfrm>
          <a:prstGeom prst="rect">
            <a:avLst/>
          </a:prstGeom>
        </p:spPr>
      </p:pic>
      <p:pic>
        <p:nvPicPr>
          <p:cNvPr id="40" name="Picture 39"/>
          <p:cNvPicPr>
            <a:picLocks noChangeAspect="1"/>
          </p:cNvPicPr>
          <p:nvPr/>
        </p:nvPicPr>
        <p:blipFill>
          <a:blip r:embed="rId3"/>
          <a:stretch>
            <a:fillRect/>
          </a:stretch>
        </p:blipFill>
        <p:spPr>
          <a:xfrm>
            <a:off x="8232499" y="1902777"/>
            <a:ext cx="1977512" cy="1467742"/>
          </a:xfrm>
          <a:prstGeom prst="rect">
            <a:avLst/>
          </a:prstGeom>
        </p:spPr>
      </p:pic>
      <p:pic>
        <p:nvPicPr>
          <p:cNvPr id="39" name="Picture 38"/>
          <p:cNvPicPr>
            <a:picLocks noChangeAspect="1"/>
          </p:cNvPicPr>
          <p:nvPr/>
        </p:nvPicPr>
        <p:blipFill>
          <a:blip r:embed="rId4"/>
          <a:stretch>
            <a:fillRect/>
          </a:stretch>
        </p:blipFill>
        <p:spPr>
          <a:xfrm>
            <a:off x="6211080" y="1934676"/>
            <a:ext cx="1911479" cy="1419625"/>
          </a:xfrm>
          <a:prstGeom prst="rect">
            <a:avLst/>
          </a:prstGeom>
        </p:spPr>
      </p:pic>
      <p:pic>
        <p:nvPicPr>
          <p:cNvPr id="37" name="Picture 36"/>
          <p:cNvPicPr>
            <a:picLocks noChangeAspect="1"/>
          </p:cNvPicPr>
          <p:nvPr/>
        </p:nvPicPr>
        <p:blipFill>
          <a:blip r:embed="rId5"/>
          <a:stretch>
            <a:fillRect/>
          </a:stretch>
        </p:blipFill>
        <p:spPr>
          <a:xfrm>
            <a:off x="4222581" y="1902777"/>
            <a:ext cx="1924061" cy="1467742"/>
          </a:xfrm>
          <a:prstGeom prst="rect">
            <a:avLst/>
          </a:prstGeom>
        </p:spPr>
      </p:pic>
      <p:pic>
        <p:nvPicPr>
          <p:cNvPr id="42" name="Picture 41"/>
          <p:cNvPicPr>
            <a:picLocks noChangeAspect="1"/>
          </p:cNvPicPr>
          <p:nvPr/>
        </p:nvPicPr>
        <p:blipFill>
          <a:blip r:embed="rId6"/>
          <a:stretch>
            <a:fillRect/>
          </a:stretch>
        </p:blipFill>
        <p:spPr>
          <a:xfrm>
            <a:off x="2148615" y="1934675"/>
            <a:ext cx="2032155" cy="1419625"/>
          </a:xfrm>
          <a:prstGeom prst="rect">
            <a:avLst/>
          </a:prstGeom>
        </p:spPr>
      </p:pic>
      <p:pic>
        <p:nvPicPr>
          <p:cNvPr id="38" name="Picture 37"/>
          <p:cNvPicPr>
            <a:picLocks noChangeAspect="1"/>
          </p:cNvPicPr>
          <p:nvPr/>
        </p:nvPicPr>
        <p:blipFill>
          <a:blip r:embed="rId7"/>
          <a:stretch>
            <a:fillRect/>
          </a:stretch>
        </p:blipFill>
        <p:spPr>
          <a:xfrm>
            <a:off x="219250" y="1940692"/>
            <a:ext cx="1897409" cy="1413608"/>
          </a:xfrm>
          <a:prstGeom prst="rect">
            <a:avLst/>
          </a:prstGeom>
        </p:spPr>
      </p:pic>
      <p:sp>
        <p:nvSpPr>
          <p:cNvPr id="5" name="AutoShape 2"/>
          <p:cNvSpPr>
            <a:spLocks noChangeArrowheads="1"/>
          </p:cNvSpPr>
          <p:nvPr/>
        </p:nvSpPr>
        <p:spPr bwMode="auto">
          <a:xfrm>
            <a:off x="185864" y="3639793"/>
            <a:ext cx="1895173" cy="1107462"/>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t" anchorCtr="0" compatLnSpc="1">
            <a:prstTxWarp prst="textNoShape">
              <a:avLst/>
            </a:prstTxWarp>
          </a:bodyPr>
          <a:lstStyle/>
          <a:p>
            <a:pPr algn="ctr" fontAlgn="base">
              <a:spcBef>
                <a:spcPct val="0"/>
              </a:spcBef>
              <a:spcAft>
                <a:spcPts val="1333"/>
              </a:spcAft>
            </a:pPr>
            <a:r>
              <a:rPr lang="en-US" sz="2600" b="1" dirty="0">
                <a:solidFill>
                  <a:srgbClr val="C00000"/>
                </a:solidFill>
                <a:latin typeface="Monotype Corsiva" panose="03010101010201010101" pitchFamily="66" charset="0"/>
              </a:rPr>
              <a:t>boat racing festival</a:t>
            </a:r>
            <a:endParaRPr lang="en-US" sz="2600" b="1" dirty="0">
              <a:solidFill>
                <a:srgbClr val="C00000"/>
              </a:solidFill>
              <a:latin typeface="Monotype Corsiva" panose="03010101010201010101" pitchFamily="66" charset="0"/>
              <a:cs typeface="Times New Roman" pitchFamily="18" charset="0"/>
            </a:endParaRPr>
          </a:p>
        </p:txBody>
      </p:sp>
      <p:sp>
        <p:nvSpPr>
          <p:cNvPr id="6" name="Rectangle 5"/>
          <p:cNvSpPr/>
          <p:nvPr/>
        </p:nvSpPr>
        <p:spPr>
          <a:xfrm>
            <a:off x="166759" y="3524380"/>
            <a:ext cx="2000788" cy="1338287"/>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7</a:t>
            </a:r>
          </a:p>
        </p:txBody>
      </p:sp>
      <p:sp>
        <p:nvSpPr>
          <p:cNvPr id="7" name="Rounded Rectangle 6"/>
          <p:cNvSpPr/>
          <p:nvPr/>
        </p:nvSpPr>
        <p:spPr>
          <a:xfrm>
            <a:off x="395353" y="0"/>
            <a:ext cx="1850065" cy="494159"/>
          </a:xfrm>
          <a:prstGeom prst="roundRec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a typeface="Adobe Gothic Std B" panose="020B0800000000000000" pitchFamily="34" charset="-128"/>
              </a:rPr>
              <a:t>WARM-UP</a:t>
            </a:r>
            <a:endParaRPr lang="en-GB" sz="2400" b="1" dirty="0">
              <a:solidFill>
                <a:srgbClr val="C00000"/>
              </a:solidFill>
              <a:ea typeface="Adobe Gothic Std B" panose="020B0800000000000000" pitchFamily="34" charset="-128"/>
            </a:endParaRPr>
          </a:p>
        </p:txBody>
      </p:sp>
      <p:sp>
        <p:nvSpPr>
          <p:cNvPr id="8" name="TextBox 7"/>
          <p:cNvSpPr txBox="1"/>
          <p:nvPr/>
        </p:nvSpPr>
        <p:spPr>
          <a:xfrm>
            <a:off x="4475006" y="739282"/>
            <a:ext cx="3571608" cy="584775"/>
          </a:xfrm>
          <a:prstGeom prst="rect">
            <a:avLst/>
          </a:prstGeom>
          <a:solidFill>
            <a:schemeClr val="bg1"/>
          </a:solidFill>
        </p:spPr>
        <p:txBody>
          <a:bodyPr wrap="square" rtlCol="0">
            <a:spAutoFit/>
          </a:bodyPr>
          <a:lstStyle/>
          <a:p>
            <a:pPr algn="ctr"/>
            <a:r>
              <a:rPr lang="en-US" sz="3200" b="1" dirty="0">
                <a:solidFill>
                  <a:srgbClr val="00A9A5"/>
                </a:solidFill>
                <a:latin typeface="Arial Black" panose="020B0A04020102020204" pitchFamily="34" charset="0"/>
              </a:rPr>
              <a:t>PELMANISM</a:t>
            </a:r>
          </a:p>
        </p:txBody>
      </p:sp>
      <p:sp>
        <p:nvSpPr>
          <p:cNvPr id="9" name="AutoShape 2"/>
          <p:cNvSpPr>
            <a:spLocks noChangeArrowheads="1"/>
          </p:cNvSpPr>
          <p:nvPr/>
        </p:nvSpPr>
        <p:spPr bwMode="auto">
          <a:xfrm>
            <a:off x="2274920" y="3667957"/>
            <a:ext cx="1850669" cy="1107462"/>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ctr" anchorCtr="0" compatLnSpc="1">
            <a:prstTxWarp prst="textNoShape">
              <a:avLst/>
            </a:prstTxWarp>
          </a:bodyPr>
          <a:lstStyle/>
          <a:p>
            <a:pPr algn="ctr"/>
            <a:r>
              <a:rPr lang="en-US" sz="2400" b="1" dirty="0">
                <a:solidFill>
                  <a:srgbClr val="C00000"/>
                </a:solidFill>
              </a:rPr>
              <a:t>Buddha’s </a:t>
            </a:r>
          </a:p>
          <a:p>
            <a:pPr algn="ctr"/>
            <a:r>
              <a:rPr lang="en-US" sz="2400" b="1" dirty="0" smtClean="0">
                <a:solidFill>
                  <a:srgbClr val="C00000"/>
                </a:solidFill>
              </a:rPr>
              <a:t>Birthday</a:t>
            </a:r>
            <a:endParaRPr lang="en-US" sz="2400" b="1" dirty="0">
              <a:solidFill>
                <a:srgbClr val="C00000"/>
              </a:solidFill>
            </a:endParaRPr>
          </a:p>
        </p:txBody>
      </p:sp>
      <p:sp>
        <p:nvSpPr>
          <p:cNvPr id="10" name="Rectangle 9"/>
          <p:cNvSpPr/>
          <p:nvPr/>
        </p:nvSpPr>
        <p:spPr>
          <a:xfrm>
            <a:off x="2200012" y="3512106"/>
            <a:ext cx="1989728" cy="1350561"/>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8</a:t>
            </a:r>
          </a:p>
        </p:txBody>
      </p:sp>
      <p:sp>
        <p:nvSpPr>
          <p:cNvPr id="11" name="AutoShape 2"/>
          <p:cNvSpPr>
            <a:spLocks noChangeArrowheads="1"/>
          </p:cNvSpPr>
          <p:nvPr/>
        </p:nvSpPr>
        <p:spPr bwMode="auto">
          <a:xfrm>
            <a:off x="4278083" y="3707335"/>
            <a:ext cx="1918660" cy="1098581"/>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ctr" anchorCtr="0" compatLnSpc="1">
            <a:prstTxWarp prst="textNoShape">
              <a:avLst/>
            </a:prstTxWarp>
          </a:bodyPr>
          <a:lstStyle/>
          <a:p>
            <a:pPr algn="ctr"/>
            <a:r>
              <a:rPr lang="en-US" sz="2000" b="1" dirty="0">
                <a:solidFill>
                  <a:srgbClr val="C00000"/>
                </a:solidFill>
                <a:latin typeface=".VnBodoniH"/>
              </a:rPr>
              <a:t>Hung King</a:t>
            </a:r>
          </a:p>
          <a:p>
            <a:pPr algn="ctr"/>
            <a:r>
              <a:rPr lang="en-US" sz="2000" b="1" dirty="0">
                <a:solidFill>
                  <a:srgbClr val="C00000"/>
                </a:solidFill>
                <a:latin typeface=".VnBodoniH"/>
              </a:rPr>
              <a:t>Temple </a:t>
            </a:r>
            <a:r>
              <a:rPr lang="en-US" sz="2000" b="1" dirty="0" smtClean="0">
                <a:solidFill>
                  <a:srgbClr val="C00000"/>
                </a:solidFill>
                <a:latin typeface=".VnBodoniH"/>
              </a:rPr>
              <a:t>festival</a:t>
            </a:r>
            <a:endParaRPr lang="en-US" sz="2000" b="1" dirty="0">
              <a:solidFill>
                <a:srgbClr val="C00000"/>
              </a:solidFill>
              <a:latin typeface=".VnBodoniH"/>
            </a:endParaRPr>
          </a:p>
        </p:txBody>
      </p:sp>
      <p:sp>
        <p:nvSpPr>
          <p:cNvPr id="12" name="Rectangle 11"/>
          <p:cNvSpPr/>
          <p:nvPr/>
        </p:nvSpPr>
        <p:spPr>
          <a:xfrm>
            <a:off x="4240676" y="3529172"/>
            <a:ext cx="1973033" cy="1353923"/>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9</a:t>
            </a:r>
          </a:p>
        </p:txBody>
      </p:sp>
      <p:sp>
        <p:nvSpPr>
          <p:cNvPr id="13" name="AutoShape 2"/>
          <p:cNvSpPr>
            <a:spLocks noChangeArrowheads="1"/>
          </p:cNvSpPr>
          <p:nvPr/>
        </p:nvSpPr>
        <p:spPr bwMode="auto">
          <a:xfrm>
            <a:off x="6294474" y="3707335"/>
            <a:ext cx="1835855" cy="1107461"/>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ctr" anchorCtr="0" compatLnSpc="1">
            <a:prstTxWarp prst="textNoShape">
              <a:avLst/>
            </a:prstTxWarp>
          </a:bodyPr>
          <a:lstStyle/>
          <a:p>
            <a:pPr algn="ctr"/>
            <a:r>
              <a:rPr lang="en-US" sz="2000" b="1" dirty="0">
                <a:solidFill>
                  <a:srgbClr val="C00000"/>
                </a:solidFill>
              </a:rPr>
              <a:t>Da </a:t>
            </a:r>
            <a:r>
              <a:rPr lang="en-US" sz="2000" b="1" dirty="0" err="1">
                <a:solidFill>
                  <a:srgbClr val="C00000"/>
                </a:solidFill>
              </a:rPr>
              <a:t>Lat</a:t>
            </a:r>
            <a:r>
              <a:rPr lang="en-US" sz="2000" b="1" dirty="0">
                <a:solidFill>
                  <a:srgbClr val="C00000"/>
                </a:solidFill>
              </a:rPr>
              <a:t> Flower </a:t>
            </a:r>
          </a:p>
          <a:p>
            <a:pPr algn="ctr"/>
            <a:r>
              <a:rPr lang="en-US" sz="2000" b="1" dirty="0" smtClean="0">
                <a:solidFill>
                  <a:srgbClr val="C00000"/>
                </a:solidFill>
              </a:rPr>
              <a:t>Festival</a:t>
            </a:r>
            <a:endParaRPr lang="en-US" sz="2000" b="1" dirty="0">
              <a:solidFill>
                <a:srgbClr val="C00000"/>
              </a:solidFill>
            </a:endParaRPr>
          </a:p>
        </p:txBody>
      </p:sp>
      <p:sp>
        <p:nvSpPr>
          <p:cNvPr id="14" name="Rectangle 13"/>
          <p:cNvSpPr/>
          <p:nvPr/>
        </p:nvSpPr>
        <p:spPr>
          <a:xfrm>
            <a:off x="6236445" y="3524380"/>
            <a:ext cx="1977506" cy="1344278"/>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10</a:t>
            </a:r>
          </a:p>
        </p:txBody>
      </p:sp>
      <p:sp>
        <p:nvSpPr>
          <p:cNvPr id="15" name="AutoShape 2"/>
          <p:cNvSpPr>
            <a:spLocks noChangeArrowheads="1"/>
          </p:cNvSpPr>
          <p:nvPr/>
        </p:nvSpPr>
        <p:spPr bwMode="auto">
          <a:xfrm>
            <a:off x="8324212" y="3707335"/>
            <a:ext cx="1790876" cy="1165427"/>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ctr" anchorCtr="0" compatLnSpc="1">
            <a:prstTxWarp prst="textNoShape">
              <a:avLst/>
            </a:prstTxWarp>
          </a:bodyPr>
          <a:lstStyle/>
          <a:p>
            <a:pPr algn="ctr" fontAlgn="base">
              <a:spcBef>
                <a:spcPct val="0"/>
              </a:spcBef>
              <a:spcAft>
                <a:spcPts val="1333"/>
              </a:spcAft>
            </a:pPr>
            <a:r>
              <a:rPr lang="en-US" sz="2200" b="1" dirty="0">
                <a:solidFill>
                  <a:srgbClr val="C00000"/>
                </a:solidFill>
                <a:cs typeface="Times New Roman" pitchFamily="18" charset="0"/>
              </a:rPr>
              <a:t>Lunar</a:t>
            </a:r>
          </a:p>
          <a:p>
            <a:pPr algn="ctr" fontAlgn="base">
              <a:spcBef>
                <a:spcPct val="0"/>
              </a:spcBef>
              <a:spcAft>
                <a:spcPts val="1333"/>
              </a:spcAft>
            </a:pPr>
            <a:r>
              <a:rPr lang="en-US" sz="2200" b="1" dirty="0">
                <a:solidFill>
                  <a:srgbClr val="C00000"/>
                </a:solidFill>
                <a:cs typeface="Times New Roman" pitchFamily="18" charset="0"/>
              </a:rPr>
              <a:t>New Year</a:t>
            </a:r>
          </a:p>
        </p:txBody>
      </p:sp>
      <p:sp>
        <p:nvSpPr>
          <p:cNvPr id="16" name="Rectangle 15"/>
          <p:cNvSpPr/>
          <p:nvPr/>
        </p:nvSpPr>
        <p:spPr>
          <a:xfrm>
            <a:off x="8260414" y="3524380"/>
            <a:ext cx="1923113" cy="1363265"/>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11</a:t>
            </a:r>
          </a:p>
        </p:txBody>
      </p:sp>
      <p:sp>
        <p:nvSpPr>
          <p:cNvPr id="17" name="AutoShape 2"/>
          <p:cNvSpPr>
            <a:spLocks noChangeArrowheads="1"/>
          </p:cNvSpPr>
          <p:nvPr/>
        </p:nvSpPr>
        <p:spPr bwMode="auto">
          <a:xfrm>
            <a:off x="10261745" y="3684302"/>
            <a:ext cx="1825356" cy="1107462"/>
          </a:xfrm>
          <a:prstGeom prst="roundRect">
            <a:avLst>
              <a:gd name="adj" fmla="val 16667"/>
            </a:avLst>
          </a:prstGeom>
          <a:solidFill>
            <a:schemeClr val="accent6">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121903" tIns="60952" rIns="121903" bIns="60952" numCol="1" anchor="ctr" anchorCtr="0" compatLnSpc="1">
            <a:prstTxWarp prst="textNoShape">
              <a:avLst/>
            </a:prstTxWarp>
          </a:bodyPr>
          <a:lstStyle/>
          <a:p>
            <a:pPr algn="ctr" fontAlgn="base">
              <a:spcBef>
                <a:spcPct val="0"/>
              </a:spcBef>
              <a:spcAft>
                <a:spcPts val="1333"/>
              </a:spcAft>
            </a:pPr>
            <a:r>
              <a:rPr lang="en-US" sz="2400" b="1" dirty="0" err="1" smtClean="0">
                <a:solidFill>
                  <a:srgbClr val="C00000"/>
                </a:solidFill>
                <a:cs typeface="Times New Roman" pitchFamily="18" charset="0"/>
              </a:rPr>
              <a:t>Giong</a:t>
            </a:r>
            <a:r>
              <a:rPr lang="en-US" sz="2400" b="1" dirty="0" smtClean="0">
                <a:solidFill>
                  <a:srgbClr val="C00000"/>
                </a:solidFill>
                <a:cs typeface="Times New Roman" pitchFamily="18" charset="0"/>
              </a:rPr>
              <a:t> festival</a:t>
            </a:r>
            <a:endParaRPr lang="en-US" sz="2400" b="1" dirty="0">
              <a:solidFill>
                <a:srgbClr val="C00000"/>
              </a:solidFill>
              <a:cs typeface="Times New Roman" pitchFamily="18" charset="0"/>
            </a:endParaRPr>
          </a:p>
        </p:txBody>
      </p:sp>
      <p:sp>
        <p:nvSpPr>
          <p:cNvPr id="18" name="Rectangle 17"/>
          <p:cNvSpPr/>
          <p:nvPr/>
        </p:nvSpPr>
        <p:spPr>
          <a:xfrm>
            <a:off x="10219213" y="3524380"/>
            <a:ext cx="1908989" cy="1363265"/>
          </a:xfrm>
          <a:prstGeom prst="rect">
            <a:avLst/>
          </a:prstGeom>
          <a:solidFill>
            <a:srgbClr val="48C0B6"/>
          </a:solidFill>
          <a:ln/>
        </p:spPr>
        <p:style>
          <a:lnRef idx="1">
            <a:schemeClr val="accent1"/>
          </a:lnRef>
          <a:fillRef idx="2">
            <a:schemeClr val="accent1"/>
          </a:fillRef>
          <a:effectRef idx="1">
            <a:schemeClr val="accent1"/>
          </a:effectRef>
          <a:fontRef idx="minor">
            <a:schemeClr val="dk1"/>
          </a:fontRef>
        </p:style>
        <p:txBody>
          <a:bodyPr lIns="121903" tIns="60952" rIns="121903" bIns="60952" rtlCol="0" anchor="ctr"/>
          <a:lstStyle/>
          <a:p>
            <a:pPr algn="ctr"/>
            <a:r>
              <a:rPr lang="en-US" sz="5867" dirty="0">
                <a:solidFill>
                  <a:schemeClr val="tx1"/>
                </a:solidFill>
                <a:effectLst>
                  <a:outerShdw blurRad="38100" dist="38100" dir="2700000" algn="tl">
                    <a:srgbClr val="000000">
                      <a:alpha val="43137"/>
                    </a:srgbClr>
                  </a:outerShdw>
                </a:effectLst>
                <a:latin typeface=".VnBodoniH" pitchFamily="34" charset="0"/>
              </a:rPr>
              <a:t>12</a:t>
            </a:r>
          </a:p>
        </p:txBody>
      </p:sp>
      <p:sp>
        <p:nvSpPr>
          <p:cNvPr id="26" name="Rectangle 25"/>
          <p:cNvSpPr/>
          <p:nvPr/>
        </p:nvSpPr>
        <p:spPr>
          <a:xfrm>
            <a:off x="185864" y="1850064"/>
            <a:ext cx="2054728"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1</a:t>
            </a:r>
          </a:p>
        </p:txBody>
      </p:sp>
      <p:sp>
        <p:nvSpPr>
          <p:cNvPr id="31" name="Rectangle 30"/>
          <p:cNvSpPr/>
          <p:nvPr/>
        </p:nvSpPr>
        <p:spPr>
          <a:xfrm>
            <a:off x="2563469" y="81620"/>
            <a:ext cx="7551619" cy="523220"/>
          </a:xfrm>
          <a:prstGeom prst="rect">
            <a:avLst/>
          </a:prstGeom>
        </p:spPr>
        <p:txBody>
          <a:bodyPr wrap="none">
            <a:spAutoFit/>
          </a:bodyPr>
          <a:lstStyle/>
          <a:p>
            <a:r>
              <a:rPr lang="en-US" sz="2800" b="1" dirty="0">
                <a:solidFill>
                  <a:srgbClr val="0070C0"/>
                </a:solidFill>
              </a:rPr>
              <a:t>Match the pictures and the names of the festivals</a:t>
            </a:r>
          </a:p>
        </p:txBody>
      </p:sp>
      <p:sp>
        <p:nvSpPr>
          <p:cNvPr id="32" name="Rectangle 31"/>
          <p:cNvSpPr/>
          <p:nvPr/>
        </p:nvSpPr>
        <p:spPr>
          <a:xfrm>
            <a:off x="2231522" y="1850064"/>
            <a:ext cx="2013756"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2</a:t>
            </a:r>
          </a:p>
        </p:txBody>
      </p:sp>
      <p:sp>
        <p:nvSpPr>
          <p:cNvPr id="33" name="Rectangle 32"/>
          <p:cNvSpPr/>
          <p:nvPr/>
        </p:nvSpPr>
        <p:spPr>
          <a:xfrm>
            <a:off x="4236285" y="1850064"/>
            <a:ext cx="1964182"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3</a:t>
            </a:r>
          </a:p>
        </p:txBody>
      </p:sp>
      <p:sp>
        <p:nvSpPr>
          <p:cNvPr id="34" name="Rectangle 33"/>
          <p:cNvSpPr/>
          <p:nvPr/>
        </p:nvSpPr>
        <p:spPr>
          <a:xfrm>
            <a:off x="6225188" y="1850064"/>
            <a:ext cx="1964182"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4</a:t>
            </a:r>
          </a:p>
        </p:txBody>
      </p:sp>
      <p:sp>
        <p:nvSpPr>
          <p:cNvPr id="35" name="Rectangle 34"/>
          <p:cNvSpPr/>
          <p:nvPr/>
        </p:nvSpPr>
        <p:spPr>
          <a:xfrm>
            <a:off x="8213333" y="1850064"/>
            <a:ext cx="1964182"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5</a:t>
            </a:r>
          </a:p>
        </p:txBody>
      </p:sp>
      <p:sp>
        <p:nvSpPr>
          <p:cNvPr id="36" name="Rectangle 35"/>
          <p:cNvSpPr/>
          <p:nvPr/>
        </p:nvSpPr>
        <p:spPr>
          <a:xfrm>
            <a:off x="10186717" y="1850064"/>
            <a:ext cx="1994650" cy="1552354"/>
          </a:xfrm>
          <a:prstGeom prst="rect">
            <a:avLst/>
          </a:prstGeom>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121903" tIns="60952" rIns="121903" bIns="60952" rtlCol="0" anchor="ctr"/>
          <a:lstStyle/>
          <a:p>
            <a:pPr algn="ctr"/>
            <a:r>
              <a:rPr lang="en-US" sz="5867" dirty="0">
                <a:solidFill>
                  <a:srgbClr val="C00000"/>
                </a:solidFill>
                <a:effectLst>
                  <a:outerShdw blurRad="38100" dist="38100" dir="2700000" algn="tl">
                    <a:srgbClr val="000000">
                      <a:alpha val="43137"/>
                    </a:srgbClr>
                  </a:outerShdw>
                </a:effectLst>
                <a:latin typeface=".VnBodoniH" pitchFamily="34" charset="0"/>
              </a:rPr>
              <a:t>6</a:t>
            </a:r>
          </a:p>
        </p:txBody>
      </p:sp>
    </p:spTree>
    <p:extLst>
      <p:ext uri="{BB962C8B-B14F-4D97-AF65-F5344CB8AC3E}">
        <p14:creationId xmlns:p14="http://schemas.microsoft.com/office/powerpoint/2010/main" val="3957948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1"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500"/>
                                        <p:tgtEl>
                                          <p:spTgt spid="6"/>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1" presetClass="entr" presetSubtype="4"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4)">
                                      <p:cBhvr>
                                        <p:cTn id="25" dur="50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1" presetClass="entr" presetSubtype="4"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4)">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1" presetClass="entr" presetSubtype="4"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4)">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21" presetClass="entr" presetSubtype="4"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heel(4)">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21" presetClass="entr" presetSubtype="4" fill="hold" grpId="1"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heel(4)">
                                      <p:cBhvr>
                                        <p:cTn id="73" dur="500"/>
                                        <p:tgtEl>
                                          <p:spTgt spid="18"/>
                                        </p:tgtEl>
                                      </p:cBhvr>
                                    </p:animEffec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750"/>
                                        <p:tgtEl>
                                          <p:spTgt spid="26"/>
                                        </p:tgtEl>
                                      </p:cBhvr>
                                    </p:animEffect>
                                    <p:set>
                                      <p:cBhvr>
                                        <p:cTn id="79" dur="1" fill="hold">
                                          <p:stCondLst>
                                            <p:cond delay="7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3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childTnLst>
                    </p:cTn>
                  </p:par>
                </p:childTnLst>
              </p:cTn>
              <p:nextCondLst>
                <p:cond evt="onClick" delay="0">
                  <p:tgtEl>
                    <p:spTgt spid="38"/>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6" presetClass="exit" presetSubtype="32" fill="hold" grpId="0" nodeType="clickEffect">
                                  <p:stCondLst>
                                    <p:cond delay="0"/>
                                  </p:stCondLst>
                                  <p:childTnLst>
                                    <p:animEffect transition="out" filter="circle(out)">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2" restart="whenNotActive" fill="hold" evtFilter="cancelBubble" nodeType="interactiveSeq">
                <p:stCondLst>
                  <p:cond evt="onClick" delay="0">
                    <p:tgtEl>
                      <p:spTgt spid="40"/>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grpId="1"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randombar(horizontal)">
                                      <p:cBhvr>
                                        <p:cTn id="97" dur="750"/>
                                        <p:tgtEl>
                                          <p:spTgt spid="35"/>
                                        </p:tgtEl>
                                      </p:cBhvr>
                                    </p:animEffec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32"/>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grpId="0" nodeType="clickEffect">
                                  <p:stCondLst>
                                    <p:cond delay="0"/>
                                  </p:stCondLst>
                                  <p:childTnLst>
                                    <p:animEffect transition="out" filter="wipe(down)">
                                      <p:cBhvr>
                                        <p:cTn id="102" dur="500"/>
                                        <p:tgtEl>
                                          <p:spTgt spid="32"/>
                                        </p:tgtEl>
                                      </p:cBhvr>
                                    </p:animEffect>
                                    <p:set>
                                      <p:cBhvr>
                                        <p:cTn id="10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4" restart="whenNotActive" fill="hold" evtFilter="cancelBubble" nodeType="interactiveSeq">
                <p:stCondLst>
                  <p:cond evt="onClick" delay="0">
                    <p:tgtEl>
                      <p:spTgt spid="42"/>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grpId="1"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randombar(horizontal)">
                                      <p:cBhvr>
                                        <p:cTn id="109" dur="500"/>
                                        <p:tgtEl>
                                          <p:spTgt spid="32"/>
                                        </p:tgtEl>
                                      </p:cBhvr>
                                    </p:animEffect>
                                  </p:child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21" presetClass="exit" presetSubtype="1" fill="hold" grpId="0" nodeType="clickEffect">
                                  <p:stCondLst>
                                    <p:cond delay="0"/>
                                  </p:stCondLst>
                                  <p:childTnLst>
                                    <p:animEffect transition="out" filter="wheel(1)">
                                      <p:cBhvr>
                                        <p:cTn id="114" dur="750"/>
                                        <p:tgtEl>
                                          <p:spTgt spid="33"/>
                                        </p:tgtEl>
                                      </p:cBhvr>
                                    </p:animEffect>
                                    <p:set>
                                      <p:cBhvr>
                                        <p:cTn id="115"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4" presetClass="entr" presetSubtype="10" fill="hold" grpId="1"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randombar(horizontal)">
                                      <p:cBhvr>
                                        <p:cTn id="121" dur="500"/>
                                        <p:tgtEl>
                                          <p:spTgt spid="33"/>
                                        </p:tgtEl>
                                      </p:cBhvr>
                                    </p:animEffect>
                                  </p:childTnLst>
                                </p:cTn>
                              </p:par>
                            </p:childTnLst>
                          </p:cTn>
                        </p:par>
                      </p:childTnLst>
                    </p:cTn>
                  </p:par>
                </p:childTnLst>
              </p:cTn>
              <p:nextCondLst>
                <p:cond evt="onClick" delay="0">
                  <p:tgtEl>
                    <p:spTgt spid="37"/>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21" presetClass="exit" presetSubtype="1" fill="hold" grpId="0" nodeType="clickEffect">
                                  <p:stCondLst>
                                    <p:cond delay="0"/>
                                  </p:stCondLst>
                                  <p:childTnLst>
                                    <p:animEffect transition="out" filter="wheel(1)">
                                      <p:cBhvr>
                                        <p:cTn id="126" dur="750"/>
                                        <p:tgtEl>
                                          <p:spTgt spid="34"/>
                                        </p:tgtEl>
                                      </p:cBhvr>
                                    </p:animEffect>
                                    <p:set>
                                      <p:cBhvr>
                                        <p:cTn id="127"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9"/>
                    </p:tgtEl>
                  </p:cond>
                </p:stCondLst>
                <p:endSync evt="end" delay="0">
                  <p:rtn val="all"/>
                </p:endSync>
                <p:childTnLst>
                  <p:par>
                    <p:cTn id="129" fill="hold">
                      <p:stCondLst>
                        <p:cond delay="0"/>
                      </p:stCondLst>
                      <p:childTnLst>
                        <p:par>
                          <p:cTn id="130" fill="hold">
                            <p:stCondLst>
                              <p:cond delay="0"/>
                            </p:stCondLst>
                            <p:childTnLst>
                              <p:par>
                                <p:cTn id="131" presetID="6" presetClass="entr" presetSubtype="16" fill="hold" grpId="1" nodeType="click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circle(in)">
                                      <p:cBhvr>
                                        <p:cTn id="133" dur="500"/>
                                        <p:tgtEl>
                                          <p:spTgt spid="34"/>
                                        </p:tgtEl>
                                      </p:cBhvr>
                                    </p:animEffect>
                                  </p:childTnLst>
                                </p:cTn>
                              </p:par>
                            </p:childTnLst>
                          </p:cTn>
                        </p:par>
                      </p:childTnLst>
                    </p:cTn>
                  </p:par>
                </p:childTnLst>
              </p:cTn>
              <p:nextCondLst>
                <p:cond evt="onClick" delay="0">
                  <p:tgtEl>
                    <p:spTgt spid="39"/>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6" presetClass="exit" presetSubtype="21" fill="hold" grpId="0" nodeType="clickEffect">
                                  <p:stCondLst>
                                    <p:cond delay="0"/>
                                  </p:stCondLst>
                                  <p:childTnLst>
                                    <p:animEffect transition="out" filter="barn(inVertical)">
                                      <p:cBhvr>
                                        <p:cTn id="138" dur="750"/>
                                        <p:tgtEl>
                                          <p:spTgt spid="36"/>
                                        </p:tgtEl>
                                      </p:cBhvr>
                                    </p:animEffect>
                                    <p:set>
                                      <p:cBhvr>
                                        <p:cTn id="139"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4" fill="hold" grpId="1"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wipe(down)">
                                      <p:cBhvr>
                                        <p:cTn id="145" dur="750"/>
                                        <p:tgtEl>
                                          <p:spTgt spid="36"/>
                                        </p:tgtEl>
                                      </p:cBhvr>
                                    </p:animEffect>
                                  </p:childTnLst>
                                </p:cTn>
                              </p:par>
                            </p:childTnLst>
                          </p:cTn>
                        </p:par>
                      </p:childTnLst>
                    </p:cTn>
                  </p:par>
                </p:childTnLst>
              </p:cTn>
              <p:nextCondLst>
                <p:cond evt="onClick" delay="0">
                  <p:tgtEl>
                    <p:spTgt spid="41"/>
                  </p:tgtEl>
                </p:cond>
              </p:nextCondLst>
            </p:seq>
          </p:childTnLst>
        </p:cTn>
      </p:par>
    </p:tnLst>
    <p:bldLst>
      <p:bldP spid="6" grpId="0" animBg="1"/>
      <p:bldP spid="6" grpId="1" animBg="1"/>
      <p:bldP spid="10" grpId="0" animBg="1"/>
      <p:bldP spid="10" grpId="1" animBg="1"/>
      <p:bldP spid="12" grpId="0" animBg="1"/>
      <p:bldP spid="12" grpId="1" animBg="1"/>
      <p:bldP spid="14" grpId="0" animBg="1"/>
      <p:bldP spid="14" grpId="1" animBg="1"/>
      <p:bldP spid="16" grpId="0" animBg="1"/>
      <p:bldP spid="16" grpId="1" animBg="1"/>
      <p:bldP spid="18" grpId="0" animBg="1"/>
      <p:bldP spid="18" grpId="1" animBg="1"/>
      <p:bldP spid="26" grpId="0" animBg="1"/>
      <p:bldP spid="26"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0" y="-7724"/>
            <a:ext cx="12192000" cy="1083309"/>
            <a:chOff x="0" y="-3"/>
            <a:chExt cx="12192000" cy="1083309"/>
          </a:xfrm>
        </p:grpSpPr>
        <p:sp>
          <p:nvSpPr>
            <p:cNvPr id="49" name="Round Single Corner Rectangle 4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ound Single Corner Rectangle 4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 Single Corner Rectangle 5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Notched Right Arrow 27"/>
          <p:cNvSpPr/>
          <p:nvPr/>
        </p:nvSpPr>
        <p:spPr>
          <a:xfrm>
            <a:off x="2720540" y="2176506"/>
            <a:ext cx="7332345" cy="1514331"/>
          </a:xfrm>
          <a:prstGeom prst="notch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Notched Right Arrow 39"/>
          <p:cNvSpPr/>
          <p:nvPr/>
        </p:nvSpPr>
        <p:spPr>
          <a:xfrm>
            <a:off x="2720540" y="3768686"/>
            <a:ext cx="7332345" cy="1514331"/>
          </a:xfrm>
          <a:prstGeom prst="notch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Notched Right Arrow 40"/>
          <p:cNvSpPr/>
          <p:nvPr/>
        </p:nvSpPr>
        <p:spPr>
          <a:xfrm>
            <a:off x="2720539" y="5303383"/>
            <a:ext cx="7332345" cy="1514331"/>
          </a:xfrm>
          <a:prstGeom prst="notch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5" name="TextBox 14"/>
          <p:cNvSpPr txBox="1"/>
          <p:nvPr/>
        </p:nvSpPr>
        <p:spPr>
          <a:xfrm>
            <a:off x="4169942" y="1757476"/>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smtClean="0">
                <a:solidFill>
                  <a:schemeClr val="bg1"/>
                </a:solidFill>
                <a:latin typeface="Myriad Pro" pitchFamily="34" charset="0"/>
              </a:rPr>
              <a:t>OUR CUSTOMS AND TRADITIONS</a:t>
            </a:r>
            <a:endParaRPr lang="en-US" sz="4000" b="1" dirty="0">
              <a:solidFill>
                <a:schemeClr val="bg1"/>
              </a:solidFill>
              <a:latin typeface="Myriad Pro" pitchFamily="34" charset="0"/>
            </a:endParaRP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2199101" y="121537"/>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95694"/>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36" name="Rounded Rectangle 35"/>
          <p:cNvSpPr/>
          <p:nvPr/>
        </p:nvSpPr>
        <p:spPr>
          <a:xfrm>
            <a:off x="3725119" y="1439546"/>
            <a:ext cx="5323188" cy="625641"/>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7: LOOKING BACK &amp; PROJECT</a:t>
            </a:r>
          </a:p>
        </p:txBody>
      </p:sp>
      <p:pic>
        <p:nvPicPr>
          <p:cNvPr id="37" name="Picture 3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096126" y="1271150"/>
            <a:ext cx="964452" cy="916490"/>
          </a:xfrm>
          <a:prstGeom prst="rect">
            <a:avLst/>
          </a:prstGeom>
        </p:spPr>
      </p:pic>
      <p:sp>
        <p:nvSpPr>
          <p:cNvPr id="29" name="Text Box 6"/>
          <p:cNvSpPr txBox="1"/>
          <p:nvPr/>
        </p:nvSpPr>
        <p:spPr>
          <a:xfrm>
            <a:off x="4336510" y="2581888"/>
            <a:ext cx="4433570" cy="584775"/>
          </a:xfrm>
          <a:prstGeom prst="rect">
            <a:avLst/>
          </a:prstGeom>
          <a:noFill/>
        </p:spPr>
        <p:txBody>
          <a:bodyPr wrap="square" rtlCol="0">
            <a:spAutoFit/>
          </a:bodyPr>
          <a:lstStyle/>
          <a:p>
            <a:r>
              <a:rPr lang="en-US" sz="3200" b="1" dirty="0">
                <a:solidFill>
                  <a:schemeClr val="bg1"/>
                </a:solidFill>
              </a:rPr>
              <a:t>VOCABULARY REVIEW</a:t>
            </a:r>
          </a:p>
        </p:txBody>
      </p:sp>
      <p:sp>
        <p:nvSpPr>
          <p:cNvPr id="31" name="Text Box 8"/>
          <p:cNvSpPr txBox="1"/>
          <p:nvPr/>
        </p:nvSpPr>
        <p:spPr>
          <a:xfrm>
            <a:off x="4551737" y="4175980"/>
            <a:ext cx="4433570" cy="584775"/>
          </a:xfrm>
          <a:prstGeom prst="rect">
            <a:avLst/>
          </a:prstGeom>
          <a:noFill/>
        </p:spPr>
        <p:txBody>
          <a:bodyPr wrap="square" rtlCol="0">
            <a:spAutoFit/>
          </a:bodyPr>
          <a:lstStyle/>
          <a:p>
            <a:r>
              <a:rPr lang="en-US" sz="3200" b="1">
                <a:solidFill>
                  <a:schemeClr val="bg1"/>
                </a:solidFill>
              </a:rPr>
              <a:t>GRAMMAR REVIEW</a:t>
            </a:r>
          </a:p>
        </p:txBody>
      </p:sp>
      <p:sp>
        <p:nvSpPr>
          <p:cNvPr id="39" name="Text Box 13"/>
          <p:cNvSpPr txBox="1"/>
          <p:nvPr/>
        </p:nvSpPr>
        <p:spPr>
          <a:xfrm>
            <a:off x="5296427" y="5768160"/>
            <a:ext cx="2944189" cy="584775"/>
          </a:xfrm>
          <a:prstGeom prst="rect">
            <a:avLst/>
          </a:prstGeom>
          <a:noFill/>
        </p:spPr>
        <p:txBody>
          <a:bodyPr wrap="square" rtlCol="0">
            <a:spAutoFit/>
          </a:bodyPr>
          <a:lstStyle/>
          <a:p>
            <a:r>
              <a:rPr lang="en-US" sz="3200" b="1" smtClean="0">
                <a:solidFill>
                  <a:schemeClr val="bg1"/>
                </a:solidFill>
              </a:rPr>
              <a:t>PROJECT</a:t>
            </a:r>
            <a:endParaRPr lang="en-US" sz="3200" b="1">
              <a:solidFill>
                <a:schemeClr val="bg1"/>
              </a:solidFill>
            </a:endParaRPr>
          </a:p>
        </p:txBody>
      </p:sp>
    </p:spTree>
    <p:extLst>
      <p:ext uri="{BB962C8B-B14F-4D97-AF65-F5344CB8AC3E}">
        <p14:creationId xmlns:p14="http://schemas.microsoft.com/office/powerpoint/2010/main" val="197172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724"/>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4" name="Picture 3"/>
          <p:cNvPicPr>
            <a:picLocks noChangeAspect="1"/>
          </p:cNvPicPr>
          <p:nvPr/>
        </p:nvPicPr>
        <p:blipFill rotWithShape="1">
          <a:blip r:embed="rId3"/>
          <a:srcRect r="10447" b="25481"/>
          <a:stretch/>
        </p:blipFill>
        <p:spPr>
          <a:xfrm>
            <a:off x="4298338" y="3232104"/>
            <a:ext cx="3595321" cy="1579801"/>
          </a:xfrm>
          <a:prstGeom prst="rect">
            <a:avLst/>
          </a:prstGeom>
        </p:spPr>
      </p:pic>
      <p:pic>
        <p:nvPicPr>
          <p:cNvPr id="5" name="Picture 4"/>
          <p:cNvPicPr>
            <a:picLocks noChangeAspect="1"/>
          </p:cNvPicPr>
          <p:nvPr/>
        </p:nvPicPr>
        <p:blipFill rotWithShape="1">
          <a:blip r:embed="rId4"/>
          <a:srcRect r="15691"/>
          <a:stretch/>
        </p:blipFill>
        <p:spPr>
          <a:xfrm>
            <a:off x="309196" y="1556597"/>
            <a:ext cx="4834304" cy="1038225"/>
          </a:xfrm>
          <a:prstGeom prst="rect">
            <a:avLst/>
          </a:prstGeom>
        </p:spPr>
      </p:pic>
      <p:pic>
        <p:nvPicPr>
          <p:cNvPr id="6" name="Picture 5"/>
          <p:cNvPicPr>
            <a:picLocks noChangeAspect="1"/>
          </p:cNvPicPr>
          <p:nvPr/>
        </p:nvPicPr>
        <p:blipFill rotWithShape="1">
          <a:blip r:embed="rId5"/>
          <a:srcRect r="12071"/>
          <a:stretch/>
        </p:blipFill>
        <p:spPr>
          <a:xfrm>
            <a:off x="7511318" y="1653610"/>
            <a:ext cx="4355124" cy="914400"/>
          </a:xfrm>
          <a:prstGeom prst="rect">
            <a:avLst/>
          </a:prstGeom>
        </p:spPr>
      </p:pic>
      <p:pic>
        <p:nvPicPr>
          <p:cNvPr id="16" name="Picture 15"/>
          <p:cNvPicPr>
            <a:picLocks noChangeAspect="1"/>
          </p:cNvPicPr>
          <p:nvPr/>
        </p:nvPicPr>
        <p:blipFill rotWithShape="1">
          <a:blip r:embed="rId6"/>
          <a:srcRect r="11238" b="11417"/>
          <a:stretch/>
        </p:blipFill>
        <p:spPr>
          <a:xfrm>
            <a:off x="4870083" y="5541242"/>
            <a:ext cx="2451833" cy="885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21" y="1621806"/>
            <a:ext cx="11562704" cy="4524315"/>
          </a:xfrm>
          <a:prstGeom prst="rect">
            <a:avLst/>
          </a:prstGeom>
          <a:noFill/>
        </p:spPr>
        <p:txBody>
          <a:bodyPr wrap="square" rtlCol="0">
            <a:spAutoFit/>
          </a:bodyPr>
          <a:lstStyle/>
          <a:p>
            <a:r>
              <a:rPr lang="en-US" sz="3200" b="1" dirty="0">
                <a:solidFill>
                  <a:srgbClr val="F7941E"/>
                </a:solidFill>
              </a:rPr>
              <a:t>1</a:t>
            </a:r>
            <a:r>
              <a:rPr lang="en-US" sz="3200">
                <a:solidFill>
                  <a:srgbClr val="F7941E"/>
                </a:solidFill>
              </a:rPr>
              <a:t>. </a:t>
            </a:r>
            <a:r>
              <a:rPr lang="en-US" sz="3200"/>
              <a:t>It is becoming a ______ for </a:t>
            </a:r>
            <a:r>
              <a:rPr lang="en-US" sz="3200" smtClean="0"/>
              <a:t>many families </a:t>
            </a:r>
            <a:r>
              <a:rPr lang="en-US" sz="3200"/>
              <a:t>in Viet nam to </a:t>
            </a:r>
            <a:r>
              <a:rPr lang="en-US" sz="3200" smtClean="0"/>
              <a:t>celebrate Women’s </a:t>
            </a:r>
            <a:r>
              <a:rPr lang="en-US" sz="3200"/>
              <a:t>day and family day. </a:t>
            </a:r>
            <a:endParaRPr lang="en-US" sz="3200" dirty="0"/>
          </a:p>
          <a:p>
            <a:r>
              <a:rPr lang="en-US" sz="3200" dirty="0"/>
              <a:t>	</a:t>
            </a:r>
            <a:r>
              <a:rPr lang="en-US" sz="3200" b="1" dirty="0">
                <a:solidFill>
                  <a:srgbClr val="00B0F0"/>
                </a:solidFill>
              </a:rPr>
              <a:t>A</a:t>
            </a:r>
            <a:r>
              <a:rPr lang="en-US" sz="3200" b="1">
                <a:solidFill>
                  <a:srgbClr val="00B0F0"/>
                </a:solidFill>
              </a:rPr>
              <a:t>. </a:t>
            </a:r>
            <a:r>
              <a:rPr lang="en-US" sz="3200"/>
              <a:t>habit </a:t>
            </a:r>
            <a:r>
              <a:rPr lang="en-US" sz="3200" dirty="0"/>
              <a:t>	</a:t>
            </a:r>
            <a:r>
              <a:rPr lang="en-US" sz="3200"/>
              <a:t>	</a:t>
            </a:r>
            <a:r>
              <a:rPr lang="en-US" sz="3200" smtClean="0"/>
              <a:t>		</a:t>
            </a:r>
            <a:r>
              <a:rPr lang="en-US" sz="3200" b="1" smtClean="0">
                <a:solidFill>
                  <a:srgbClr val="00B0F0"/>
                </a:solidFill>
              </a:rPr>
              <a:t>B</a:t>
            </a:r>
            <a:r>
              <a:rPr lang="en-US" sz="3200" b="1">
                <a:solidFill>
                  <a:srgbClr val="00B0F0"/>
                </a:solidFill>
              </a:rPr>
              <a:t>.</a:t>
            </a:r>
            <a:r>
              <a:rPr lang="en-US" sz="3200"/>
              <a:t> custom </a:t>
            </a:r>
            <a:endParaRPr lang="en-US" sz="3200" dirty="0"/>
          </a:p>
          <a:p>
            <a:r>
              <a:rPr lang="en-US" sz="3200" b="1" dirty="0">
                <a:solidFill>
                  <a:srgbClr val="F7941E"/>
                </a:solidFill>
              </a:rPr>
              <a:t>2</a:t>
            </a:r>
            <a:r>
              <a:rPr lang="en-US" sz="3200" b="1">
                <a:solidFill>
                  <a:srgbClr val="F7941E"/>
                </a:solidFill>
              </a:rPr>
              <a:t>.</a:t>
            </a:r>
            <a:r>
              <a:rPr lang="en-US" sz="3200">
                <a:solidFill>
                  <a:srgbClr val="0000FF"/>
                </a:solidFill>
              </a:rPr>
              <a:t> </a:t>
            </a:r>
            <a:r>
              <a:rPr lang="en-US" sz="3200"/>
              <a:t>______, we hold the Spring festival </a:t>
            </a:r>
            <a:r>
              <a:rPr lang="en-US" sz="3200" smtClean="0"/>
              <a:t>on the </a:t>
            </a:r>
            <a:r>
              <a:rPr lang="en-US" sz="3200"/>
              <a:t>15th of January in lunar calendar. </a:t>
            </a:r>
            <a:endParaRPr lang="en-US" sz="3200" dirty="0"/>
          </a:p>
          <a:p>
            <a:r>
              <a:rPr lang="en-US" sz="3200" dirty="0"/>
              <a:t>	</a:t>
            </a:r>
            <a:r>
              <a:rPr lang="en-US" sz="3200" b="1" dirty="0">
                <a:solidFill>
                  <a:srgbClr val="00B0F0"/>
                </a:solidFill>
              </a:rPr>
              <a:t>A</a:t>
            </a:r>
            <a:r>
              <a:rPr lang="en-US" sz="3200" b="1">
                <a:solidFill>
                  <a:srgbClr val="00B0F0"/>
                </a:solidFill>
              </a:rPr>
              <a:t>.</a:t>
            </a:r>
            <a:r>
              <a:rPr lang="en-US" sz="3200"/>
              <a:t> Traditionally </a:t>
            </a:r>
            <a:r>
              <a:rPr lang="en-US" sz="3200" dirty="0"/>
              <a:t>	</a:t>
            </a:r>
            <a:r>
              <a:rPr lang="en-US" sz="3200"/>
              <a:t>	</a:t>
            </a:r>
            <a:r>
              <a:rPr lang="en-US" sz="3200" smtClean="0"/>
              <a:t>	</a:t>
            </a:r>
            <a:r>
              <a:rPr lang="en-US" sz="3200" b="1" smtClean="0">
                <a:solidFill>
                  <a:srgbClr val="00B0F0"/>
                </a:solidFill>
              </a:rPr>
              <a:t>B</a:t>
            </a:r>
            <a:r>
              <a:rPr lang="en-US" sz="3200" b="1">
                <a:solidFill>
                  <a:srgbClr val="00B0F0"/>
                </a:solidFill>
              </a:rPr>
              <a:t>.</a:t>
            </a:r>
            <a:r>
              <a:rPr lang="en-US" sz="3200"/>
              <a:t> In the past </a:t>
            </a:r>
            <a:endParaRPr lang="en-US" sz="3200" dirty="0"/>
          </a:p>
          <a:p>
            <a:r>
              <a:rPr lang="en-US" sz="3200" b="1" dirty="0">
                <a:solidFill>
                  <a:srgbClr val="F7941E"/>
                </a:solidFill>
              </a:rPr>
              <a:t>3</a:t>
            </a:r>
            <a:r>
              <a:rPr lang="en-US" sz="3200">
                <a:solidFill>
                  <a:srgbClr val="F7941E"/>
                </a:solidFill>
              </a:rPr>
              <a:t>. </a:t>
            </a:r>
            <a:r>
              <a:rPr lang="en-US" sz="3200"/>
              <a:t>Janet is from a family of </a:t>
            </a:r>
            <a:r>
              <a:rPr lang="en-US" sz="3200" smtClean="0"/>
              <a:t>doctors, but </a:t>
            </a:r>
            <a:r>
              <a:rPr lang="en-US" sz="3200"/>
              <a:t>she broke with ______ when </a:t>
            </a:r>
            <a:r>
              <a:rPr lang="en-US" sz="3200" smtClean="0"/>
              <a:t>she went </a:t>
            </a:r>
            <a:r>
              <a:rPr lang="en-US" sz="3200"/>
              <a:t>to an art college. </a:t>
            </a:r>
            <a:endParaRPr lang="en-US" sz="3200" dirty="0"/>
          </a:p>
          <a:p>
            <a:r>
              <a:rPr lang="en-US" sz="3200" dirty="0"/>
              <a:t>	</a:t>
            </a:r>
            <a:r>
              <a:rPr lang="en-US" sz="3200" b="1" dirty="0">
                <a:solidFill>
                  <a:srgbClr val="00B0F0"/>
                </a:solidFill>
              </a:rPr>
              <a:t>A</a:t>
            </a:r>
            <a:r>
              <a:rPr lang="en-US" sz="3200" b="1">
                <a:solidFill>
                  <a:srgbClr val="00B0F0"/>
                </a:solidFill>
              </a:rPr>
              <a:t>.</a:t>
            </a:r>
            <a:r>
              <a:rPr lang="en-US" sz="3200"/>
              <a:t> tradition </a:t>
            </a:r>
            <a:r>
              <a:rPr lang="en-US" sz="3200" dirty="0"/>
              <a:t>	</a:t>
            </a:r>
            <a:r>
              <a:rPr lang="en-US" sz="3200"/>
              <a:t>	</a:t>
            </a:r>
            <a:r>
              <a:rPr lang="en-US" sz="3200" smtClean="0"/>
              <a:t>	</a:t>
            </a:r>
            <a:r>
              <a:rPr lang="en-US" sz="3200" b="1" smtClean="0">
                <a:solidFill>
                  <a:srgbClr val="00B0F0"/>
                </a:solidFill>
              </a:rPr>
              <a:t>B</a:t>
            </a:r>
            <a:r>
              <a:rPr lang="en-US" sz="3200" b="1">
                <a:solidFill>
                  <a:srgbClr val="00B0F0"/>
                </a:solidFill>
              </a:rPr>
              <a:t>.</a:t>
            </a:r>
            <a:r>
              <a:rPr lang="en-US" sz="3200"/>
              <a:t> habit</a:t>
            </a:r>
            <a:endParaRPr lang="en-US" sz="3200" dirty="0"/>
          </a:p>
        </p:txBody>
      </p:sp>
      <p:sp>
        <p:nvSpPr>
          <p:cNvPr id="9" name="TextBox 8"/>
          <p:cNvSpPr txBox="1"/>
          <p:nvPr/>
        </p:nvSpPr>
        <p:spPr>
          <a:xfrm>
            <a:off x="1017264" y="919731"/>
            <a:ext cx="7998438" cy="461665"/>
          </a:xfrm>
          <a:prstGeom prst="rect">
            <a:avLst/>
          </a:prstGeom>
          <a:noFill/>
          <a:effectLst/>
        </p:spPr>
        <p:txBody>
          <a:bodyPr wrap="square" rtlCol="0">
            <a:spAutoFit/>
          </a:bodyPr>
          <a:lstStyle/>
          <a:p>
            <a:r>
              <a:rPr lang="en-US" sz="2400" b="1" dirty="0">
                <a:cs typeface="Arial" panose="020B0604020202020204" pitchFamily="34" charset="0"/>
              </a:rPr>
              <a:t>Choose the correct option to complete each sentence below.</a:t>
            </a:r>
          </a:p>
        </p:txBody>
      </p:sp>
      <p:sp>
        <p:nvSpPr>
          <p:cNvPr id="10" name="Rounded Rectangle 9"/>
          <p:cNvSpPr/>
          <p:nvPr/>
        </p:nvSpPr>
        <p:spPr>
          <a:xfrm>
            <a:off x="515719" y="919731"/>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568504" y="81709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2" name="Oval 11"/>
          <p:cNvSpPr/>
          <p:nvPr/>
        </p:nvSpPr>
        <p:spPr>
          <a:xfrm>
            <a:off x="5794757" y="2665742"/>
            <a:ext cx="474296" cy="469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41187" y="4132830"/>
            <a:ext cx="457200" cy="469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241187" y="5582541"/>
            <a:ext cx="457200" cy="469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019918" y="232316"/>
            <a:ext cx="3616583" cy="584775"/>
          </a:xfrm>
          <a:prstGeom prst="rect">
            <a:avLst/>
          </a:prstGeom>
          <a:solidFill>
            <a:schemeClr val="accent2"/>
          </a:solidFill>
          <a:effectLst/>
        </p:spPr>
        <p:txBody>
          <a:bodyPr wrap="square" rtlCol="0">
            <a:spAutoFit/>
          </a:bodyPr>
          <a:lstStyle/>
          <a:p>
            <a:pPr algn="ctr"/>
            <a:r>
              <a:rPr lang="en-US" sz="3200" b="1" dirty="0" smtClean="0">
                <a:effectLst>
                  <a:glow rad="88900">
                    <a:schemeClr val="bg1"/>
                  </a:glow>
                </a:effectLst>
                <a:latin typeface="Arial" panose="020B0604020202020204" pitchFamily="34" charset="0"/>
                <a:cs typeface="Arial" panose="020B0604020202020204" pitchFamily="34" charset="0"/>
              </a:rPr>
              <a:t>* VOCABULARY</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1" grpId="0" bldLvl="0" animBg="1"/>
      <p:bldP spid="2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29296" y="1903072"/>
            <a:ext cx="11562704" cy="2554545"/>
          </a:xfrm>
          <a:prstGeom prst="rect">
            <a:avLst/>
          </a:prstGeom>
          <a:noFill/>
        </p:spPr>
        <p:txBody>
          <a:bodyPr wrap="square" rtlCol="0">
            <a:spAutoFit/>
          </a:bodyPr>
          <a:lstStyle/>
          <a:p>
            <a:r>
              <a:rPr lang="en-US" sz="3200" b="1" dirty="0" smtClean="0">
                <a:solidFill>
                  <a:srgbClr val="F7941E"/>
                </a:solidFill>
              </a:rPr>
              <a:t>4</a:t>
            </a:r>
            <a:r>
              <a:rPr lang="en-US" sz="3200" dirty="0" smtClean="0">
                <a:solidFill>
                  <a:srgbClr val="F7941E"/>
                </a:solidFill>
              </a:rPr>
              <a:t>. </a:t>
            </a:r>
            <a:r>
              <a:rPr lang="en-US" sz="3200" dirty="0"/>
              <a:t>having dinner at my </a:t>
            </a:r>
            <a:r>
              <a:rPr lang="en-US" sz="3200" dirty="0" smtClean="0"/>
              <a:t>grandparents’ house </a:t>
            </a:r>
            <a:r>
              <a:rPr lang="en-US" sz="3200" dirty="0"/>
              <a:t>on Saturdays is one of </a:t>
            </a:r>
            <a:r>
              <a:rPr lang="en-US" sz="3200" dirty="0" smtClean="0"/>
              <a:t>the customs </a:t>
            </a:r>
            <a:r>
              <a:rPr lang="en-US" sz="3200" dirty="0"/>
              <a:t>our family </a:t>
            </a:r>
            <a:r>
              <a:rPr lang="en-US" sz="3200" dirty="0" smtClean="0"/>
              <a:t>______.</a:t>
            </a:r>
            <a:endParaRPr lang="en-US" sz="3200" dirty="0"/>
          </a:p>
          <a:p>
            <a:r>
              <a:rPr lang="en-US" sz="3200" dirty="0"/>
              <a:t>	</a:t>
            </a:r>
            <a:r>
              <a:rPr lang="en-US" sz="3200" b="1" dirty="0">
                <a:solidFill>
                  <a:srgbClr val="00B0F0"/>
                </a:solidFill>
              </a:rPr>
              <a:t>A. </a:t>
            </a:r>
            <a:r>
              <a:rPr lang="en-US" sz="3200" dirty="0"/>
              <a:t>does 		</a:t>
            </a:r>
            <a:r>
              <a:rPr lang="en-US" sz="3200" dirty="0" smtClean="0"/>
              <a:t>		</a:t>
            </a:r>
            <a:r>
              <a:rPr lang="en-US" sz="3200" b="1" dirty="0" smtClean="0">
                <a:solidFill>
                  <a:srgbClr val="00B0F0"/>
                </a:solidFill>
              </a:rPr>
              <a:t>B</a:t>
            </a:r>
            <a:r>
              <a:rPr lang="en-US" sz="3200" b="1" dirty="0">
                <a:solidFill>
                  <a:srgbClr val="00B0F0"/>
                </a:solidFill>
              </a:rPr>
              <a:t>.</a:t>
            </a:r>
            <a:r>
              <a:rPr lang="en-US" sz="3200" dirty="0"/>
              <a:t> </a:t>
            </a:r>
            <a:r>
              <a:rPr lang="en-US" sz="3200" dirty="0" err="1"/>
              <a:t>practises</a:t>
            </a:r>
            <a:r>
              <a:rPr lang="en-US" sz="3200" dirty="0"/>
              <a:t> </a:t>
            </a:r>
          </a:p>
          <a:p>
            <a:r>
              <a:rPr lang="en-US" sz="3200" b="1" dirty="0" smtClean="0">
                <a:solidFill>
                  <a:srgbClr val="F7941E"/>
                </a:solidFill>
              </a:rPr>
              <a:t>5.</a:t>
            </a:r>
            <a:r>
              <a:rPr lang="en-US" sz="3200" dirty="0" smtClean="0">
                <a:solidFill>
                  <a:srgbClr val="0000FF"/>
                </a:solidFill>
              </a:rPr>
              <a:t> </a:t>
            </a:r>
            <a:r>
              <a:rPr lang="en-US" sz="3200" dirty="0"/>
              <a:t>Story telling is a great way to </a:t>
            </a:r>
            <a:r>
              <a:rPr lang="en-US" sz="3200" dirty="0" smtClean="0"/>
              <a:t>______ the </a:t>
            </a:r>
            <a:r>
              <a:rPr lang="en-US" sz="3200" dirty="0"/>
              <a:t>local tradition alive. </a:t>
            </a:r>
          </a:p>
          <a:p>
            <a:r>
              <a:rPr lang="en-US" sz="3200" dirty="0"/>
              <a:t>	</a:t>
            </a:r>
            <a:r>
              <a:rPr lang="en-US" sz="3200" b="1" dirty="0">
                <a:solidFill>
                  <a:srgbClr val="00B0F0"/>
                </a:solidFill>
              </a:rPr>
              <a:t>A.</a:t>
            </a:r>
            <a:r>
              <a:rPr lang="en-US" sz="3200" dirty="0"/>
              <a:t> maintain 		</a:t>
            </a:r>
            <a:r>
              <a:rPr lang="en-US" sz="3200" dirty="0" smtClean="0"/>
              <a:t>	</a:t>
            </a:r>
            <a:r>
              <a:rPr lang="en-US" sz="3200" b="1" dirty="0" smtClean="0">
                <a:solidFill>
                  <a:srgbClr val="00B0F0"/>
                </a:solidFill>
              </a:rPr>
              <a:t>B</a:t>
            </a:r>
            <a:r>
              <a:rPr lang="en-US" sz="3200" b="1" dirty="0">
                <a:solidFill>
                  <a:srgbClr val="00B0F0"/>
                </a:solidFill>
              </a:rPr>
              <a:t>.</a:t>
            </a:r>
            <a:r>
              <a:rPr lang="en-US" sz="3200" dirty="0"/>
              <a:t> keep</a:t>
            </a:r>
          </a:p>
        </p:txBody>
      </p:sp>
      <p:sp>
        <p:nvSpPr>
          <p:cNvPr id="9" name="TextBox 8"/>
          <p:cNvSpPr txBox="1"/>
          <p:nvPr/>
        </p:nvSpPr>
        <p:spPr>
          <a:xfrm>
            <a:off x="1192947" y="488820"/>
            <a:ext cx="7998438" cy="461665"/>
          </a:xfrm>
          <a:prstGeom prst="rect">
            <a:avLst/>
          </a:prstGeom>
          <a:noFill/>
          <a:effectLst/>
        </p:spPr>
        <p:txBody>
          <a:bodyPr wrap="square" rtlCol="0">
            <a:spAutoFit/>
          </a:bodyPr>
          <a:lstStyle/>
          <a:p>
            <a:r>
              <a:rPr lang="en-US" sz="2400" b="1" dirty="0">
                <a:cs typeface="Arial" panose="020B0604020202020204" pitchFamily="34" charset="0"/>
              </a:rPr>
              <a:t>Choose the correct option to complete each sentence below.</a:t>
            </a:r>
          </a:p>
        </p:txBody>
      </p:sp>
      <p:sp>
        <p:nvSpPr>
          <p:cNvPr id="10" name="Rounded Rectangle 9"/>
          <p:cNvSpPr/>
          <p:nvPr/>
        </p:nvSpPr>
        <p:spPr>
          <a:xfrm>
            <a:off x="691402" y="488820"/>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744187" y="38618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2" name="Oval 11"/>
          <p:cNvSpPr/>
          <p:nvPr/>
        </p:nvSpPr>
        <p:spPr>
          <a:xfrm>
            <a:off x="6106632" y="2947008"/>
            <a:ext cx="474296" cy="469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23728" y="3904142"/>
            <a:ext cx="457200" cy="469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556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66491" y="1336533"/>
            <a:ext cx="11336286" cy="4524315"/>
          </a:xfrm>
          <a:prstGeom prst="rect">
            <a:avLst/>
          </a:prstGeom>
          <a:noFill/>
        </p:spPr>
        <p:txBody>
          <a:bodyPr wrap="square" rtlCol="0">
            <a:spAutoFit/>
          </a:bodyPr>
          <a:lstStyle/>
          <a:p>
            <a:r>
              <a:rPr lang="en-US" sz="2800" b="1" smtClean="0">
                <a:solidFill>
                  <a:srgbClr val="FF9801"/>
                </a:solidFill>
              </a:rPr>
              <a:t>1. </a:t>
            </a:r>
            <a:r>
              <a:rPr lang="en-US" sz="2800" smtClean="0"/>
              <a:t>Kien </a:t>
            </a:r>
            <a:r>
              <a:rPr lang="en-US" sz="2800"/>
              <a:t>was so tall that no one </a:t>
            </a:r>
            <a:r>
              <a:rPr lang="en-US" sz="2800" smtClean="0"/>
              <a:t>recognized him </a:t>
            </a:r>
            <a:r>
              <a:rPr lang="en-US" sz="2800"/>
              <a:t>at the family </a:t>
            </a:r>
            <a:r>
              <a:rPr lang="en-US" sz="2800" smtClean="0"/>
              <a:t>_______ </a:t>
            </a:r>
            <a:r>
              <a:rPr lang="en-US" sz="2800"/>
              <a:t>last summer</a:t>
            </a:r>
            <a:r>
              <a:rPr lang="en-US" sz="2800" smtClean="0"/>
              <a:t>. </a:t>
            </a:r>
            <a:r>
              <a:rPr lang="en-US" sz="2800" smtClean="0">
                <a:solidFill>
                  <a:srgbClr val="00B0F0"/>
                </a:solidFill>
              </a:rPr>
              <a:t>(</a:t>
            </a:r>
            <a:r>
              <a:rPr lang="en-US" sz="2800">
                <a:solidFill>
                  <a:srgbClr val="00B0F0"/>
                </a:solidFill>
              </a:rPr>
              <a:t>union</a:t>
            </a:r>
            <a:r>
              <a:rPr lang="en-US" sz="2800" smtClean="0">
                <a:solidFill>
                  <a:srgbClr val="00B0F0"/>
                </a:solidFill>
              </a:rPr>
              <a:t>)</a:t>
            </a:r>
          </a:p>
          <a:p>
            <a:r>
              <a:rPr lang="en-US" sz="900" smtClean="0"/>
              <a:t> </a:t>
            </a:r>
            <a:endParaRPr lang="en-US" sz="900" dirty="0"/>
          </a:p>
          <a:p>
            <a:r>
              <a:rPr lang="en-US" sz="2800" b="1" dirty="0">
                <a:solidFill>
                  <a:srgbClr val="FF9801"/>
                </a:solidFill>
              </a:rPr>
              <a:t>2</a:t>
            </a:r>
            <a:r>
              <a:rPr lang="en-US" sz="2800" b="1">
                <a:solidFill>
                  <a:srgbClr val="FF9801"/>
                </a:solidFill>
              </a:rPr>
              <a:t>.</a:t>
            </a:r>
            <a:r>
              <a:rPr lang="en-US" sz="2800"/>
              <a:t> My mum puts in a lot of eﬀort to </a:t>
            </a:r>
            <a:r>
              <a:rPr lang="en-US" sz="2800" smtClean="0"/>
              <a:t>prepare ________ </a:t>
            </a:r>
            <a:r>
              <a:rPr lang="en-US" sz="2800"/>
              <a:t>to worship our ancestors. </a:t>
            </a:r>
            <a:r>
              <a:rPr lang="en-US" sz="2800">
                <a:solidFill>
                  <a:srgbClr val="00B0F0"/>
                </a:solidFill>
              </a:rPr>
              <a:t>(oﬀer) </a:t>
            </a:r>
          </a:p>
          <a:p>
            <a:endParaRPr lang="en-US" sz="900" dirty="0"/>
          </a:p>
          <a:p>
            <a:r>
              <a:rPr lang="en-US" sz="2800" b="1" dirty="0">
                <a:solidFill>
                  <a:srgbClr val="FF9801"/>
                </a:solidFill>
              </a:rPr>
              <a:t>3</a:t>
            </a:r>
            <a:r>
              <a:rPr lang="en-US" sz="2800" b="1">
                <a:solidFill>
                  <a:srgbClr val="FF9801"/>
                </a:solidFill>
              </a:rPr>
              <a:t>.</a:t>
            </a:r>
            <a:r>
              <a:rPr lang="en-US" sz="2800"/>
              <a:t> The festival ______ gathered on </a:t>
            </a:r>
            <a:r>
              <a:rPr lang="en-US" sz="2800" smtClean="0"/>
              <a:t>the riverside </a:t>
            </a:r>
            <a:r>
              <a:rPr lang="en-US" sz="2800"/>
              <a:t>to cheer the boat racers. </a:t>
            </a:r>
            <a:r>
              <a:rPr lang="en-US" sz="2800">
                <a:solidFill>
                  <a:srgbClr val="00B0F0"/>
                </a:solidFill>
              </a:rPr>
              <a:t>(go</a:t>
            </a:r>
            <a:r>
              <a:rPr lang="en-US" sz="2800" smtClean="0">
                <a:solidFill>
                  <a:srgbClr val="00B0F0"/>
                </a:solidFill>
              </a:rPr>
              <a:t>) </a:t>
            </a:r>
            <a:endParaRPr lang="en-US" sz="2800">
              <a:solidFill>
                <a:srgbClr val="00B0F0"/>
              </a:solidFill>
            </a:endParaRPr>
          </a:p>
          <a:p>
            <a:endParaRPr lang="en-US" sz="900" dirty="0"/>
          </a:p>
          <a:p>
            <a:r>
              <a:rPr lang="en-US" sz="2800" b="1" dirty="0">
                <a:solidFill>
                  <a:srgbClr val="FF9801"/>
                </a:solidFill>
              </a:rPr>
              <a:t>4</a:t>
            </a:r>
            <a:r>
              <a:rPr lang="en-US" sz="2800" b="1">
                <a:solidFill>
                  <a:srgbClr val="FF9801"/>
                </a:solidFill>
              </a:rPr>
              <a:t>.</a:t>
            </a:r>
            <a:r>
              <a:rPr lang="en-US" sz="2800"/>
              <a:t> </a:t>
            </a:r>
            <a:r>
              <a:rPr lang="en-US" sz="2800" smtClean="0"/>
              <a:t>Dragon-snake </a:t>
            </a:r>
            <a:r>
              <a:rPr lang="en-US" sz="2800"/>
              <a:t>(</a:t>
            </a:r>
            <a:r>
              <a:rPr lang="en-US" sz="2800" i="1"/>
              <a:t>Rong ran len may</a:t>
            </a:r>
            <a:r>
              <a:rPr lang="en-US" sz="2800"/>
              <a:t>) is </a:t>
            </a:r>
            <a:r>
              <a:rPr lang="en-US" sz="2800" smtClean="0"/>
              <a:t>a __________ </a:t>
            </a:r>
            <a:r>
              <a:rPr lang="en-US" sz="2800"/>
              <a:t>Vietnamese game for </a:t>
            </a:r>
            <a:r>
              <a:rPr lang="en-US" sz="2800" smtClean="0"/>
              <a:t>children. It </a:t>
            </a:r>
            <a:r>
              <a:rPr lang="en-US" sz="2800"/>
              <a:t>is very enjoyable. </a:t>
            </a:r>
            <a:r>
              <a:rPr lang="en-US" sz="2800">
                <a:solidFill>
                  <a:srgbClr val="00B0F0"/>
                </a:solidFill>
              </a:rPr>
              <a:t>(tradition) </a:t>
            </a:r>
          </a:p>
          <a:p>
            <a:endParaRPr lang="en-US" sz="900" dirty="0"/>
          </a:p>
          <a:p>
            <a:r>
              <a:rPr lang="en-US" sz="2800" b="1" dirty="0">
                <a:solidFill>
                  <a:srgbClr val="FF9801"/>
                </a:solidFill>
              </a:rPr>
              <a:t>5</a:t>
            </a:r>
            <a:r>
              <a:rPr lang="en-US" sz="2800" b="1">
                <a:solidFill>
                  <a:srgbClr val="FF9801"/>
                </a:solidFill>
              </a:rPr>
              <a:t>. </a:t>
            </a:r>
            <a:r>
              <a:rPr lang="en-US" sz="2800"/>
              <a:t>We happened to see some </a:t>
            </a:r>
            <a:r>
              <a:rPr lang="en-US" sz="2800" smtClean="0"/>
              <a:t>locals ___________ </a:t>
            </a:r>
            <a:r>
              <a:rPr lang="en-US" sz="2800"/>
              <a:t>animals in their village temples</a:t>
            </a:r>
            <a:r>
              <a:rPr lang="en-US" sz="2800" smtClean="0"/>
              <a:t>. </a:t>
            </a:r>
            <a:r>
              <a:rPr lang="en-US" sz="2800" smtClean="0">
                <a:solidFill>
                  <a:srgbClr val="00B0F0"/>
                </a:solidFill>
              </a:rPr>
              <a:t>(</a:t>
            </a:r>
            <a:r>
              <a:rPr lang="en-US" sz="2800">
                <a:solidFill>
                  <a:srgbClr val="00B0F0"/>
                </a:solidFill>
              </a:rPr>
              <a:t>worship)</a:t>
            </a:r>
            <a:endParaRPr lang="en-US" sz="2800" dirty="0">
              <a:solidFill>
                <a:srgbClr val="00B0F0"/>
              </a:solidFill>
            </a:endParaRPr>
          </a:p>
        </p:txBody>
      </p:sp>
      <p:sp>
        <p:nvSpPr>
          <p:cNvPr id="9" name="TextBox 8"/>
          <p:cNvSpPr txBox="1"/>
          <p:nvPr/>
        </p:nvSpPr>
        <p:spPr>
          <a:xfrm>
            <a:off x="1268700" y="505928"/>
            <a:ext cx="7811428" cy="461665"/>
          </a:xfrm>
          <a:prstGeom prst="rect">
            <a:avLst/>
          </a:prstGeom>
          <a:noFill/>
          <a:effectLst/>
        </p:spPr>
        <p:txBody>
          <a:bodyPr wrap="square" rtlCol="0">
            <a:spAutoFit/>
          </a:bodyPr>
          <a:lstStyle/>
          <a:p>
            <a:r>
              <a:rPr lang="en-US" sz="2400" b="1" dirty="0">
                <a:cs typeface="Arial" panose="020B0604020202020204" pitchFamily="34" charset="0"/>
              </a:rPr>
              <a:t>Fill in each blank with the suitable form of the </a:t>
            </a:r>
            <a:r>
              <a:rPr lang="en-US" sz="2400" b="1">
                <a:cs typeface="Arial" panose="020B0604020202020204" pitchFamily="34" charset="0"/>
              </a:rPr>
              <a:t>word </a:t>
            </a:r>
            <a:r>
              <a:rPr lang="en-US" sz="2400" b="1" smtClean="0">
                <a:cs typeface="Arial" panose="020B0604020202020204" pitchFamily="34" charset="0"/>
              </a:rPr>
              <a:t>given.</a:t>
            </a:r>
            <a:endParaRPr lang="en-US" sz="2400" b="1" dirty="0">
              <a:cs typeface="Arial" panose="020B0604020202020204" pitchFamily="34" charset="0"/>
            </a:endParaRPr>
          </a:p>
        </p:txBody>
      </p:sp>
      <p:sp>
        <p:nvSpPr>
          <p:cNvPr id="10" name="Rounded Rectangle 9"/>
          <p:cNvSpPr/>
          <p:nvPr/>
        </p:nvSpPr>
        <p:spPr>
          <a:xfrm>
            <a:off x="766094" y="490972"/>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18879" y="38833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7" name="Rectangle 3"/>
          <p:cNvSpPr/>
          <p:nvPr/>
        </p:nvSpPr>
        <p:spPr>
          <a:xfrm>
            <a:off x="8977874" y="1350479"/>
            <a:ext cx="1400194" cy="523220"/>
          </a:xfrm>
          <a:prstGeom prst="rect">
            <a:avLst/>
          </a:prstGeom>
        </p:spPr>
        <p:txBody>
          <a:bodyPr wrap="square">
            <a:spAutoFit/>
          </a:bodyPr>
          <a:lstStyle/>
          <a:p>
            <a:pPr algn="l"/>
            <a:r>
              <a:rPr lang="en-US" sz="2800" b="1" smtClean="0">
                <a:solidFill>
                  <a:srgbClr val="EF4B66"/>
                </a:solidFill>
              </a:rPr>
              <a:t>reunion</a:t>
            </a:r>
          </a:p>
        </p:txBody>
      </p:sp>
      <p:sp>
        <p:nvSpPr>
          <p:cNvPr id="6" name="Rectangle 3"/>
          <p:cNvSpPr/>
          <p:nvPr/>
        </p:nvSpPr>
        <p:spPr>
          <a:xfrm>
            <a:off x="6791091" y="2320095"/>
            <a:ext cx="1529127" cy="523220"/>
          </a:xfrm>
          <a:prstGeom prst="rect">
            <a:avLst/>
          </a:prstGeom>
        </p:spPr>
        <p:txBody>
          <a:bodyPr wrap="square">
            <a:spAutoFit/>
          </a:bodyPr>
          <a:lstStyle/>
          <a:p>
            <a:pPr algn="l"/>
            <a:r>
              <a:rPr lang="en-US" sz="2800" b="1" smtClean="0">
                <a:solidFill>
                  <a:srgbClr val="EF4B66"/>
                </a:solidFill>
              </a:rPr>
              <a:t>offerings</a:t>
            </a:r>
          </a:p>
        </p:txBody>
      </p:sp>
      <p:sp>
        <p:nvSpPr>
          <p:cNvPr id="8" name="Rectangle 3"/>
          <p:cNvSpPr/>
          <p:nvPr/>
        </p:nvSpPr>
        <p:spPr>
          <a:xfrm>
            <a:off x="2520183" y="3337080"/>
            <a:ext cx="1017814" cy="523220"/>
          </a:xfrm>
          <a:prstGeom prst="rect">
            <a:avLst/>
          </a:prstGeom>
        </p:spPr>
        <p:txBody>
          <a:bodyPr wrap="square">
            <a:spAutoFit/>
          </a:bodyPr>
          <a:lstStyle/>
          <a:p>
            <a:pPr algn="l"/>
            <a:r>
              <a:rPr lang="en-US" sz="2800" b="1" smtClean="0">
                <a:solidFill>
                  <a:srgbClr val="EF4B66"/>
                </a:solidFill>
              </a:rPr>
              <a:t>goers</a:t>
            </a:r>
          </a:p>
        </p:txBody>
      </p:sp>
      <p:sp>
        <p:nvSpPr>
          <p:cNvPr id="12" name="Rectangle 3"/>
          <p:cNvSpPr/>
          <p:nvPr/>
        </p:nvSpPr>
        <p:spPr>
          <a:xfrm>
            <a:off x="6232626" y="3878230"/>
            <a:ext cx="1807033" cy="523220"/>
          </a:xfrm>
          <a:prstGeom prst="rect">
            <a:avLst/>
          </a:prstGeom>
        </p:spPr>
        <p:txBody>
          <a:bodyPr wrap="square">
            <a:spAutoFit/>
          </a:bodyPr>
          <a:lstStyle/>
          <a:p>
            <a:pPr algn="l"/>
            <a:r>
              <a:rPr lang="en-US" sz="2800" b="1" smtClean="0">
                <a:solidFill>
                  <a:srgbClr val="EF4B66"/>
                </a:solidFill>
              </a:rPr>
              <a:t>traditional</a:t>
            </a:r>
          </a:p>
        </p:txBody>
      </p:sp>
      <p:sp>
        <p:nvSpPr>
          <p:cNvPr id="21" name="Rectangle 3"/>
          <p:cNvSpPr/>
          <p:nvPr/>
        </p:nvSpPr>
        <p:spPr>
          <a:xfrm>
            <a:off x="5610431" y="4856402"/>
            <a:ext cx="2074260" cy="523220"/>
          </a:xfrm>
          <a:prstGeom prst="rect">
            <a:avLst/>
          </a:prstGeom>
        </p:spPr>
        <p:txBody>
          <a:bodyPr wrap="square">
            <a:spAutoFit/>
          </a:bodyPr>
          <a:lstStyle/>
          <a:p>
            <a:pPr algn="l"/>
            <a:r>
              <a:rPr lang="en-US" sz="2800" b="1" smtClean="0">
                <a:solidFill>
                  <a:srgbClr val="EF4B66"/>
                </a:solidFill>
              </a:rPr>
              <a:t>worshipping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7" grpId="1"/>
      <p:bldP spid="6" grpId="0"/>
      <p:bldP spid="6" grpId="1"/>
      <p:bldP spid="8" grpId="0"/>
      <p:bldP spid="8" grpId="1"/>
      <p:bldP spid="12" grpId="0"/>
      <p:bldP spid="12"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57498" y="1686283"/>
            <a:ext cx="11723146" cy="4678204"/>
          </a:xfrm>
          <a:prstGeom prst="rect">
            <a:avLst/>
          </a:prstGeom>
          <a:noFill/>
        </p:spPr>
        <p:txBody>
          <a:bodyPr wrap="square" rtlCol="0">
            <a:spAutoFit/>
          </a:bodyPr>
          <a:lstStyle/>
          <a:p>
            <a:r>
              <a:rPr lang="en-US" sz="3400" b="1" smtClean="0">
                <a:solidFill>
                  <a:srgbClr val="FF9801"/>
                </a:solidFill>
              </a:rPr>
              <a:t>1. </a:t>
            </a:r>
            <a:r>
              <a:rPr lang="en-US" sz="3400" smtClean="0"/>
              <a:t>These </a:t>
            </a:r>
            <a:r>
              <a:rPr lang="en-US" sz="3400"/>
              <a:t>days, many teenagers </a:t>
            </a:r>
            <a:r>
              <a:rPr lang="en-US" sz="3400" smtClean="0"/>
              <a:t>write ______ </a:t>
            </a:r>
            <a:r>
              <a:rPr lang="en-US" sz="3400"/>
              <a:t>emails instead of letters.</a:t>
            </a:r>
            <a:r>
              <a:rPr lang="en-US" sz="3400" smtClean="0"/>
              <a:t> </a:t>
            </a:r>
          </a:p>
          <a:p>
            <a:endParaRPr lang="en-US" sz="1500" dirty="0"/>
          </a:p>
          <a:p>
            <a:r>
              <a:rPr lang="en-US" sz="3400" b="1" dirty="0">
                <a:solidFill>
                  <a:srgbClr val="FF9801"/>
                </a:solidFill>
              </a:rPr>
              <a:t>2</a:t>
            </a:r>
            <a:r>
              <a:rPr lang="en-US" sz="3400" b="1">
                <a:solidFill>
                  <a:srgbClr val="FF9801"/>
                </a:solidFill>
              </a:rPr>
              <a:t>.</a:t>
            </a:r>
            <a:r>
              <a:rPr lang="en-US" sz="3400"/>
              <a:t> My dad bought ______ </a:t>
            </a:r>
            <a:r>
              <a:rPr lang="en-US" sz="3400" smtClean="0"/>
              <a:t>ornamental kumquat </a:t>
            </a:r>
            <a:r>
              <a:rPr lang="en-US" sz="3400"/>
              <a:t>tree for Tet</a:t>
            </a:r>
            <a:r>
              <a:rPr lang="en-US" sz="3400" smtClean="0"/>
              <a:t>. </a:t>
            </a:r>
          </a:p>
          <a:p>
            <a:endParaRPr lang="en-US" sz="1500" dirty="0"/>
          </a:p>
          <a:p>
            <a:r>
              <a:rPr lang="en-US" sz="3400" b="1" dirty="0">
                <a:solidFill>
                  <a:srgbClr val="FF9801"/>
                </a:solidFill>
              </a:rPr>
              <a:t>3</a:t>
            </a:r>
            <a:r>
              <a:rPr lang="en-US" sz="3400" b="1">
                <a:solidFill>
                  <a:srgbClr val="FF9801"/>
                </a:solidFill>
              </a:rPr>
              <a:t>.</a:t>
            </a:r>
            <a:r>
              <a:rPr lang="en-US" sz="3400"/>
              <a:t> I don’t like that restaurant. ______ </a:t>
            </a:r>
            <a:r>
              <a:rPr lang="en-US" sz="3400" smtClean="0"/>
              <a:t>food there </a:t>
            </a:r>
            <a:r>
              <a:rPr lang="en-US" sz="3400"/>
              <a:t>isn’t very good</a:t>
            </a:r>
            <a:r>
              <a:rPr lang="en-US" sz="3400" smtClean="0"/>
              <a:t>.</a:t>
            </a:r>
          </a:p>
          <a:p>
            <a:endParaRPr lang="en-US" sz="1500" dirty="0"/>
          </a:p>
          <a:p>
            <a:r>
              <a:rPr lang="en-US" sz="3400" b="1" dirty="0">
                <a:solidFill>
                  <a:srgbClr val="FF9801"/>
                </a:solidFill>
              </a:rPr>
              <a:t>4</a:t>
            </a:r>
            <a:r>
              <a:rPr lang="en-US" sz="3400" b="1">
                <a:solidFill>
                  <a:srgbClr val="FF9801"/>
                </a:solidFill>
              </a:rPr>
              <a:t>.</a:t>
            </a:r>
            <a:r>
              <a:rPr lang="en-US" sz="3400"/>
              <a:t> </a:t>
            </a:r>
            <a:r>
              <a:rPr lang="en-US" sz="3400" smtClean="0"/>
              <a:t>Don’t </a:t>
            </a:r>
            <a:r>
              <a:rPr lang="en-US" sz="3400"/>
              <a:t>wear ______ hat when you </a:t>
            </a:r>
            <a:r>
              <a:rPr lang="en-US" sz="3400" smtClean="0"/>
              <a:t>go into </a:t>
            </a:r>
            <a:r>
              <a:rPr lang="en-US" sz="3400"/>
              <a:t>a temple or a pagoda</a:t>
            </a:r>
            <a:r>
              <a:rPr lang="en-US" sz="3400" smtClean="0"/>
              <a:t>.</a:t>
            </a:r>
          </a:p>
          <a:p>
            <a:endParaRPr lang="en-US" sz="1500" dirty="0"/>
          </a:p>
          <a:p>
            <a:r>
              <a:rPr lang="en-US" sz="3400" b="1" dirty="0">
                <a:solidFill>
                  <a:srgbClr val="FF9801"/>
                </a:solidFill>
              </a:rPr>
              <a:t>5</a:t>
            </a:r>
            <a:r>
              <a:rPr lang="en-US" sz="3400" b="1">
                <a:solidFill>
                  <a:srgbClr val="FF9801"/>
                </a:solidFill>
              </a:rPr>
              <a:t>. </a:t>
            </a:r>
            <a:r>
              <a:rPr lang="en-US" sz="3400"/>
              <a:t>It’s becoming a custom for us to stay </a:t>
            </a:r>
            <a:r>
              <a:rPr lang="en-US" sz="3400" smtClean="0"/>
              <a:t>out very </a:t>
            </a:r>
            <a:r>
              <a:rPr lang="en-US" sz="3400"/>
              <a:t>late on ______ </a:t>
            </a:r>
            <a:r>
              <a:rPr lang="en-US" sz="3400" smtClean="0"/>
              <a:t>New Year’s </a:t>
            </a:r>
            <a:r>
              <a:rPr lang="en-US" sz="3400"/>
              <a:t>Eve.</a:t>
            </a:r>
            <a:endParaRPr lang="en-US" sz="3400" dirty="0">
              <a:solidFill>
                <a:srgbClr val="00B0F0"/>
              </a:solidFill>
            </a:endParaRPr>
          </a:p>
        </p:txBody>
      </p:sp>
      <p:sp>
        <p:nvSpPr>
          <p:cNvPr id="12" name="TextBox 11"/>
          <p:cNvSpPr txBox="1"/>
          <p:nvPr/>
        </p:nvSpPr>
        <p:spPr>
          <a:xfrm>
            <a:off x="1101471" y="981199"/>
            <a:ext cx="7511720" cy="460375"/>
          </a:xfrm>
          <a:prstGeom prst="rect">
            <a:avLst/>
          </a:prstGeom>
          <a:noFill/>
          <a:effectLst/>
        </p:spPr>
        <p:txBody>
          <a:bodyPr wrap="square" rtlCol="0">
            <a:spAutoFit/>
          </a:bodyPr>
          <a:lstStyle/>
          <a:p>
            <a:r>
              <a:rPr lang="en-GB" sz="2400" b="1" dirty="0">
                <a:cs typeface="Arial" panose="020B0604020202020204" pitchFamily="34" charset="0"/>
              </a:rPr>
              <a:t>Complete the sentences with </a:t>
            </a:r>
            <a:r>
              <a:rPr lang="en-GB" sz="2400" b="1" i="1" dirty="0">
                <a:cs typeface="Arial" panose="020B0604020202020204" pitchFamily="34" charset="0"/>
              </a:rPr>
              <a:t>a, an, the </a:t>
            </a:r>
            <a:r>
              <a:rPr lang="en-GB" sz="2400" b="1" dirty="0">
                <a:cs typeface="Arial" panose="020B0604020202020204" pitchFamily="34" charset="0"/>
              </a:rPr>
              <a:t>or </a:t>
            </a:r>
            <a:r>
              <a:rPr lang="en-GB" sz="2400" b="1" i="1" dirty="0">
                <a:cs typeface="Arial" panose="020B0604020202020204" pitchFamily="34" charset="0"/>
              </a:rPr>
              <a:t>Ø</a:t>
            </a:r>
            <a:r>
              <a:rPr lang="en-GB" sz="2400" b="1" dirty="0">
                <a:cs typeface="Arial" panose="020B0604020202020204" pitchFamily="34" charset="0"/>
              </a:rPr>
              <a:t> (zero article).</a:t>
            </a:r>
          </a:p>
        </p:txBody>
      </p:sp>
      <p:sp>
        <p:nvSpPr>
          <p:cNvPr id="16" name="Rounded Rectangle 15"/>
          <p:cNvSpPr/>
          <p:nvPr/>
        </p:nvSpPr>
        <p:spPr>
          <a:xfrm>
            <a:off x="580511" y="940258"/>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3296" y="83761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3" name="Rectangle 3"/>
          <p:cNvSpPr/>
          <p:nvPr/>
        </p:nvSpPr>
        <p:spPr>
          <a:xfrm>
            <a:off x="7182682" y="1684993"/>
            <a:ext cx="551277" cy="615553"/>
          </a:xfrm>
          <a:prstGeom prst="rect">
            <a:avLst/>
          </a:prstGeom>
        </p:spPr>
        <p:txBody>
          <a:bodyPr wrap="square">
            <a:spAutoFit/>
          </a:bodyPr>
          <a:lstStyle/>
          <a:p>
            <a:pPr algn="l"/>
            <a:r>
              <a:rPr lang="en-US" sz="3400" b="1" smtClean="0">
                <a:solidFill>
                  <a:srgbClr val="F37D91"/>
                </a:solidFill>
              </a:rPr>
              <a:t>Ø </a:t>
            </a:r>
          </a:p>
        </p:txBody>
      </p:sp>
      <p:sp>
        <p:nvSpPr>
          <p:cNvPr id="14" name="Rectangle 3"/>
          <p:cNvSpPr/>
          <p:nvPr/>
        </p:nvSpPr>
        <p:spPr>
          <a:xfrm>
            <a:off x="3827576" y="2970385"/>
            <a:ext cx="694055" cy="615553"/>
          </a:xfrm>
          <a:prstGeom prst="rect">
            <a:avLst/>
          </a:prstGeom>
        </p:spPr>
        <p:txBody>
          <a:bodyPr wrap="square">
            <a:spAutoFit/>
          </a:bodyPr>
          <a:lstStyle/>
          <a:p>
            <a:pPr algn="l"/>
            <a:r>
              <a:rPr lang="en-US" sz="3400" b="1" smtClean="0">
                <a:solidFill>
                  <a:srgbClr val="F37D91"/>
                </a:solidFill>
              </a:rPr>
              <a:t>an </a:t>
            </a:r>
          </a:p>
        </p:txBody>
      </p:sp>
      <p:sp>
        <p:nvSpPr>
          <p:cNvPr id="19" name="Rectangle 3"/>
          <p:cNvSpPr/>
          <p:nvPr/>
        </p:nvSpPr>
        <p:spPr>
          <a:xfrm>
            <a:off x="5721832" y="3717608"/>
            <a:ext cx="933889" cy="615553"/>
          </a:xfrm>
          <a:prstGeom prst="rect">
            <a:avLst/>
          </a:prstGeom>
        </p:spPr>
        <p:txBody>
          <a:bodyPr wrap="square">
            <a:spAutoFit/>
          </a:bodyPr>
          <a:lstStyle/>
          <a:p>
            <a:pPr algn="l"/>
            <a:r>
              <a:rPr lang="en-US" sz="3400" b="1" smtClean="0">
                <a:solidFill>
                  <a:srgbClr val="F37D91"/>
                </a:solidFill>
              </a:rPr>
              <a:t>The </a:t>
            </a:r>
          </a:p>
        </p:txBody>
      </p:sp>
      <p:sp>
        <p:nvSpPr>
          <p:cNvPr id="20" name="Rectangle 3"/>
          <p:cNvSpPr/>
          <p:nvPr/>
        </p:nvSpPr>
        <p:spPr>
          <a:xfrm>
            <a:off x="3229856" y="4456291"/>
            <a:ext cx="468434" cy="615553"/>
          </a:xfrm>
          <a:prstGeom prst="rect">
            <a:avLst/>
          </a:prstGeom>
        </p:spPr>
        <p:txBody>
          <a:bodyPr wrap="square">
            <a:spAutoFit/>
          </a:bodyPr>
          <a:lstStyle/>
          <a:p>
            <a:pPr algn="l"/>
            <a:r>
              <a:rPr lang="en-US" sz="3400" b="1" smtClean="0">
                <a:solidFill>
                  <a:srgbClr val="F37D91"/>
                </a:solidFill>
              </a:rPr>
              <a:t>a </a:t>
            </a:r>
          </a:p>
        </p:txBody>
      </p:sp>
      <p:sp>
        <p:nvSpPr>
          <p:cNvPr id="21" name="Rectangle 3"/>
          <p:cNvSpPr/>
          <p:nvPr/>
        </p:nvSpPr>
        <p:spPr>
          <a:xfrm>
            <a:off x="10427581" y="5193123"/>
            <a:ext cx="553427" cy="615553"/>
          </a:xfrm>
          <a:prstGeom prst="rect">
            <a:avLst/>
          </a:prstGeom>
        </p:spPr>
        <p:txBody>
          <a:bodyPr wrap="square">
            <a:spAutoFit/>
          </a:bodyPr>
          <a:lstStyle/>
          <a:p>
            <a:pPr algn="l"/>
            <a:r>
              <a:rPr lang="en-US" sz="3400" b="1" smtClean="0">
                <a:solidFill>
                  <a:srgbClr val="F37D91"/>
                </a:solidFill>
              </a:rPr>
              <a:t>Ø </a:t>
            </a:r>
          </a:p>
        </p:txBody>
      </p:sp>
      <p:sp>
        <p:nvSpPr>
          <p:cNvPr id="30" name="TextBox 29"/>
          <p:cNvSpPr txBox="1"/>
          <p:nvPr/>
        </p:nvSpPr>
        <p:spPr>
          <a:xfrm>
            <a:off x="4247096" y="123265"/>
            <a:ext cx="2903688" cy="584775"/>
          </a:xfrm>
          <a:prstGeom prst="rect">
            <a:avLst/>
          </a:prstGeom>
          <a:solidFill>
            <a:schemeClr val="accent2"/>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GRAMMAR</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p:bldP spid="13" grpId="1"/>
      <p:bldP spid="14" grpId="0"/>
      <p:bldP spid="14" grpId="1"/>
      <p:bldP spid="19" grpId="0"/>
      <p:bldP spid="19" grpId="1"/>
      <p:bldP spid="20" grpId="0"/>
      <p:bldP spid="20"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968785" y="1207818"/>
            <a:ext cx="9974367" cy="4278094"/>
          </a:xfrm>
          <a:prstGeom prst="rect">
            <a:avLst/>
          </a:prstGeom>
          <a:noFill/>
        </p:spPr>
        <p:txBody>
          <a:bodyPr wrap="square" rtlCol="0">
            <a:spAutoFit/>
          </a:bodyPr>
          <a:lstStyle/>
          <a:p>
            <a:r>
              <a:rPr lang="en-US" sz="3400" smtClean="0"/>
              <a:t>Here </a:t>
            </a:r>
            <a:r>
              <a:rPr lang="en-US" sz="3400"/>
              <a:t>are two easy ways to raise </a:t>
            </a:r>
            <a:r>
              <a:rPr lang="en-US" sz="3400" smtClean="0"/>
              <a:t>children’s awareness </a:t>
            </a:r>
            <a:r>
              <a:rPr lang="en-US" sz="3400"/>
              <a:t>of (1) ______ customs </a:t>
            </a:r>
            <a:r>
              <a:rPr lang="en-US" sz="3400" smtClean="0"/>
              <a:t>and traditions</a:t>
            </a:r>
            <a:r>
              <a:rPr lang="en-US" sz="3400"/>
              <a:t>. </a:t>
            </a:r>
            <a:r>
              <a:rPr lang="en-US" sz="3400" smtClean="0"/>
              <a:t>First</a:t>
            </a:r>
            <a:r>
              <a:rPr lang="en-US" sz="3400"/>
              <a:t>, it is (2) ______ </a:t>
            </a:r>
            <a:r>
              <a:rPr lang="en-US" sz="3400" smtClean="0"/>
              <a:t>good idea </a:t>
            </a:r>
            <a:r>
              <a:rPr lang="en-US" sz="3400"/>
              <a:t>for parents to teach children </a:t>
            </a:r>
            <a:r>
              <a:rPr lang="en-US" sz="3400" smtClean="0"/>
              <a:t>to cook</a:t>
            </a:r>
            <a:r>
              <a:rPr lang="en-US" sz="3400"/>
              <a:t>. By doing this, children can </a:t>
            </a:r>
            <a:r>
              <a:rPr lang="en-US" sz="3400" smtClean="0"/>
              <a:t>learn and </a:t>
            </a:r>
            <a:r>
              <a:rPr lang="en-US" sz="3400"/>
              <a:t>preserve their family </a:t>
            </a:r>
            <a:r>
              <a:rPr lang="en-US" sz="3400" smtClean="0"/>
              <a:t>recipes. Second</a:t>
            </a:r>
            <a:r>
              <a:rPr lang="en-US" sz="3400"/>
              <a:t>, parents can take children </a:t>
            </a:r>
            <a:r>
              <a:rPr lang="en-US" sz="3400" smtClean="0"/>
              <a:t>to (3</a:t>
            </a:r>
            <a:r>
              <a:rPr lang="en-US" sz="3400"/>
              <a:t>) ______ local festivals. This helps </a:t>
            </a:r>
            <a:r>
              <a:rPr lang="en-US" sz="3400" smtClean="0"/>
              <a:t>them discover </a:t>
            </a:r>
            <a:r>
              <a:rPr lang="en-US" sz="3400"/>
              <a:t>(4) </a:t>
            </a:r>
            <a:r>
              <a:rPr lang="en-US" sz="3400" smtClean="0"/>
              <a:t>______ culture </a:t>
            </a:r>
            <a:r>
              <a:rPr lang="en-US" sz="3400"/>
              <a:t>of </a:t>
            </a:r>
            <a:r>
              <a:rPr lang="en-US" sz="3400" smtClean="0"/>
              <a:t>their community </a:t>
            </a:r>
            <a:r>
              <a:rPr lang="en-US" sz="3400"/>
              <a:t>and develop (5) </a:t>
            </a:r>
            <a:r>
              <a:rPr lang="en-US" sz="3400" smtClean="0"/>
              <a:t>______ understanding </a:t>
            </a:r>
            <a:r>
              <a:rPr lang="en-US" sz="3400"/>
              <a:t>of local traditions.</a:t>
            </a:r>
            <a:endParaRPr lang="en-US" sz="3400" dirty="0">
              <a:solidFill>
                <a:srgbClr val="00B0F0"/>
              </a:solidFill>
            </a:endParaRPr>
          </a:p>
        </p:txBody>
      </p:sp>
      <p:sp>
        <p:nvSpPr>
          <p:cNvPr id="16" name="Rounded Rectangle 15"/>
          <p:cNvSpPr/>
          <p:nvPr/>
        </p:nvSpPr>
        <p:spPr>
          <a:xfrm>
            <a:off x="518965" y="589450"/>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71750" y="48681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 name="TextBox 9"/>
          <p:cNvSpPr txBox="1"/>
          <p:nvPr/>
        </p:nvSpPr>
        <p:spPr>
          <a:xfrm>
            <a:off x="1039924" y="630391"/>
            <a:ext cx="9554679" cy="491490"/>
          </a:xfrm>
          <a:prstGeom prst="rect">
            <a:avLst/>
          </a:prstGeom>
          <a:noFill/>
          <a:effectLst/>
        </p:spPr>
        <p:txBody>
          <a:bodyPr wrap="square" rtlCol="0">
            <a:spAutoFit/>
          </a:bodyPr>
          <a:lstStyle/>
          <a:p>
            <a:r>
              <a:rPr lang="en-US" sz="2600" b="1" dirty="0">
                <a:cs typeface="Arial" panose="020B0604020202020204" pitchFamily="34" charset="0"/>
              </a:rPr>
              <a:t>Complete the text with </a:t>
            </a:r>
            <a:r>
              <a:rPr lang="en-US" sz="2600" b="1" i="1" dirty="0">
                <a:cs typeface="Arial" panose="020B0604020202020204" pitchFamily="34" charset="0"/>
              </a:rPr>
              <a:t>a, an, the </a:t>
            </a:r>
            <a:r>
              <a:rPr lang="en-US" sz="2600" b="1" dirty="0">
                <a:cs typeface="Arial" panose="020B0604020202020204" pitchFamily="34" charset="0"/>
              </a:rPr>
              <a:t>or </a:t>
            </a:r>
            <a:r>
              <a:rPr lang="en-US" sz="2600" b="1" i="1" dirty="0">
                <a:cs typeface="Arial" panose="020B0604020202020204" pitchFamily="34" charset="0"/>
              </a:rPr>
              <a:t>Ø</a:t>
            </a:r>
            <a:r>
              <a:rPr lang="en-US" sz="2600" b="1" dirty="0">
                <a:cs typeface="Arial" panose="020B0604020202020204" pitchFamily="34" charset="0"/>
              </a:rPr>
              <a:t> (zero </a:t>
            </a:r>
            <a:r>
              <a:rPr lang="en-US" sz="2600" b="1">
                <a:cs typeface="Arial" panose="020B0604020202020204" pitchFamily="34" charset="0"/>
              </a:rPr>
              <a:t>article</a:t>
            </a:r>
            <a:r>
              <a:rPr lang="en-US" sz="2600" b="1" smtClean="0">
                <a:cs typeface="Arial" panose="020B0604020202020204" pitchFamily="34" charset="0"/>
              </a:rPr>
              <a:t>).</a:t>
            </a:r>
            <a:endParaRPr lang="en-US" sz="2600" b="1" dirty="0">
              <a:cs typeface="Arial" panose="020B0604020202020204" pitchFamily="34" charset="0"/>
            </a:endParaRPr>
          </a:p>
        </p:txBody>
      </p:sp>
      <p:sp>
        <p:nvSpPr>
          <p:cNvPr id="15" name="Rectangle 3"/>
          <p:cNvSpPr/>
          <p:nvPr/>
        </p:nvSpPr>
        <p:spPr>
          <a:xfrm>
            <a:off x="1990433" y="1759165"/>
            <a:ext cx="784665" cy="615553"/>
          </a:xfrm>
          <a:prstGeom prst="rect">
            <a:avLst/>
          </a:prstGeom>
        </p:spPr>
        <p:txBody>
          <a:bodyPr wrap="square">
            <a:spAutoFit/>
          </a:bodyPr>
          <a:lstStyle/>
          <a:p>
            <a:pPr algn="l"/>
            <a:r>
              <a:rPr lang="en-US" sz="3400" b="1" smtClean="0">
                <a:solidFill>
                  <a:srgbClr val="F37D91"/>
                </a:solidFill>
              </a:rPr>
              <a:t>Ø </a:t>
            </a:r>
          </a:p>
        </p:txBody>
      </p:sp>
      <p:sp>
        <p:nvSpPr>
          <p:cNvPr id="19" name="Rectangle 3"/>
          <p:cNvSpPr/>
          <p:nvPr/>
        </p:nvSpPr>
        <p:spPr>
          <a:xfrm>
            <a:off x="9809938" y="1749715"/>
            <a:ext cx="784665" cy="615553"/>
          </a:xfrm>
          <a:prstGeom prst="rect">
            <a:avLst/>
          </a:prstGeom>
        </p:spPr>
        <p:txBody>
          <a:bodyPr wrap="square">
            <a:spAutoFit/>
          </a:bodyPr>
          <a:lstStyle/>
          <a:p>
            <a:pPr algn="l"/>
            <a:r>
              <a:rPr lang="en-US" sz="3400" b="1" smtClean="0">
                <a:solidFill>
                  <a:srgbClr val="F37D91"/>
                </a:solidFill>
              </a:rPr>
              <a:t>a </a:t>
            </a:r>
          </a:p>
        </p:txBody>
      </p:sp>
      <p:sp>
        <p:nvSpPr>
          <p:cNvPr id="21" name="Rectangle 3"/>
          <p:cNvSpPr/>
          <p:nvPr/>
        </p:nvSpPr>
        <p:spPr>
          <a:xfrm>
            <a:off x="9931743" y="3291350"/>
            <a:ext cx="784665" cy="615553"/>
          </a:xfrm>
          <a:prstGeom prst="rect">
            <a:avLst/>
          </a:prstGeom>
        </p:spPr>
        <p:txBody>
          <a:bodyPr wrap="square">
            <a:spAutoFit/>
          </a:bodyPr>
          <a:lstStyle/>
          <a:p>
            <a:pPr algn="l"/>
            <a:r>
              <a:rPr lang="en-US" sz="3400" b="1" smtClean="0">
                <a:solidFill>
                  <a:srgbClr val="F37D91"/>
                </a:solidFill>
              </a:rPr>
              <a:t>Ø </a:t>
            </a:r>
          </a:p>
        </p:txBody>
      </p:sp>
      <p:sp>
        <p:nvSpPr>
          <p:cNvPr id="22" name="Rectangle 3"/>
          <p:cNvSpPr/>
          <p:nvPr/>
        </p:nvSpPr>
        <p:spPr>
          <a:xfrm>
            <a:off x="8663206" y="3831580"/>
            <a:ext cx="784665" cy="615553"/>
          </a:xfrm>
          <a:prstGeom prst="rect">
            <a:avLst/>
          </a:prstGeom>
        </p:spPr>
        <p:txBody>
          <a:bodyPr wrap="square">
            <a:spAutoFit/>
          </a:bodyPr>
          <a:lstStyle/>
          <a:p>
            <a:pPr algn="l"/>
            <a:r>
              <a:rPr lang="en-US" sz="3400" b="1" smtClean="0">
                <a:solidFill>
                  <a:srgbClr val="F37D91"/>
                </a:solidFill>
              </a:rPr>
              <a:t>the </a:t>
            </a:r>
          </a:p>
        </p:txBody>
      </p:sp>
      <p:sp>
        <p:nvSpPr>
          <p:cNvPr id="23" name="Rectangle 3"/>
          <p:cNvSpPr/>
          <p:nvPr/>
        </p:nvSpPr>
        <p:spPr>
          <a:xfrm>
            <a:off x="9018514" y="4350969"/>
            <a:ext cx="784665" cy="615553"/>
          </a:xfrm>
          <a:prstGeom prst="rect">
            <a:avLst/>
          </a:prstGeom>
        </p:spPr>
        <p:txBody>
          <a:bodyPr wrap="square">
            <a:spAutoFit/>
          </a:bodyPr>
          <a:lstStyle/>
          <a:p>
            <a:pPr algn="l"/>
            <a:r>
              <a:rPr lang="en-US" sz="3400" b="1" smtClean="0">
                <a:solidFill>
                  <a:srgbClr val="F37D91"/>
                </a:solidFill>
              </a:rPr>
              <a:t>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P spid="15" grpId="1"/>
      <p:bldP spid="19" grpId="0"/>
      <p:bldP spid="19" grpId="1"/>
      <p:bldP spid="21" grpId="0"/>
      <p:bldP spid="21" grpId="1"/>
      <p:bldP spid="22" grpId="0"/>
      <p:bldP spid="22" grpId="1"/>
      <p:bldP spid="23" grpId="0"/>
      <p:bldP spid="23"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348</TotalTime>
  <Words>710</Words>
  <Application>Microsoft Office PowerPoint</Application>
  <PresentationFormat>Widescreen</PresentationFormat>
  <Paragraphs>125</Paragraphs>
  <Slides>15</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.VnBodoniH</vt:lpstr>
      <vt:lpstr>Adobe Gothic Std B</vt:lpstr>
      <vt:lpstr>Arial</vt:lpstr>
      <vt:lpstr>Arial Black</vt:lpstr>
      <vt:lpstr>Berlin Sans FB</vt:lpstr>
      <vt:lpstr>Calibri</vt:lpstr>
      <vt:lpstr>Calibri Light</vt:lpstr>
      <vt:lpstr>Monotype Corsiva</vt:lpstr>
      <vt:lpstr>Myriad Pro</vt:lpstr>
      <vt:lpstr>OpenSans</vt:lpstr>
      <vt:lpstr>Times New Roman</vt:lpstr>
      <vt:lpstr>Tw Cen MT Condensed Extra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171</cp:revision>
  <dcterms:created xsi:type="dcterms:W3CDTF">2020-12-09T02:04:00Z</dcterms:created>
  <dcterms:modified xsi:type="dcterms:W3CDTF">2023-12-12T03:38:55Z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FFD65965705C46AD93084736975FD37D</vt:lpwstr>
  </property>
  <property fmtid="{D5CDD505-2E9C-101B-9397-08002B2CF9AE}" pid="3" name="KSOProductBuildVer">
    <vt:lpwstr>1033-11.2.0.11380</vt:lpwstr>
  </property>
</Properties>
</file>