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367" r:id="rId2"/>
    <p:sldId id="256" r:id="rId3"/>
    <p:sldId id="279" r:id="rId4"/>
    <p:sldId id="370" r:id="rId5"/>
    <p:sldId id="316" r:id="rId6"/>
    <p:sldId id="350" r:id="rId7"/>
    <p:sldId id="351" r:id="rId8"/>
    <p:sldId id="352" r:id="rId9"/>
    <p:sldId id="353" r:id="rId10"/>
    <p:sldId id="371" r:id="rId11"/>
    <p:sldId id="369" r:id="rId12"/>
    <p:sldId id="276" r:id="rId13"/>
    <p:sldId id="355" r:id="rId14"/>
    <p:sldId id="372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56" r:id="rId24"/>
    <p:sldId id="357" r:id="rId25"/>
    <p:sldId id="358" r:id="rId26"/>
    <p:sldId id="361" r:id="rId27"/>
    <p:sldId id="362" r:id="rId28"/>
    <p:sldId id="314" r:id="rId29"/>
    <p:sldId id="364" r:id="rId30"/>
    <p:sldId id="3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F26649"/>
    <a:srgbClr val="336699"/>
    <a:srgbClr val="0099CC"/>
    <a:srgbClr val="E0702A"/>
    <a:srgbClr val="7192A9"/>
    <a:srgbClr val="EF4B66"/>
    <a:srgbClr val="FBCDCD"/>
    <a:srgbClr val="F7A5A5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659"/>
  </p:normalViewPr>
  <p:slideViewPr>
    <p:cSldViewPr snapToGrid="0" showGuides="1">
      <p:cViewPr varScale="1">
        <p:scale>
          <a:sx n="69" d="100"/>
          <a:sy n="69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72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2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2.png"/><Relationship Id="rId5" Type="http://schemas.openxmlformats.org/officeDocument/2006/relationships/slide" Target="slide1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9.xml"/><Relationship Id="rId18" Type="http://schemas.openxmlformats.org/officeDocument/2006/relationships/image" Target="../media/image26.png"/><Relationship Id="rId3" Type="http://schemas.openxmlformats.org/officeDocument/2006/relationships/slide" Target="slide17.xml"/><Relationship Id="rId21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17" Type="http://schemas.openxmlformats.org/officeDocument/2006/relationships/image" Target="../media/image25.png"/><Relationship Id="rId2" Type="http://schemas.openxmlformats.org/officeDocument/2006/relationships/image" Target="../media/image15.jpeg"/><Relationship Id="rId16" Type="http://schemas.openxmlformats.org/officeDocument/2006/relationships/slide" Target="slide20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slide" Target="slide22.xml"/><Relationship Id="rId14" Type="http://schemas.openxmlformats.org/officeDocument/2006/relationships/image" Target="../media/image23.png"/><Relationship Id="rId22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16.xml"/><Relationship Id="rId1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5.gif"/><Relationship Id="rId5" Type="http://schemas.openxmlformats.org/officeDocument/2006/relationships/image" Target="../media/image18.png"/><Relationship Id="rId15" Type="http://schemas.openxmlformats.org/officeDocument/2006/relationships/slide" Target="slide16.xml"/><Relationship Id="rId10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gif"/><Relationship Id="rId1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4.gif"/><Relationship Id="rId5" Type="http://schemas.openxmlformats.org/officeDocument/2006/relationships/image" Target="../media/image30.gif"/><Relationship Id="rId15" Type="http://schemas.openxmlformats.org/officeDocument/2006/relationships/slide" Target="slide16.xml"/><Relationship Id="rId10" Type="http://schemas.openxmlformats.org/officeDocument/2006/relationships/image" Target="../media/image33.gif"/><Relationship Id="rId4" Type="http://schemas.openxmlformats.org/officeDocument/2006/relationships/image" Target="../media/image29.png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4.gif"/><Relationship Id="rId5" Type="http://schemas.openxmlformats.org/officeDocument/2006/relationships/image" Target="../media/image30.gif"/><Relationship Id="rId15" Type="http://schemas.openxmlformats.org/officeDocument/2006/relationships/slide" Target="slide16.xml"/><Relationship Id="rId10" Type="http://schemas.openxmlformats.org/officeDocument/2006/relationships/image" Target="../media/image33.gif"/><Relationship Id="rId4" Type="http://schemas.openxmlformats.org/officeDocument/2006/relationships/image" Target="../media/image29.png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4.gif"/><Relationship Id="rId5" Type="http://schemas.openxmlformats.org/officeDocument/2006/relationships/image" Target="../media/image30.gif"/><Relationship Id="rId15" Type="http://schemas.openxmlformats.org/officeDocument/2006/relationships/slide" Target="slide16.xml"/><Relationship Id="rId10" Type="http://schemas.openxmlformats.org/officeDocument/2006/relationships/image" Target="../media/image33.gif"/><Relationship Id="rId4" Type="http://schemas.openxmlformats.org/officeDocument/2006/relationships/image" Target="../media/image29.png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4.gif"/><Relationship Id="rId5" Type="http://schemas.openxmlformats.org/officeDocument/2006/relationships/image" Target="../media/image30.gif"/><Relationship Id="rId15" Type="http://schemas.openxmlformats.org/officeDocument/2006/relationships/slide" Target="slide16.xml"/><Relationship Id="rId10" Type="http://schemas.openxmlformats.org/officeDocument/2006/relationships/image" Target="../media/image33.gif"/><Relationship Id="rId4" Type="http://schemas.openxmlformats.org/officeDocument/2006/relationships/image" Target="../media/image29.png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7430"/>
            <a:ext cx="12192000" cy="743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836" y="1907363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</p:spTree>
    <p:extLst>
      <p:ext uri="{BB962C8B-B14F-4D97-AF65-F5344CB8AC3E}">
        <p14:creationId xmlns:p14="http://schemas.microsoft.com/office/powerpoint/2010/main" val="11072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814761"/>
              </p:ext>
            </p:extLst>
          </p:nvPr>
        </p:nvGraphicFramePr>
        <p:xfrm>
          <a:off x="362450" y="1123704"/>
          <a:ext cx="11386527" cy="44912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047983">
                  <a:extLst>
                    <a:ext uri="{9D8B030D-6E8A-4147-A177-3AD203B41FA5}">
                      <a16:colId xmlns:a16="http://schemas.microsoft.com/office/drawing/2014/main" val="1535387115"/>
                    </a:ext>
                  </a:extLst>
                </a:gridCol>
                <a:gridCol w="3543035">
                  <a:extLst>
                    <a:ext uri="{9D8B030D-6E8A-4147-A177-3AD203B41FA5}">
                      <a16:colId xmlns:a16="http://schemas.microsoft.com/office/drawing/2014/main" val="2464865570"/>
                    </a:ext>
                  </a:extLst>
                </a:gridCol>
                <a:gridCol w="3795509">
                  <a:extLst>
                    <a:ext uri="{9D8B030D-6E8A-4147-A177-3AD203B41FA5}">
                      <a16:colId xmlns:a16="http://schemas.microsoft.com/office/drawing/2014/main" val="190619803"/>
                    </a:ext>
                  </a:extLst>
                </a:gridCol>
              </a:tblGrid>
              <a:tr h="582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65041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lifestyle (n)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laɪfstaɪl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</a:rPr>
                        <a:t>lối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</a:rPr>
                        <a:t>sống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99441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greet (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en-VN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26600866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greeting (n)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637296103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serve (v) 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sɜːv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25636399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practice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kɒmən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præktɪs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lệ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654794191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 the habit of 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855399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2450" y="62697"/>
            <a:ext cx="28793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2449" y="62697"/>
            <a:ext cx="552798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Checking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26713"/>
              </p:ext>
            </p:extLst>
          </p:nvPr>
        </p:nvGraphicFramePr>
        <p:xfrm>
          <a:off x="1275907" y="889787"/>
          <a:ext cx="9452343" cy="487515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878302">
                  <a:extLst>
                    <a:ext uri="{9D8B030D-6E8A-4147-A177-3AD203B41FA5}">
                      <a16:colId xmlns:a16="http://schemas.microsoft.com/office/drawing/2014/main" val="1535387115"/>
                    </a:ext>
                  </a:extLst>
                </a:gridCol>
                <a:gridCol w="4574041">
                  <a:extLst>
                    <a:ext uri="{9D8B030D-6E8A-4147-A177-3AD203B41FA5}">
                      <a16:colId xmlns:a16="http://schemas.microsoft.com/office/drawing/2014/main" val="190619803"/>
                    </a:ext>
                  </a:extLst>
                </a:gridCol>
              </a:tblGrid>
              <a:tr h="582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65041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chemeClr val="tx1"/>
                          </a:solidFill>
                        </a:rPr>
                        <a:t>lối</a:t>
                      </a:r>
                      <a:r>
                        <a:rPr lang="en-US" sz="3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sống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99441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26600866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637296103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25636399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lệ</a:t>
                      </a: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654794191"/>
                  </a:ext>
                </a:extLst>
              </a:tr>
              <a:tr h="5822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8553991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75907" y="1489686"/>
            <a:ext cx="2789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>
                <a:solidFill>
                  <a:srgbClr val="C00000"/>
                </a:solidFill>
              </a:rPr>
              <a:t>1. lifestyle (n)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5907" y="2180926"/>
            <a:ext cx="2374433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greet (</a:t>
            </a:r>
            <a:r>
              <a:rPr lang="vi-VN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VN" sz="3600" b="1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5907" y="2922791"/>
            <a:ext cx="289861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greeting (n)</a:t>
            </a:r>
            <a:endParaRPr lang="en-VN" sz="3600" b="1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907" y="3601999"/>
            <a:ext cx="2375202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serve (v) </a:t>
            </a:r>
            <a:endParaRPr lang="en-VN" sz="3600" b="1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4361" y="4343864"/>
            <a:ext cx="4676601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common practice (n) </a:t>
            </a:r>
            <a:endParaRPr lang="en-VN" sz="3600" b="1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5907" y="5073897"/>
            <a:ext cx="344517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in the habit of </a:t>
            </a:r>
            <a:endParaRPr lang="en-VN" sz="3600" b="1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5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5177" y="302098"/>
            <a:ext cx="28261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2571" y="29061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356" y="1879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E759F-5C1B-1A19-F7DD-CF6570A069E3}"/>
              </a:ext>
            </a:extLst>
          </p:cNvPr>
          <p:cNvSpPr txBox="1"/>
          <p:nvPr/>
        </p:nvSpPr>
        <p:spPr>
          <a:xfrm>
            <a:off x="372202" y="998505"/>
            <a:ext cx="11340498" cy="558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Tom. </a:t>
            </a:r>
            <a:r>
              <a:rPr lang="en-US" sz="2000" dirty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How’re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things?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</a:t>
            </a:r>
            <a:r>
              <a:rPr lang="en-US" sz="2000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Right. </a:t>
            </a:r>
            <a:r>
              <a:rPr lang="en-US" sz="2000" dirty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greet your teachers?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say </a:t>
            </a:r>
            <a:r>
              <a:rPr lang="en-US" sz="2000" dirty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“Hello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or </a:t>
            </a:r>
            <a:r>
              <a:rPr lang="en-US" sz="2000" dirty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morning” then </a:t>
            </a:r>
            <a:r>
              <a:rPr lang="en-US" sz="200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example </a:t>
            </a:r>
            <a:r>
              <a:rPr lang="en-US" sz="2000" dirty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morning, </a:t>
            </a:r>
            <a:r>
              <a:rPr lang="en-US" sz="200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Smith.”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1929" y="290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315487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﻿Read the conversation again and complete the table.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6" y="2745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1" y="1719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780571"/>
              </p:ext>
            </p:extLst>
          </p:nvPr>
        </p:nvGraphicFramePr>
        <p:xfrm>
          <a:off x="487066" y="1150361"/>
          <a:ext cx="11442664" cy="39992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21332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721332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title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eat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breakfast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or Miss and their teachers’ </a:t>
                      </a:r>
                      <a:r>
                        <a:rPr lang="en-US" sz="3200" dirty="0" smtClean="0">
                          <a:latin typeface="+mn-lt"/>
                          <a:cs typeface="Arial" panose="020B0604020202020204" pitchFamily="34" charset="0"/>
                        </a:rPr>
                        <a:t>(1)________.</a:t>
                      </a:r>
                      <a:endParaRPr lang="en-US" sz="32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often buy food in a </a:t>
                      </a:r>
                      <a:r>
                        <a:rPr lang="en-US" sz="3200" dirty="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dirty="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dirty="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3) __________________.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7827B4D4-2779-E6E4-D02C-F2B945958D40}"/>
              </a:ext>
            </a:extLst>
          </p:cNvPr>
          <p:cNvSpPr/>
          <p:nvPr/>
        </p:nvSpPr>
        <p:spPr>
          <a:xfrm>
            <a:off x="8256958" y="2814523"/>
            <a:ext cx="196382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id="{18D6F0E2-B759-33F3-3CA9-AC237255ED43}"/>
              </a:ext>
            </a:extLst>
          </p:cNvPr>
          <p:cNvSpPr/>
          <p:nvPr/>
        </p:nvSpPr>
        <p:spPr>
          <a:xfrm>
            <a:off x="1185811" y="3324333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id="{00F4975A-0D6E-C2CD-B267-66AF97969341}"/>
              </a:ext>
            </a:extLst>
          </p:cNvPr>
          <p:cNvSpPr/>
          <p:nvPr/>
        </p:nvSpPr>
        <p:spPr>
          <a:xfrm>
            <a:off x="6665436" y="4341610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2083" y="246499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9477" y="2055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262" y="1029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136713" y="1291693"/>
            <a:ext cx="118432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</a:t>
            </a:r>
            <a:r>
              <a:rPr lang="en-US" sz="3200" dirty="0" smtClean="0"/>
              <a:t>________.</a:t>
            </a:r>
            <a:endParaRPr lang="en-US" sz="3200" dirty="0"/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common </a:t>
            </a:r>
            <a:r>
              <a:rPr lang="en-US" sz="3200" dirty="0" smtClean="0"/>
              <a:t>_______in </a:t>
            </a:r>
            <a:r>
              <a:rPr lang="en-US" sz="3200" dirty="0"/>
              <a:t>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is </a:t>
            </a:r>
            <a:r>
              <a:rPr lang="en-US" sz="3200" dirty="0" smtClean="0"/>
              <a:t>_____________ </a:t>
            </a:r>
            <a:r>
              <a:rPr lang="en-US" sz="3200" dirty="0"/>
              <a:t>keeping everything in the kitchen bright and clean</a:t>
            </a:r>
            <a:r>
              <a:rPr lang="en-US" sz="3200" dirty="0" smtClean="0"/>
              <a:t>.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610779" y="708164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EF4B66"/>
                </a:solidFill>
              </a:rPr>
              <a:t>greet</a:t>
            </a:r>
            <a:endParaRPr lang="vi-VN" sz="30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303810" y="719273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EF4B66"/>
                </a:solidFill>
              </a:rPr>
              <a:t>practice</a:t>
            </a:r>
            <a:endParaRPr lang="vi-VN" sz="30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286786" y="743553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EF4B66"/>
                </a:solidFill>
              </a:rPr>
              <a:t>lifestyle</a:t>
            </a:r>
            <a:endParaRPr lang="vi-VN" sz="30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382409" y="769095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EF4B66"/>
                </a:solidFill>
              </a:rPr>
              <a:t>serve</a:t>
            </a:r>
            <a:endParaRPr lang="vi-VN" sz="30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900728" y="807817"/>
            <a:ext cx="2774362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EF4B66"/>
                </a:solidFill>
              </a:rPr>
              <a:t>in the habit of</a:t>
            </a:r>
            <a:endParaRPr lang="vi-VN" sz="3000" dirty="0">
              <a:solidFill>
                <a:srgbClr val="EF4B66"/>
              </a:solidFill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5284381" y="5954233"/>
            <a:ext cx="1998921" cy="90376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Game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349795" y="4462121"/>
            <a:ext cx="641799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  <a:p>
            <a:pPr algn="ctr"/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8893" y="233915"/>
            <a:ext cx="6134985" cy="40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48148E-6 L 6.25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99" y="101686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74" y="504757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63" y="4565158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938" y="405304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87" y="1120783"/>
            <a:ext cx="1969179" cy="17436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62" y="608674"/>
            <a:ext cx="2060627" cy="1383912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4" y="4434007"/>
            <a:ext cx="1969179" cy="17436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9" y="3921898"/>
            <a:ext cx="2060627" cy="13839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75" y="4556187"/>
            <a:ext cx="1969179" cy="1743607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50" y="4044078"/>
            <a:ext cx="2060627" cy="138391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667784" y="5572737"/>
            <a:ext cx="560256" cy="7141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22" action="ppaction://hlinksldjump"/>
          </p:cNvPr>
          <p:cNvSpPr/>
          <p:nvPr/>
        </p:nvSpPr>
        <p:spPr>
          <a:xfrm>
            <a:off x="11352966" y="6494728"/>
            <a:ext cx="506818" cy="29771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8" y="2752360"/>
            <a:ext cx="6272820" cy="409412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448898"/>
            <a:ext cx="1941429" cy="1852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7" y="532846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61" y="544777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2866" y="364994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62083" y="246499"/>
            <a:ext cx="91218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59477" y="2055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2262" y="1029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59477" y="1393577"/>
            <a:ext cx="11597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In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country people usually buy food in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store or a …………….</a:t>
            </a:r>
            <a:endParaRPr lang="en-US" sz="3200" dirty="0"/>
          </a:p>
        </p:txBody>
      </p:sp>
      <p:sp>
        <p:nvSpPr>
          <p:cNvPr id="54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412262" y="807114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56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1945804" y="807114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57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3760125" y="818633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58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5639595" y="834443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59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6931128" y="855451"/>
            <a:ext cx="2774362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60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9790942" y="855450"/>
            <a:ext cx="204660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914733" y="807114"/>
            <a:ext cx="17990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  <a:cs typeface="Arial" panose="020B0604020202020204" pitchFamily="34" charset="0"/>
              </a:rPr>
              <a:t>restaurant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054918" y="788276"/>
            <a:ext cx="2380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in the habit of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729059" y="772466"/>
            <a:ext cx="1024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serve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913337" y="773568"/>
            <a:ext cx="13874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>
                <a:solidFill>
                  <a:srgbClr val="C00000"/>
                </a:solidFill>
              </a:rPr>
              <a:t>lifestyle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117288" y="742110"/>
            <a:ext cx="14287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practice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7914" y="742110"/>
            <a:ext cx="1003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greet</a:t>
            </a:r>
            <a:endParaRPr lang="vi-VN" sz="3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0.00949 L -0.78464 0.2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" y="2661441"/>
            <a:ext cx="6184437" cy="419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5041416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543918" y="5225799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" y="545746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87" y="537267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38" y="521200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0653" y="376046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5400" y="-487990"/>
            <a:ext cx="1941429" cy="1856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2083" y="246499"/>
            <a:ext cx="91218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59477" y="2055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2262" y="1029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404626" y="833450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1938168" y="833450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3752489" y="844969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5631959" y="860779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9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6923492" y="881787"/>
            <a:ext cx="2774362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0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9783306" y="881786"/>
            <a:ext cx="204660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07097" y="833450"/>
            <a:ext cx="17990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  <a:cs typeface="Arial" panose="020B0604020202020204" pitchFamily="34" charset="0"/>
              </a:rPr>
              <a:t>restaurant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47282" y="814612"/>
            <a:ext cx="2380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in the habit of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21423" y="798802"/>
            <a:ext cx="1024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serve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05701" y="799904"/>
            <a:ext cx="13874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lifestyle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09652" y="768446"/>
            <a:ext cx="14287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practice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0278" y="768446"/>
            <a:ext cx="1003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greet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0944" y="1562779"/>
            <a:ext cx="11779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>
                <a:solidFill>
                  <a:prstClr val="black"/>
                </a:solidFill>
              </a:rPr>
              <a:t>A balanced diet and exercise are important for a healthy ________.</a:t>
            </a:r>
            <a:endParaRPr lang="en-US" dirty="0"/>
          </a:p>
        </p:txBody>
      </p:sp>
      <p:sp>
        <p:nvSpPr>
          <p:cNvPr id="43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6447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50326 0.1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0" y="2833775"/>
            <a:ext cx="6199559" cy="40242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48138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84" y="558273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7500" y="357235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083" y="246499"/>
            <a:ext cx="91218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9477" y="2055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262" y="1029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316725" y="858515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1850267" y="858515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3664588" y="87003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5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5544058" y="885844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6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6835591" y="906852"/>
            <a:ext cx="2774362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9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9695405" y="906851"/>
            <a:ext cx="204660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19196" y="858515"/>
            <a:ext cx="17990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  <a:cs typeface="Arial" panose="020B0604020202020204" pitchFamily="34" charset="0"/>
              </a:rPr>
              <a:t>restaurant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59381" y="839677"/>
            <a:ext cx="2380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in the habit of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33522" y="823867"/>
            <a:ext cx="1024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serve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7800" y="824969"/>
            <a:ext cx="13874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>
                <a:solidFill>
                  <a:srgbClr val="C00000"/>
                </a:solidFill>
              </a:rPr>
              <a:t>lifestyle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21751" y="793511"/>
            <a:ext cx="14287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practice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2377" y="793511"/>
            <a:ext cx="1003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greet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5475" y="1565832"/>
            <a:ext cx="10619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>
                <a:solidFill>
                  <a:prstClr val="black"/>
                </a:solidFill>
              </a:rPr>
              <a:t>Handshaking, bowing, and hugging are some of the ways in which people _________ one another.</a:t>
            </a:r>
          </a:p>
        </p:txBody>
      </p:sp>
      <p:sp>
        <p:nvSpPr>
          <p:cNvPr id="42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6900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20794 0.1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chemeClr val="accent4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43666" y="1313322"/>
            <a:ext cx="4354035" cy="625641"/>
          </a:xfrm>
          <a:prstGeom prst="roundRect">
            <a:avLst>
              <a:gd name="adj" fmla="val 426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71" y="1106744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11023" y="1426087"/>
            <a:ext cx="4188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dobe Gothic Std B"/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769968" y="2271190"/>
            <a:ext cx="442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48386"/>
            <a:ext cx="4335349" cy="352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9" y="2806996"/>
            <a:ext cx="6305107" cy="39913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5" y="-32815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1" y="5522385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40" y="534832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419" y="362556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083" y="246499"/>
            <a:ext cx="91218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9477" y="2055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262" y="1029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355593" y="1144100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1889135" y="1144100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3703456" y="1155619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5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5582926" y="1171429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6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6874459" y="1192437"/>
            <a:ext cx="2774362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9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9734273" y="1192436"/>
            <a:ext cx="204660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58064" y="1144100"/>
            <a:ext cx="17990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  <a:cs typeface="Arial" panose="020B0604020202020204" pitchFamily="34" charset="0"/>
              </a:rPr>
              <a:t>restaurant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98249" y="1125262"/>
            <a:ext cx="2380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in the habit of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72390" y="1109452"/>
            <a:ext cx="1024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serve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56668" y="1110554"/>
            <a:ext cx="13874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>
                <a:solidFill>
                  <a:srgbClr val="C00000"/>
                </a:solidFill>
              </a:rPr>
              <a:t>lifestyle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60619" y="1079096"/>
            <a:ext cx="14287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practice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1245" y="1079096"/>
            <a:ext cx="1003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greet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1828" y="1871144"/>
            <a:ext cx="10280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>
                <a:solidFill>
                  <a:prstClr val="black"/>
                </a:solidFill>
              </a:rPr>
              <a:t>Waiters and waitresses ________ food in restaurants.</a:t>
            </a:r>
          </a:p>
        </p:txBody>
      </p:sp>
      <p:sp>
        <p:nvSpPr>
          <p:cNvPr id="42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79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293 0.10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3" y="2882815"/>
            <a:ext cx="6242673" cy="39560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5" y="-34813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5" y="5562881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1" y="546077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083" y="246499"/>
            <a:ext cx="91218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9477" y="2055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262" y="1029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413973" y="856339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1947515" y="856339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3761836" y="867858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5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5641306" y="883668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6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6932839" y="904676"/>
            <a:ext cx="2774362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9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9792653" y="904675"/>
            <a:ext cx="204660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916444" y="856339"/>
            <a:ext cx="17990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  <a:cs typeface="Arial" panose="020B0604020202020204" pitchFamily="34" charset="0"/>
              </a:rPr>
              <a:t>restaurant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56629" y="837501"/>
            <a:ext cx="2380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in the habit of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30770" y="821691"/>
            <a:ext cx="1024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serve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15048" y="822793"/>
            <a:ext cx="13874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>
                <a:solidFill>
                  <a:srgbClr val="C00000"/>
                </a:solidFill>
              </a:rPr>
              <a:t>lifestyle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18999" y="791335"/>
            <a:ext cx="14287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practice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9625" y="791335"/>
            <a:ext cx="1003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greet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9477" y="1558537"/>
            <a:ext cx="10882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>
                <a:solidFill>
                  <a:prstClr val="black"/>
                </a:solidFill>
              </a:rPr>
              <a:t>Going out for breakfast has become a common </a:t>
            </a:r>
            <a:r>
              <a:rPr lang="en-US" sz="3200" dirty="0" smtClean="0">
                <a:solidFill>
                  <a:prstClr val="black"/>
                </a:solidFill>
              </a:rPr>
              <a:t>_______ in </a:t>
            </a:r>
            <a:r>
              <a:rPr lang="en-US" sz="3200" dirty="0">
                <a:solidFill>
                  <a:prstClr val="black"/>
                </a:solidFill>
              </a:rPr>
              <a:t>this city.</a:t>
            </a:r>
          </a:p>
        </p:txBody>
      </p:sp>
      <p:sp>
        <p:nvSpPr>
          <p:cNvPr id="42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5343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53242 0.11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2" y="3031840"/>
            <a:ext cx="6166725" cy="38387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1870" y="-358770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alt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531" y="5335297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4170" y="5417176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62083" y="246499"/>
            <a:ext cx="91218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59477" y="2055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262" y="1029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362448" y="814109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5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1895990" y="814109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6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3710311" y="825628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29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5589781" y="841438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0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6881314" y="862446"/>
            <a:ext cx="2774362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2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9741128" y="862445"/>
            <a:ext cx="204660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864919" y="814109"/>
            <a:ext cx="17990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  <a:cs typeface="Arial" panose="020B0604020202020204" pitchFamily="34" charset="0"/>
              </a:rPr>
              <a:t>restaurant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05104" y="795271"/>
            <a:ext cx="2380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in the habit of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79245" y="779461"/>
            <a:ext cx="1024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serve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63523" y="780563"/>
            <a:ext cx="13874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>
                <a:solidFill>
                  <a:srgbClr val="C00000"/>
                </a:solidFill>
              </a:rPr>
              <a:t>lifestyle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67474" y="749105"/>
            <a:ext cx="14287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practice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8100" y="749105"/>
            <a:ext cx="1003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dirty="0">
                <a:solidFill>
                  <a:srgbClr val="C00000"/>
                </a:solidFill>
              </a:rPr>
              <a:t>greet</a:t>
            </a:r>
            <a:endParaRPr lang="vi-VN" sz="3000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6760" y="1393145"/>
            <a:ext cx="10850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>
                <a:solidFill>
                  <a:prstClr val="black"/>
                </a:solidFill>
              </a:rPr>
              <a:t>My mum is _______________ keeping everything in the kitchen bright and clean.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6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0603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1296 L -0.33646 0.1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9041" y="405988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6435" y="3650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220" y="2624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253671" y="1451182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common </a:t>
            </a:r>
            <a:r>
              <a:rPr lang="en-US" sz="3200" dirty="0" smtClean="0"/>
              <a:t>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is </a:t>
            </a:r>
            <a:r>
              <a:rPr lang="en-US" sz="3200" dirty="0" smtClean="0"/>
              <a:t>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926255" y="924960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564115" y="951142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practice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467540" y="955358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lifestyle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430072" y="937447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serve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868829" y="935795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in the habit of</a:t>
            </a:r>
            <a:endParaRPr lang="vi-VN" sz="32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2 0.144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718 0.2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1 2.59259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2682" y="253411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﻿Label each picture with a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1494" y="1858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279" y="832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D82F66F-2246-C48C-C7CA-8026B2C489A6}"/>
              </a:ext>
            </a:extLst>
          </p:cNvPr>
          <p:cNvSpPr/>
          <p:nvPr/>
        </p:nvSpPr>
        <p:spPr>
          <a:xfrm>
            <a:off x="299559" y="1586198"/>
            <a:ext cx="150338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greeting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04FDA739-DD61-CB4C-1A7E-69167EF6051A}"/>
              </a:ext>
            </a:extLst>
          </p:cNvPr>
          <p:cNvSpPr/>
          <p:nvPr/>
        </p:nvSpPr>
        <p:spPr>
          <a:xfrm>
            <a:off x="291559" y="2180662"/>
            <a:ext cx="239889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online learning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id="{1F4D3119-2D76-05A7-A024-5A378B20526C}"/>
              </a:ext>
            </a:extLst>
          </p:cNvPr>
          <p:cNvSpPr/>
          <p:nvPr/>
        </p:nvSpPr>
        <p:spPr>
          <a:xfrm>
            <a:off x="299560" y="2786329"/>
            <a:ext cx="106411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pizza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523CB20-6B86-C0FA-009B-E57C240BC5D4}"/>
              </a:ext>
            </a:extLst>
          </p:cNvPr>
          <p:cNvSpPr/>
          <p:nvPr/>
        </p:nvSpPr>
        <p:spPr>
          <a:xfrm>
            <a:off x="281285" y="3391996"/>
            <a:ext cx="193403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street food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id="{611D757E-BE64-7C8E-04EE-971E9803FF62}"/>
              </a:ext>
            </a:extLst>
          </p:cNvPr>
          <p:cNvSpPr/>
          <p:nvPr/>
        </p:nvSpPr>
        <p:spPr>
          <a:xfrm>
            <a:off x="291559" y="3997663"/>
            <a:ext cx="283816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food in restaurant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843" y="828054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222" y="3903294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579" y="924100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619" y="924329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5042" y="934451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206659" y="3672887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310608" y="3667544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75E-6 -7.40741E-7 L 0.28177 -0.0268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375E-6 4.81481E-6 L 0.48477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8.33333E-7 -4.81481E-6 L 0.79596 0.0724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375E-6 -3.7037E-7 L 0.34257 0.55532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8333E-6 -4.81481E-6 L 0.64375 0.6312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45713" y="1178428"/>
            <a:ext cx="87505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1.</a:t>
            </a:r>
            <a:r>
              <a:rPr lang="en-US" sz="3200" dirty="0"/>
              <a:t> Which is probably the most common way</a:t>
            </a:r>
          </a:p>
          <a:p>
            <a:r>
              <a:rPr lang="en-US" sz="3200" dirty="0"/>
              <a:t>of greeting around the world</a:t>
            </a:r>
            <a:r>
              <a:rPr lang="en-US" sz="3200" dirty="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Shaking hands. 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Sticking out one’s tongue. </a:t>
            </a:r>
          </a:p>
          <a:p>
            <a:r>
              <a:rPr lang="en-US" sz="3200" dirty="0" smtClean="0"/>
              <a:t>	</a:t>
            </a:r>
          </a:p>
          <a:p>
            <a:r>
              <a:rPr lang="en-US" sz="3200" b="1" dirty="0" smtClean="0">
                <a:solidFill>
                  <a:srgbClr val="F7941E"/>
                </a:solidFill>
              </a:rPr>
              <a:t>2.</a:t>
            </a:r>
            <a:r>
              <a:rPr lang="en-US" sz="3200" dirty="0"/>
              <a:t> In the </a:t>
            </a:r>
            <a:r>
              <a:rPr lang="en-US" sz="3200" dirty="0" smtClean="0"/>
              <a:t>USA, </a:t>
            </a:r>
            <a:r>
              <a:rPr lang="en-US" sz="3200" dirty="0"/>
              <a:t>people greet each other </a:t>
            </a:r>
            <a:r>
              <a:rPr lang="en-US" sz="3200" dirty="0" smtClean="0"/>
              <a:t>by ______.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shaking heads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saying </a:t>
            </a:r>
            <a:r>
              <a:rPr lang="en-US" sz="3200" dirty="0" smtClean="0"/>
              <a:t>“hello”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44231" y="425683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3272" y="3847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057" y="2821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4191581" y="221022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4191581" y="4601163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8" y="1550652"/>
            <a:ext cx="3137198" cy="29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96933" y="1341288"/>
            <a:ext cx="7520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3.</a:t>
            </a:r>
            <a:r>
              <a:rPr lang="en-US" sz="3200" dirty="0" smtClean="0"/>
              <a:t> Thais </a:t>
            </a:r>
            <a:r>
              <a:rPr lang="en-US" sz="3200" dirty="0"/>
              <a:t>greet their elders by saying “</a:t>
            </a:r>
            <a:r>
              <a:rPr lang="en-US" sz="3200" dirty="0" err="1" smtClean="0"/>
              <a:t>sawadee</a:t>
            </a:r>
            <a:r>
              <a:rPr lang="en-US" sz="3200" dirty="0" smtClean="0"/>
              <a:t>” and </a:t>
            </a:r>
            <a:r>
              <a:rPr lang="en-US" sz="3200" dirty="0"/>
              <a:t>______. 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saying their surname 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slightly bowing to them </a:t>
            </a:r>
          </a:p>
          <a:p>
            <a:r>
              <a:rPr lang="en-US" sz="3200" dirty="0" smtClean="0"/>
              <a:t>	</a:t>
            </a:r>
          </a:p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/>
              <a:t> The Maori of New Zealand greet each </a:t>
            </a:r>
            <a:r>
              <a:rPr lang="en-US" sz="3200" dirty="0" smtClean="0"/>
              <a:t>other by </a:t>
            </a:r>
            <a:r>
              <a:rPr lang="en-US" sz="3200" dirty="0"/>
              <a:t>______. 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kissing each other’s </a:t>
            </a:r>
            <a:r>
              <a:rPr lang="en-US" sz="3200" dirty="0" smtClean="0"/>
              <a:t>cheek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pressing their noses together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638" y="374090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4679" y="3331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464" y="2305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4532003" y="2862768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4558432" y="5319913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317" y="1041035"/>
            <a:ext cx="3279759" cy="32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75397" y="1167880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other</a:t>
            </a:r>
            <a:r>
              <a:rPr lang="en-US" sz="320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bow to each other.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hug each other</a:t>
            </a:r>
            <a:r>
              <a:rPr lang="en-US" sz="3200" smtClean="0"/>
              <a:t>.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9803" y="448518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8844" y="40757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629" y="30493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060295" y="219893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6" y="2005543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6" y="207665"/>
            <a:ext cx="49142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solidFill>
                <a:srgbClr val="E0702A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31615" y="1279828"/>
            <a:ext cx="10745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lifestyles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747" y="523805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28559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3600" y="381003"/>
            <a:ext cx="7924800" cy="1354201"/>
          </a:xfrm>
          <a:prstGeom prst="rect">
            <a:avLst/>
          </a:prstGeom>
          <a:noFill/>
        </p:spPr>
        <p:txBody>
          <a:bodyPr lIns="121903" tIns="60952" rIns="121903" bIns="60952">
            <a:spAutoFit/>
          </a:bodyPr>
          <a:lstStyle/>
          <a:p>
            <a:pPr algn="ctr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007" y="2702871"/>
            <a:ext cx="11421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- Name a list of 10 ways of greetings from different countries.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- 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- Start preparing for the Project of the </a:t>
            </a:r>
            <a:r>
              <a:rPr lang="en-US" sz="3200" dirty="0" smtClean="0"/>
              <a:t>unit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03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EDFE8-6036-92C4-7718-04D7CC698BE6}"/>
              </a:ext>
            </a:extLst>
          </p:cNvPr>
          <p:cNvSpPr txBox="1"/>
          <p:nvPr/>
        </p:nvSpPr>
        <p:spPr>
          <a:xfrm>
            <a:off x="3621010" y="882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72FD5-3484-ECC1-163E-B8CCAC442208}"/>
              </a:ext>
            </a:extLst>
          </p:cNvPr>
          <p:cNvSpPr txBox="1"/>
          <p:nvPr/>
        </p:nvSpPr>
        <p:spPr>
          <a:xfrm>
            <a:off x="3906915" y="365896"/>
            <a:ext cx="856393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 smtClean="0"/>
              <a:t>1. </a:t>
            </a:r>
            <a:r>
              <a:rPr lang="en-US" sz="2800" dirty="0"/>
              <a:t>What is the video about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 smtClean="0"/>
              <a:t>2. </a:t>
            </a:r>
            <a:r>
              <a:rPr lang="en-US" sz="2800" dirty="0"/>
              <a:t>In </a:t>
            </a:r>
            <a:r>
              <a:rPr lang="en-US" sz="2800" dirty="0" smtClean="0"/>
              <a:t>Viet Nam</a:t>
            </a:r>
            <a:r>
              <a:rPr lang="en-US" sz="2800" dirty="0"/>
              <a:t>, how to two men greet when they meet?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 smtClean="0"/>
              <a:t>3. </a:t>
            </a:r>
            <a:r>
              <a:rPr lang="en-US" sz="2800" dirty="0"/>
              <a:t>Do people in Thailand shake hands when meeting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1131" y="3082736"/>
            <a:ext cx="5757204" cy="3484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779238" y="83724"/>
            <a:ext cx="256292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6796" y="988018"/>
            <a:ext cx="49473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About ways of greetings around the world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6796" y="1761519"/>
            <a:ext cx="374012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They shake hands or say hello.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04646" y="2611379"/>
            <a:ext cx="6840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-&gt; No. They greet each other with a “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and say “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Sawadee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170777"/>
            <a:ext cx="1179576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4943" y="1007907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28684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413" y="329609"/>
            <a:ext cx="5811359" cy="42211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1390" y="4966839"/>
            <a:ext cx="4331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- Lifestyle (n): 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5308" y="4966839"/>
            <a:ext cx="21114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dirty="0" err="1" smtClean="0">
                <a:solidFill>
                  <a:prstClr val="black"/>
                </a:solidFill>
              </a:rPr>
              <a:t>lối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sống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9312" y="5847637"/>
            <a:ext cx="2047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336699"/>
                </a:solidFill>
              </a:rPr>
              <a:t>/ˈ</a:t>
            </a:r>
            <a:r>
              <a:rPr lang="en-US" sz="3200" b="1" dirty="0" err="1">
                <a:solidFill>
                  <a:srgbClr val="336699"/>
                </a:solidFill>
              </a:rPr>
              <a:t>laɪfstaɪl</a:t>
            </a:r>
            <a:r>
              <a:rPr lang="en-US" sz="3200" b="1" dirty="0">
                <a:solidFill>
                  <a:srgbClr val="336699"/>
                </a:solidFill>
              </a:rPr>
              <a:t>/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450" y="62697"/>
            <a:ext cx="28793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  <p:pic>
        <p:nvPicPr>
          <p:cNvPr id="9" name="lifestyle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660" y="51791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3401124" y="5108819"/>
            <a:ext cx="29056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- greet </a:t>
            </a:r>
            <a:r>
              <a:rPr lang="en-US" sz="4800" b="1" dirty="0">
                <a:solidFill>
                  <a:srgbClr val="AD4F0F"/>
                </a:solidFill>
              </a:rPr>
              <a:t>(v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E3F62-B61E-620A-9626-D61F8771C011}"/>
              </a:ext>
            </a:extLst>
          </p:cNvPr>
          <p:cNvSpPr/>
          <p:nvPr/>
        </p:nvSpPr>
        <p:spPr>
          <a:xfrm>
            <a:off x="6170932" y="5270209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19F6C-CE9F-EDF3-D08A-A2B0763110C4}"/>
              </a:ext>
            </a:extLst>
          </p:cNvPr>
          <p:cNvSpPr/>
          <p:nvPr/>
        </p:nvSpPr>
        <p:spPr>
          <a:xfrm>
            <a:off x="3262198" y="5901427"/>
            <a:ext cx="3044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99CC"/>
                </a:solidFill>
              </a:rPr>
              <a:t>﻿/</a:t>
            </a:r>
            <a:r>
              <a:rPr lang="en-US" sz="3600" b="1" dirty="0" err="1">
                <a:solidFill>
                  <a:srgbClr val="0099CC"/>
                </a:solidFill>
              </a:rPr>
              <a:t>ɡriːt</a:t>
            </a:r>
            <a:r>
              <a:rPr lang="en-US" sz="3600" b="1" dirty="0">
                <a:solidFill>
                  <a:srgbClr val="0099CC"/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93" y="41981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2450" y="62697"/>
            <a:ext cx="28793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  <p:pic>
        <p:nvPicPr>
          <p:cNvPr id="2" name="greet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950" y="2809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3382644" y="0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2817967" y="4913680"/>
            <a:ext cx="39892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- greeting </a:t>
            </a:r>
            <a:r>
              <a:rPr lang="en-US" sz="4400" b="1" dirty="0">
                <a:solidFill>
                  <a:srgbClr val="AD4F0F"/>
                </a:solidFill>
              </a:rPr>
              <a:t>(n</a:t>
            </a:r>
            <a:r>
              <a:rPr lang="en-US" sz="4400" b="1" dirty="0" smtClean="0">
                <a:solidFill>
                  <a:srgbClr val="AD4F0F"/>
                </a:solidFill>
              </a:rPr>
              <a:t>): 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705AB-BB1B-D8FF-69AE-9AEB1605A360}"/>
              </a:ext>
            </a:extLst>
          </p:cNvPr>
          <p:cNvSpPr/>
          <p:nvPr/>
        </p:nvSpPr>
        <p:spPr>
          <a:xfrm>
            <a:off x="5433854" y="5057630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718B-3DEB-BF53-4064-0B427A33F46B}"/>
              </a:ext>
            </a:extLst>
          </p:cNvPr>
          <p:cNvSpPr/>
          <p:nvPr/>
        </p:nvSpPr>
        <p:spPr>
          <a:xfrm>
            <a:off x="2632157" y="5695134"/>
            <a:ext cx="3044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2" name="greeting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491" y="5265273"/>
            <a:ext cx="406400" cy="40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450" y="62697"/>
            <a:ext cx="28793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2451339" y="4816254"/>
            <a:ext cx="30988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-serve </a:t>
            </a:r>
            <a:r>
              <a:rPr lang="en-US" sz="4800" b="1" dirty="0">
                <a:solidFill>
                  <a:srgbClr val="AD4F0F"/>
                </a:solidFill>
              </a:rPr>
              <a:t>(v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9A879-EC9E-CB39-0FE4-307DB93B5989}"/>
              </a:ext>
            </a:extLst>
          </p:cNvPr>
          <p:cNvSpPr/>
          <p:nvPr/>
        </p:nvSpPr>
        <p:spPr>
          <a:xfrm>
            <a:off x="5015855" y="493585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2FDC5-2C4B-E5BE-7015-5F835B3DEFF9}"/>
              </a:ext>
            </a:extLst>
          </p:cNvPr>
          <p:cNvSpPr/>
          <p:nvPr/>
        </p:nvSpPr>
        <p:spPr>
          <a:xfrm>
            <a:off x="2105720" y="5509412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99CC"/>
                </a:solidFill>
              </a:rPr>
              <a:t>/</a:t>
            </a:r>
            <a:r>
              <a:rPr lang="en-US" sz="4400" b="1" dirty="0" err="1">
                <a:solidFill>
                  <a:srgbClr val="0099CC"/>
                </a:solidFill>
              </a:rPr>
              <a:t>sɜːv</a:t>
            </a:r>
            <a:r>
              <a:rPr lang="en-US" sz="4400" b="1" dirty="0">
                <a:solidFill>
                  <a:srgbClr val="0099CC"/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14" y="200992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rve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586" y="5144974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450" y="62697"/>
            <a:ext cx="28793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1098135" y="4614488"/>
            <a:ext cx="5355827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common practice (n</a:t>
            </a:r>
            <a:r>
              <a:rPr lang="en-US" sz="4400" b="1" dirty="0" smtClean="0">
                <a:solidFill>
                  <a:srgbClr val="AD4F0F"/>
                </a:solidFill>
              </a:rPr>
              <a:t>):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76DDDE-B6C5-CE1A-643E-4428F3CDC023}"/>
              </a:ext>
            </a:extLst>
          </p:cNvPr>
          <p:cNvSpPr/>
          <p:nvPr/>
        </p:nvSpPr>
        <p:spPr>
          <a:xfrm>
            <a:off x="6225900" y="4759916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 smtClean="0"/>
              <a:t>thông</a:t>
            </a:r>
            <a:r>
              <a:rPr lang="en-US" sz="4400" dirty="0" smtClean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E6086-C997-FD9D-DD35-5CCB189BAD63}"/>
              </a:ext>
            </a:extLst>
          </p:cNvPr>
          <p:cNvSpPr/>
          <p:nvPr/>
        </p:nvSpPr>
        <p:spPr>
          <a:xfrm>
            <a:off x="887938" y="5529357"/>
            <a:ext cx="5089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336699"/>
                </a:solidFill>
              </a:rPr>
              <a:t>﻿/ˈ</a:t>
            </a:r>
            <a:r>
              <a:rPr lang="en-US" sz="3600" b="1" dirty="0" err="1">
                <a:solidFill>
                  <a:srgbClr val="336699"/>
                </a:solidFill>
              </a:rPr>
              <a:t>kɒmən</a:t>
            </a:r>
            <a:r>
              <a:rPr lang="en-US" sz="3600" b="1" dirty="0">
                <a:solidFill>
                  <a:srgbClr val="336699"/>
                </a:solidFill>
              </a:rPr>
              <a:t> ˈ</a:t>
            </a:r>
            <a:r>
              <a:rPr lang="en-US" sz="3600" b="1" dirty="0" err="1">
                <a:solidFill>
                  <a:srgbClr val="336699"/>
                </a:solidFill>
              </a:rPr>
              <a:t>præktɪs</a:t>
            </a:r>
            <a:r>
              <a:rPr lang="en-US" sz="3600" b="1" dirty="0">
                <a:solidFill>
                  <a:srgbClr val="336699"/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048" y="326729"/>
            <a:ext cx="4336594" cy="42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mmon-practice16874539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442" y="3617643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450" y="62697"/>
            <a:ext cx="28793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1190882" y="5722358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i="1" dirty="0">
                <a:solidFill>
                  <a:srgbClr val="AD4F0F"/>
                </a:solidFill>
              </a:rPr>
              <a:t>in the habit </a:t>
            </a:r>
            <a:r>
              <a:rPr lang="en-US" sz="4800" b="1" i="1" dirty="0" smtClean="0">
                <a:solidFill>
                  <a:srgbClr val="AD4F0F"/>
                </a:solidFill>
              </a:rPr>
              <a:t>of: </a:t>
            </a:r>
            <a:endParaRPr lang="en-US" sz="4800" b="1" i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B5899-852E-C6E4-7F46-67EF752CC3ED}"/>
              </a:ext>
            </a:extLst>
          </p:cNvPr>
          <p:cNvSpPr/>
          <p:nvPr/>
        </p:nvSpPr>
        <p:spPr>
          <a:xfrm>
            <a:off x="4515539" y="5889581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i="1" dirty="0" err="1"/>
              <a:t>có</a:t>
            </a:r>
            <a:r>
              <a:rPr lang="en-US" sz="4400" i="1" dirty="0"/>
              <a:t> </a:t>
            </a:r>
            <a:r>
              <a:rPr lang="en-US" sz="4400" i="1" dirty="0" err="1"/>
              <a:t>thói</a:t>
            </a:r>
            <a:r>
              <a:rPr lang="en-US" sz="4400" i="1" dirty="0"/>
              <a:t> </a:t>
            </a:r>
            <a:r>
              <a:rPr lang="en-US" sz="4400" i="1" dirty="0" err="1"/>
              <a:t>quen</a:t>
            </a:r>
            <a:r>
              <a:rPr lang="en-US" sz="4400" i="1" dirty="0"/>
              <a:t> </a:t>
            </a:r>
            <a:r>
              <a:rPr lang="en-US" sz="4400" i="1" dirty="0" err="1"/>
              <a:t>làm</a:t>
            </a:r>
            <a:r>
              <a:rPr lang="en-US" sz="4400" i="1" dirty="0"/>
              <a:t> </a:t>
            </a:r>
            <a:r>
              <a:rPr lang="en-US" sz="4400" i="1" dirty="0" err="1"/>
              <a:t>gì</a:t>
            </a:r>
            <a:r>
              <a:rPr lang="en-US" sz="4400" i="1" dirty="0"/>
              <a:t>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33" y="417403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bit-gb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8242" y="4686633"/>
            <a:ext cx="406400" cy="40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86941" y="5150747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ˈ</a:t>
            </a:r>
            <a:r>
              <a:rPr lang="en-US" sz="3200" b="1" dirty="0" err="1" smtClean="0">
                <a:solidFill>
                  <a:srgbClr val="00B0F0"/>
                </a:solidFill>
              </a:rPr>
              <a:t>hæbɪt</a:t>
            </a:r>
            <a:r>
              <a:rPr lang="en-US" sz="3200" b="1" dirty="0" smtClean="0">
                <a:solidFill>
                  <a:srgbClr val="00B0F0"/>
                </a:solidFill>
              </a:rPr>
              <a:t>` 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5351" y="4354705"/>
            <a:ext cx="23968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AD4F0F"/>
                </a:solidFill>
              </a:rPr>
              <a:t>- habit: </a:t>
            </a:r>
            <a:endParaRPr lang="en-US" sz="5400" dirty="0"/>
          </a:p>
        </p:txBody>
      </p:sp>
      <p:sp>
        <p:nvSpPr>
          <p:cNvPr id="9" name="Rectangle 8"/>
          <p:cNvSpPr/>
          <p:nvPr/>
        </p:nvSpPr>
        <p:spPr>
          <a:xfrm>
            <a:off x="6279754" y="4431650"/>
            <a:ext cx="2525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</a:rPr>
              <a:t>thói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quen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450" y="62697"/>
            <a:ext cx="28793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</a:t>
            </a:r>
            <a:r>
              <a:rPr lang="en-US" sz="3600" b="1" u="sng" dirty="0" smtClean="0">
                <a:solidFill>
                  <a:srgbClr val="C00000"/>
                </a:solidFill>
              </a:rPr>
              <a:t>Vocabulary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3841</TotalTime>
  <Words>776</Words>
  <Application>Microsoft Office PowerPoint</Application>
  <PresentationFormat>Widescreen</PresentationFormat>
  <Paragraphs>255</Paragraphs>
  <Slides>30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Adobe Gothic Std B</vt:lpstr>
      <vt:lpstr>Arial</vt:lpstr>
      <vt:lpstr>Berlin Sans FB</vt:lpstr>
      <vt:lpstr>Calibri</vt:lpstr>
      <vt:lpstr>Calibri Light</vt:lpstr>
      <vt:lpstr>Myriad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232</cp:revision>
  <dcterms:created xsi:type="dcterms:W3CDTF">2020-12-09T02:04:09Z</dcterms:created>
  <dcterms:modified xsi:type="dcterms:W3CDTF">2023-12-14T01:14:00Z</dcterms:modified>
</cp:coreProperties>
</file>