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73" r:id="rId2"/>
    <p:sldId id="257" r:id="rId3"/>
    <p:sldId id="259" r:id="rId4"/>
    <p:sldId id="260" r:id="rId5"/>
    <p:sldId id="269" r:id="rId6"/>
    <p:sldId id="261" r:id="rId7"/>
    <p:sldId id="262" r:id="rId8"/>
    <p:sldId id="271" r:id="rId9"/>
    <p:sldId id="263" r:id="rId10"/>
    <p:sldId id="277" r:id="rId11"/>
    <p:sldId id="280" r:id="rId12"/>
    <p:sldId id="282" r:id="rId13"/>
    <p:sldId id="283" r:id="rId14"/>
    <p:sldId id="284" r:id="rId15"/>
    <p:sldId id="281" r:id="rId16"/>
    <p:sldId id="276" r:id="rId17"/>
    <p:sldId id="278" r:id="rId18"/>
    <p:sldId id="279" r:id="rId19"/>
    <p:sldId id="285" r:id="rId20"/>
    <p:sldId id="264" r:id="rId21"/>
    <p:sldId id="265" r:id="rId22"/>
    <p:sldId id="272" r:id="rId23"/>
    <p:sldId id="266" r:id="rId24"/>
    <p:sldId id="275" r:id="rId25"/>
    <p:sldId id="274" r:id="rId26"/>
  </p:sldIdLst>
  <p:sldSz cx="12192000" cy="6858000"/>
  <p:notesSz cx="6858000" cy="9144000"/>
  <p:embeddedFontLst>
    <p:embeddedFont>
      <p:font typeface="Arial Narrow" panose="020B0606020202030204" pitchFamily="3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Bauhaus 93" panose="04030905020B02020C02" pitchFamily="82" charset="0"/>
      <p:regular r:id="rId36"/>
    </p:embeddedFont>
    <p:embeddedFont>
      <p:font typeface="Algerian" panose="04020705040A02060702" pitchFamily="82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Arial Black" panose="020B0A04020102020204" pitchFamily="34" charset="0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iN+DLKV54VyUImvuB+8AlBLExB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7221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9201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215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473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915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210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268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60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7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381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311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52003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108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428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335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74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9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0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2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2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2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19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8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6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2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3.xml"/><Relationship Id="rId7" Type="http://schemas.openxmlformats.org/officeDocument/2006/relationships/slide" Target="slide12.xml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8.png"/><Relationship Id="rId5" Type="http://schemas.openxmlformats.org/officeDocument/2006/relationships/slide" Target="slide15.xml"/><Relationship Id="rId10" Type="http://schemas.openxmlformats.org/officeDocument/2006/relationships/slide" Target="slide18.xml"/><Relationship Id="rId4" Type="http://schemas.openxmlformats.org/officeDocument/2006/relationships/slide" Target="slide14.xml"/><Relationship Id="rId9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0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53809" y="1286384"/>
            <a:ext cx="5284381" cy="7694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91427" tIns="45714" rIns="91427" bIns="45714">
            <a:spAutoFit/>
          </a:bodyPr>
          <a:lstStyle/>
          <a:p>
            <a:r>
              <a:rPr lang="en-GB" sz="4400" b="1" dirty="0" smtClean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88877" y="175952"/>
            <a:ext cx="6716063" cy="73738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6000" b="1" dirty="0">
                <a:solidFill>
                  <a:srgbClr val="0070C0"/>
                </a:solidFill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11945" y="1837323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34391" y="1835738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58957" y="183097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83524" y="1837323"/>
            <a:ext cx="1625600" cy="128111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311940" y="3300999"/>
            <a:ext cx="1625600" cy="1281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34391" y="3300999"/>
            <a:ext cx="1625600" cy="1281112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958957" y="3313699"/>
            <a:ext cx="1625600" cy="128111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791991" y="3313699"/>
            <a:ext cx="1625600" cy="126841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002060"/>
                </a:solidFill>
              </a:rPr>
              <a:t>8</a:t>
            </a:r>
            <a:endParaRPr lang="en-US" sz="10666" b="1" dirty="0">
              <a:solidFill>
                <a:srgbClr val="00206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578391" y="5194944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578391" y="5728344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203991" y="51949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203991" y="57283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24791" y="51949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45591" y="51949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166391" y="51949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487191" y="51949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807991" y="51949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28791" y="51949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28791" y="57283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807991" y="57283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487191" y="57283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166391" y="57283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45591" y="57283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24791" y="5728344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602" y="0"/>
            <a:ext cx="2402958" cy="184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526" y="28678"/>
            <a:ext cx="2689403" cy="19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831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334106" y="32826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386891" y="22562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36711" y="353940"/>
            <a:ext cx="9777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 the correct tense of the verbs in brackets, using the first conditional.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585408" y="1998772"/>
            <a:ext cx="11806593" cy="8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 you (eat) ______ an apple every day, you will stay healthy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3121805" y="1938822"/>
            <a:ext cx="9639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eat</a:t>
            </a:r>
            <a:endParaRPr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5167423" y="6368902"/>
            <a:ext cx="558112" cy="41467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334106" y="32826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386891" y="22562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36711" y="353940"/>
            <a:ext cx="9777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 the correct tense of the verbs in brackets, using the first conditional.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553510" y="1360818"/>
            <a:ext cx="11806593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 smtClean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Dan wear a kilt if he (go) ______ to Scotland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229" name="Google Shape;229;p8"/>
          <p:cNvSpPr txBox="1"/>
          <p:nvPr/>
        </p:nvSpPr>
        <p:spPr>
          <a:xfrm>
            <a:off x="5921135" y="1930205"/>
            <a:ext cx="13807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goes</a:t>
            </a:r>
            <a:endParaRPr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5167423" y="6368902"/>
            <a:ext cx="558112" cy="41467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334106" y="32826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386891" y="22562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36711" y="353940"/>
            <a:ext cx="9777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 the correct tense of the verbs in brackets, using the first conditional.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585408" y="1514822"/>
            <a:ext cx="10748899" cy="1461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 (have) _________ sore eyes if he spends too much time </a:t>
            </a:r>
            <a:endParaRPr lang="en-US" sz="3200" dirty="0" smtClean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on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computer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230" name="Google Shape;230;p8"/>
          <p:cNvSpPr txBox="1"/>
          <p:nvPr/>
        </p:nvSpPr>
        <p:spPr>
          <a:xfrm>
            <a:off x="2830748" y="1791097"/>
            <a:ext cx="17191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have</a:t>
            </a:r>
            <a:endParaRPr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5167423" y="6368902"/>
            <a:ext cx="558112" cy="41467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334106" y="32826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386891" y="22562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36711" y="353940"/>
            <a:ext cx="9777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 the correct tense of the verbs in brackets, using the first conditional.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334106" y="1001896"/>
            <a:ext cx="11806593" cy="1461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 you (not do) _________ anything bad, you won’t get into trouble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3316706" y="1546804"/>
            <a:ext cx="165135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don’t do</a:t>
            </a:r>
            <a:endParaRPr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5167423" y="6368902"/>
            <a:ext cx="558112" cy="41467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334106" y="32826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386891" y="22562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36711" y="353940"/>
            <a:ext cx="9777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 the correct tense of the verbs in brackets, using the first conditional.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471073" y="1299757"/>
            <a:ext cx="11806593" cy="115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endParaRPr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_____she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(be) 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able to eat the soup if I put some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chillies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 it?</a:t>
            </a:r>
            <a:endParaRPr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944231" y="1876818"/>
            <a:ext cx="11118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</a:t>
            </a:r>
            <a:endParaRPr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3388733" y="1872981"/>
            <a:ext cx="8315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be</a:t>
            </a:r>
            <a:endParaRPr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5167423" y="6368902"/>
            <a:ext cx="558112" cy="41467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7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4148" y="133817"/>
            <a:ext cx="6379853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6" y="4"/>
            <a:ext cx="649817" cy="649817"/>
          </a:xfrm>
          <a:prstGeom prst="rect">
            <a:avLst/>
          </a:prstGeom>
        </p:spPr>
      </p:pic>
      <p:sp>
        <p:nvSpPr>
          <p:cNvPr id="6" name="Action Button: Home 5">
            <a:hlinkClick r:id="rId6" action="ppaction://hlinksldjump" highlightClick="1"/>
          </p:cNvPr>
          <p:cNvSpPr/>
          <p:nvPr/>
        </p:nvSpPr>
        <p:spPr>
          <a:xfrm>
            <a:off x="5167423" y="6368902"/>
            <a:ext cx="558112" cy="41467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buClrTx/>
              <a:defRPr/>
            </a:pPr>
            <a:r>
              <a:rPr lang="en-US" sz="8000" b="1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4" y="5869089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67" b="1" dirty="0">
                <a:solidFill>
                  <a:srgbClr val="FF0000"/>
                </a:solidFill>
              </a:rPr>
              <a:t>you get 2 plus points</a:t>
            </a:r>
            <a:endParaRPr lang="en-US" sz="1867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8208335" y="6078028"/>
            <a:ext cx="558112" cy="41467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buClrTx/>
              <a:defRPr/>
            </a:pPr>
            <a:r>
              <a:rPr lang="en-US" sz="8000" b="1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4" y="5869089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67" b="1" dirty="0">
                <a:solidFill>
                  <a:srgbClr val="FF0000"/>
                </a:solidFill>
              </a:rPr>
              <a:t>you get 2 plus points</a:t>
            </a:r>
            <a:endParaRPr lang="en-US" sz="1867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8208335" y="6078028"/>
            <a:ext cx="558112" cy="41467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334106" y="32826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386891" y="22562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36711" y="353940"/>
            <a:ext cx="9777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 the correct tense of the verbs in brackets, using the first conditional.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109566" y="967414"/>
            <a:ext cx="11806593" cy="450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you (eat) ______ an apple every day, you will stay healthy.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Dan wear a kilt if he (go) ______ to Scotland?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 (have) _________ sore eyes if he spends too much time on the computer.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you (not do) _________ anything bad, you won’t get into trouble.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</a:t>
            </a: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_____she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(be) 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able to eat the soup if I put some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chillies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 it?</a:t>
            </a:r>
            <a:endParaRPr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2590177" y="985240"/>
            <a:ext cx="9639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eat</a:t>
            </a:r>
            <a:endParaRPr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5538363" y="1771943"/>
            <a:ext cx="13807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goes</a:t>
            </a:r>
            <a:endParaRPr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" name="Google Shape;230;p8"/>
          <p:cNvSpPr txBox="1"/>
          <p:nvPr/>
        </p:nvSpPr>
        <p:spPr>
          <a:xfrm>
            <a:off x="2309752" y="2641702"/>
            <a:ext cx="17191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have</a:t>
            </a:r>
            <a:endParaRPr sz="18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" name="Google Shape;231;p8"/>
          <p:cNvSpPr txBox="1"/>
          <p:nvPr/>
        </p:nvSpPr>
        <p:spPr>
          <a:xfrm>
            <a:off x="3072157" y="4012854"/>
            <a:ext cx="165135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don’t do</a:t>
            </a:r>
            <a:endParaRPr sz="18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678417" y="4853733"/>
            <a:ext cx="11118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</a:t>
            </a:r>
            <a:endParaRPr sz="18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3197347" y="4869652"/>
            <a:ext cx="8315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be</a:t>
            </a:r>
            <a:endParaRPr sz="18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4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chemeClr val="accent4">
              <a:lumMod val="75000"/>
            </a:schemeClr>
          </a:solidFill>
        </p:grpSpPr>
        <p:sp>
          <p:nvSpPr>
            <p:cNvPr id="95" name="Google Shape;95;p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2172443" y="25487"/>
            <a:ext cx="888470" cy="883461"/>
            <a:chOff x="2091636" y="61926"/>
            <a:chExt cx="888470" cy="883461"/>
          </a:xfrm>
        </p:grpSpPr>
        <p:sp>
          <p:nvSpPr>
            <p:cNvPr id="99" name="Google Shape;99;p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05881" y="1286032"/>
            <a:ext cx="4369595" cy="625641"/>
          </a:xfrm>
          <a:prstGeom prst="roundRect">
            <a:avLst>
              <a:gd name="adj" fmla="val 4266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8786" y="1117636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73237" y="1398797"/>
            <a:ext cx="363738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tx2"/>
                </a:solidFill>
                <a:latin typeface="Bauhaus 93" panose="04030905020B02020C02" pitchFamily="82" charset="0"/>
                <a:ea typeface="Calibri"/>
                <a:cs typeface="Calibri"/>
                <a:sym typeface="Calibri"/>
              </a:rPr>
              <a:t>LESSON 3: A CLOSER LOOK 2</a:t>
            </a:r>
            <a:endParaRPr b="1" dirty="0">
              <a:solidFill>
                <a:schemeClr val="tx2"/>
              </a:solidFill>
              <a:latin typeface="Bauhaus 93" panose="04030905020B02020C02" pitchFamily="82" charset="0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653640" y="136912"/>
            <a:ext cx="143199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4346915" y="122427"/>
            <a:ext cx="333560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LIFESTYLES</a:t>
            </a:r>
            <a:endParaRPr sz="4400" dirty="0">
              <a:solidFill>
                <a:srgbClr val="FFFF00"/>
              </a:solidFill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2243706" y="122427"/>
            <a:ext cx="7303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dirty="0">
              <a:solidFill>
                <a:srgbClr val="FFFF00"/>
              </a:solidFill>
            </a:endParaRPr>
          </a:p>
        </p:txBody>
      </p:sp>
      <p:pic>
        <p:nvPicPr>
          <p:cNvPr id="107" name="Google Shape;107;p2" descr="A picture containing text, vector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819"/>
          <a:stretch/>
        </p:blipFill>
        <p:spPr>
          <a:xfrm>
            <a:off x="3157870" y="2501262"/>
            <a:ext cx="5117607" cy="4037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"/>
          <p:cNvSpPr/>
          <p:nvPr/>
        </p:nvSpPr>
        <p:spPr>
          <a:xfrm>
            <a:off x="444536" y="25872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 txBox="1"/>
          <p:nvPr/>
        </p:nvSpPr>
        <p:spPr>
          <a:xfrm>
            <a:off x="497321" y="15608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1023928" y="307240"/>
            <a:ext cx="105290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Fill in each blank with IF or UNLESS.</a:t>
            </a:r>
            <a:endParaRPr sz="2400" b="1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289900" y="1735838"/>
            <a:ext cx="11764925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we eat lunch now, we won’t arrive at the cinema on time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teacher will be furious 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you don’t do the homework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 won’t eat kimchi when I go to Korea 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 have to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you turn on the light, you will be able to see better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You won’t be able to find the house 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 you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use your GPS. There’s no one around.</a:t>
            </a:r>
            <a:endParaRPr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780899" y="1744185"/>
            <a:ext cx="142193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5544061" y="2326468"/>
            <a:ext cx="5036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Google Shape;250;p9"/>
          <p:cNvSpPr txBox="1"/>
          <p:nvPr/>
        </p:nvSpPr>
        <p:spPr>
          <a:xfrm>
            <a:off x="7177540" y="2846802"/>
            <a:ext cx="164019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988204" y="3431537"/>
            <a:ext cx="5036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Google Shape;252;p9"/>
          <p:cNvSpPr txBox="1"/>
          <p:nvPr/>
        </p:nvSpPr>
        <p:spPr>
          <a:xfrm>
            <a:off x="6915166" y="4285079"/>
            <a:ext cx="134075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1539" y="761328"/>
            <a:ext cx="8615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  <a:latin typeface="OpenSans"/>
              </a:rPr>
              <a:t>If </a:t>
            </a:r>
            <a:r>
              <a:rPr lang="en-US" sz="2800" b="1" dirty="0">
                <a:solidFill>
                  <a:srgbClr val="0070C0"/>
                </a:solidFill>
                <a:latin typeface="OpenSans"/>
              </a:rPr>
              <a:t>+ S + V: </a:t>
            </a:r>
            <a:r>
              <a:rPr lang="en-US" sz="2800" b="1" i="1" dirty="0" err="1">
                <a:solidFill>
                  <a:srgbClr val="0070C0"/>
                </a:solidFill>
                <a:latin typeface="OpenSans"/>
              </a:rPr>
              <a:t>nếu</a:t>
            </a:r>
            <a:endParaRPr lang="en-US" sz="2800" b="1" dirty="0">
              <a:solidFill>
                <a:srgbClr val="0070C0"/>
              </a:solidFill>
              <a:latin typeface="Open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  <a:latin typeface="OpenSans"/>
              </a:rPr>
              <a:t>Unless + S + V:</a:t>
            </a:r>
            <a:r>
              <a:rPr lang="en-US" sz="2800" b="1" i="1" dirty="0" smtClean="0">
                <a:solidFill>
                  <a:srgbClr val="0070C0"/>
                </a:solidFill>
                <a:latin typeface="OpenSans"/>
              </a:rPr>
              <a:t> </a:t>
            </a:r>
            <a:r>
              <a:rPr lang="en-US" sz="2800" b="1" i="1" dirty="0" err="1" smtClean="0">
                <a:solidFill>
                  <a:srgbClr val="0070C0"/>
                </a:solidFill>
                <a:latin typeface="OpenSans"/>
              </a:rPr>
              <a:t>nếu</a:t>
            </a:r>
            <a:r>
              <a:rPr lang="en-US" sz="2800" b="1" i="1" dirty="0" smtClean="0">
                <a:solidFill>
                  <a:srgbClr val="0070C0"/>
                </a:solidFill>
                <a:latin typeface="OpenSans"/>
              </a:rPr>
              <a:t> ...... </a:t>
            </a:r>
            <a:r>
              <a:rPr lang="en-US" sz="2800" b="1" i="1" dirty="0" err="1" smtClean="0">
                <a:solidFill>
                  <a:srgbClr val="0070C0"/>
                </a:solidFill>
                <a:latin typeface="OpenSans"/>
              </a:rPr>
              <a:t>Không</a:t>
            </a:r>
            <a:r>
              <a:rPr lang="en-US" sz="2800" b="1" i="1" dirty="0" smtClean="0">
                <a:solidFill>
                  <a:srgbClr val="0070C0"/>
                </a:solidFill>
                <a:latin typeface="OpenSans"/>
              </a:rPr>
              <a:t>, </a:t>
            </a:r>
            <a:r>
              <a:rPr lang="en-US" sz="2800" b="1" i="1" dirty="0" err="1" smtClean="0">
                <a:solidFill>
                  <a:srgbClr val="0070C0"/>
                </a:solidFill>
                <a:latin typeface="OpenSans"/>
              </a:rPr>
              <a:t>trừ</a:t>
            </a:r>
            <a:r>
              <a:rPr lang="en-US" sz="2800" b="1" i="1" dirty="0" smtClean="0">
                <a:solidFill>
                  <a:srgbClr val="0070C0"/>
                </a:solidFill>
                <a:latin typeface="OpenSans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OpenSans"/>
              </a:rPr>
              <a:t>khi</a:t>
            </a:r>
            <a:endParaRPr lang="en-US" sz="2800" b="1" dirty="0" smtClean="0">
              <a:solidFill>
                <a:srgbClr val="0070C0"/>
              </a:solidFill>
              <a:latin typeface="Open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0" descr="What is a Group Discussion (GD) - Authentic Journey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0181" y="3505066"/>
            <a:ext cx="5541819" cy="311727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0"/>
          <p:cNvSpPr/>
          <p:nvPr/>
        </p:nvSpPr>
        <p:spPr>
          <a:xfrm>
            <a:off x="487066" y="948286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0"/>
          <p:cNvSpPr txBox="1"/>
          <p:nvPr/>
        </p:nvSpPr>
        <p:spPr>
          <a:xfrm>
            <a:off x="539851" y="84564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1042458" y="890871"/>
            <a:ext cx="105429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﻿Complete the following sentences to make them true for you. Then share your answers with a partner.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" name="Google Shape;266;p10"/>
          <p:cNvSpPr txBox="1"/>
          <p:nvPr/>
        </p:nvSpPr>
        <p:spPr>
          <a:xfrm>
            <a:off x="280923" y="1593105"/>
            <a:ext cx="8758048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it rains tomorrow,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Unless I get good marks,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 have free time this weekend,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If I study harder, ______.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Unless I go to bed early, ______.</a:t>
            </a:r>
            <a:endParaRPr sz="32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2079" y="84185"/>
            <a:ext cx="3353633" cy="646331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550" y="804947"/>
            <a:ext cx="1184467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vi-VN" sz="3000" dirty="0" smtClean="0">
                <a:latin typeface="+mj-lt"/>
              </a:rPr>
              <a:t>If </a:t>
            </a:r>
            <a:r>
              <a:rPr lang="vi-VN" sz="3000" dirty="0">
                <a:latin typeface="+mj-lt"/>
              </a:rPr>
              <a:t>it rains tomorrow, </a:t>
            </a:r>
            <a:r>
              <a:rPr lang="en-US" sz="3000" dirty="0" smtClean="0">
                <a:latin typeface="+mj-lt"/>
              </a:rPr>
              <a:t>…………………………….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+mj-lt"/>
              </a:rPr>
              <a:t>2. </a:t>
            </a:r>
            <a:r>
              <a:rPr lang="vi-VN" sz="3000" dirty="0" smtClean="0">
                <a:latin typeface="+mj-lt"/>
              </a:rPr>
              <a:t>Unless </a:t>
            </a:r>
            <a:r>
              <a:rPr lang="vi-VN" sz="3000" dirty="0">
                <a:latin typeface="+mj-lt"/>
              </a:rPr>
              <a:t>I get good marks</a:t>
            </a:r>
            <a:r>
              <a:rPr lang="vi-VN" sz="3000" dirty="0" smtClean="0">
                <a:latin typeface="+mj-lt"/>
              </a:rPr>
              <a:t>,</a:t>
            </a:r>
            <a:r>
              <a:rPr lang="en-US" sz="3000" dirty="0" smtClean="0">
                <a:latin typeface="+mj-lt"/>
              </a:rPr>
              <a:t>……………………………..</a:t>
            </a:r>
            <a:r>
              <a:rPr lang="vi-VN" sz="3000" b="1" dirty="0">
                <a:latin typeface="+mj-lt"/>
              </a:rPr>
              <a:t> </a:t>
            </a:r>
            <a:endParaRPr lang="en-US" sz="30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3000" dirty="0" smtClean="0">
                <a:latin typeface="+mj-lt"/>
              </a:rPr>
              <a:t>3.</a:t>
            </a:r>
            <a:r>
              <a:rPr lang="en-US" sz="3000" dirty="0" smtClean="0">
                <a:latin typeface="+mj-lt"/>
              </a:rPr>
              <a:t> </a:t>
            </a:r>
            <a:r>
              <a:rPr lang="vi-VN" sz="3000" dirty="0" smtClean="0">
                <a:latin typeface="+mj-lt"/>
              </a:rPr>
              <a:t>If </a:t>
            </a:r>
            <a:r>
              <a:rPr lang="vi-VN" sz="3000" dirty="0">
                <a:latin typeface="+mj-lt"/>
              </a:rPr>
              <a:t>I have free time this weekend, </a:t>
            </a:r>
            <a:r>
              <a:rPr lang="en-US" sz="3000" dirty="0" smtClean="0">
                <a:latin typeface="+mj-lt"/>
              </a:rPr>
              <a:t>………………………………………..</a:t>
            </a:r>
            <a:endParaRPr lang="vi-VN" sz="30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3000" dirty="0" smtClean="0">
                <a:latin typeface="+mj-lt"/>
              </a:rPr>
              <a:t>4</a:t>
            </a:r>
            <a:r>
              <a:rPr lang="vi-VN" sz="3000" dirty="0">
                <a:latin typeface="+mj-lt"/>
              </a:rPr>
              <a:t>. If I study harder, </a:t>
            </a:r>
            <a:r>
              <a:rPr lang="en-US" sz="3000" dirty="0" smtClean="0">
                <a:latin typeface="+mj-lt"/>
              </a:rPr>
              <a:t>……………………………….</a:t>
            </a:r>
          </a:p>
          <a:p>
            <a:pPr>
              <a:lnSpc>
                <a:spcPct val="150000"/>
              </a:lnSpc>
            </a:pPr>
            <a:r>
              <a:rPr lang="vi-VN" sz="3000" dirty="0" smtClean="0">
                <a:latin typeface="+mj-lt"/>
              </a:rPr>
              <a:t>5</a:t>
            </a:r>
            <a:r>
              <a:rPr lang="vi-VN" sz="3000" dirty="0">
                <a:latin typeface="+mj-lt"/>
              </a:rPr>
              <a:t>. Unless I go to bed early, </a:t>
            </a:r>
            <a:r>
              <a:rPr lang="en-US" sz="3000" dirty="0" smtClean="0">
                <a:latin typeface="+mj-lt"/>
              </a:rPr>
              <a:t>………………………………</a:t>
            </a:r>
            <a:endParaRPr lang="en-US" sz="3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2079" y="84185"/>
            <a:ext cx="3683242" cy="646331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25389" y="730516"/>
            <a:ext cx="4398961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we won't go to th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cinema</a:t>
            </a:r>
            <a:r>
              <a:rPr lang="vi-VN" sz="3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vi-VN" sz="3000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1116" y="1403428"/>
            <a:ext cx="7588103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my mum won't buy me a new phone</a:t>
            </a:r>
            <a:r>
              <a:rPr lang="vi-VN" sz="3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9270" y="2298387"/>
            <a:ext cx="69877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 will play badminton with my best friends</a:t>
            </a:r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0724" y="2756313"/>
            <a:ext cx="4031873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 will get a good marks</a:t>
            </a:r>
            <a:r>
              <a:rPr lang="vi-VN" sz="30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3459" y="3458172"/>
            <a:ext cx="3360215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 won't get up early</a:t>
            </a:r>
            <a:r>
              <a:rPr lang="vi-VN" sz="3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60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/>
          <p:nvPr/>
        </p:nvSpPr>
        <p:spPr>
          <a:xfrm>
            <a:off x="3198369" y="122604"/>
            <a:ext cx="4031771" cy="5847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CONSOLIDATION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1" descr="Recruiting Action Plan Wrap-Up – firecrack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0509" y="257935"/>
            <a:ext cx="2756074" cy="152172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 txBox="1"/>
          <p:nvPr/>
        </p:nvSpPr>
        <p:spPr>
          <a:xfrm>
            <a:off x="866827" y="657658"/>
            <a:ext cx="1034534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What have we learnt in this lesson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?</a:t>
            </a:r>
            <a:endParaRPr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67;p5"/>
          <p:cNvSpPr/>
          <p:nvPr/>
        </p:nvSpPr>
        <p:spPr>
          <a:xfrm>
            <a:off x="1185462" y="2682423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 dirty="0"/>
          </a:p>
        </p:txBody>
      </p:sp>
      <p:sp>
        <p:nvSpPr>
          <p:cNvPr id="13" name="Google Shape;168;p5"/>
          <p:cNvSpPr/>
          <p:nvPr/>
        </p:nvSpPr>
        <p:spPr>
          <a:xfrm>
            <a:off x="1185463" y="3574693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⎯</a:t>
            </a:r>
            <a:endParaRPr sz="1800" dirty="0"/>
          </a:p>
        </p:txBody>
      </p:sp>
      <p:sp>
        <p:nvSpPr>
          <p:cNvPr id="14" name="Google Shape;169;p5"/>
          <p:cNvSpPr/>
          <p:nvPr/>
        </p:nvSpPr>
        <p:spPr>
          <a:xfrm>
            <a:off x="1185462" y="4503259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dirty="0"/>
          </a:p>
        </p:txBody>
      </p:sp>
      <p:sp>
        <p:nvSpPr>
          <p:cNvPr id="15" name="Google Shape;170;p5"/>
          <p:cNvSpPr/>
          <p:nvPr/>
        </p:nvSpPr>
        <p:spPr>
          <a:xfrm>
            <a:off x="2044445" y="2682422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will + V-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…</a:t>
            </a:r>
            <a:endParaRPr sz="1800" dirty="0"/>
          </a:p>
        </p:txBody>
      </p:sp>
      <p:sp>
        <p:nvSpPr>
          <p:cNvPr id="16" name="Google Shape;171;p5"/>
          <p:cNvSpPr/>
          <p:nvPr/>
        </p:nvSpPr>
        <p:spPr>
          <a:xfrm>
            <a:off x="2044446" y="3574693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won’t + V-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…</a:t>
            </a:r>
            <a:endParaRPr sz="1800" dirty="0"/>
          </a:p>
        </p:txBody>
      </p:sp>
      <p:sp>
        <p:nvSpPr>
          <p:cNvPr id="17" name="Google Shape;172;p5"/>
          <p:cNvSpPr/>
          <p:nvPr/>
        </p:nvSpPr>
        <p:spPr>
          <a:xfrm>
            <a:off x="2021683" y="4503259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+ S + V-inf + …?</a:t>
            </a:r>
            <a:endParaRPr sz="1800"/>
          </a:p>
        </p:txBody>
      </p:sp>
      <p:sp>
        <p:nvSpPr>
          <p:cNvPr id="21" name="Google Shape;177;p5"/>
          <p:cNvSpPr/>
          <p:nvPr/>
        </p:nvSpPr>
        <p:spPr>
          <a:xfrm>
            <a:off x="1448698" y="5707052"/>
            <a:ext cx="8718773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+ Present simple  ,  Future simple</a:t>
            </a:r>
            <a:endParaRPr sz="1800" dirty="0"/>
          </a:p>
        </p:txBody>
      </p:sp>
      <p:sp>
        <p:nvSpPr>
          <p:cNvPr id="2" name="Rectangle 1"/>
          <p:cNvSpPr/>
          <p:nvPr/>
        </p:nvSpPr>
        <p:spPr>
          <a:xfrm>
            <a:off x="1005354" y="1285158"/>
            <a:ext cx="924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Clr>
                <a:prstClr val="black"/>
              </a:buClr>
              <a:buSzPts val="2800"/>
              <a:buFont typeface="Noto Sans Symbols"/>
              <a:buChar char="✔"/>
            </a:pPr>
            <a:r>
              <a:rPr lang="en-US" sz="3200" b="1" i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How to use future simple and first conditional</a:t>
            </a:r>
            <a:endParaRPr lang="en-US" sz="3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5354" y="2070179"/>
            <a:ext cx="3632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1. the 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future simple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0096" y="5020905"/>
            <a:ext cx="3443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 First 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conditional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142663" y="50530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904539" y="52816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142663" y="54340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599739" y="56626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142663" y="58912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294939" y="58912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802939" y="58150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1364822" y="1832522"/>
            <a:ext cx="9753600" cy="21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US" altLang="vi-VN" sz="4400" dirty="0">
                <a:latin typeface="Calibri" pitchFamily="34" charset="0"/>
              </a:rPr>
              <a:t> </a:t>
            </a:r>
            <a:r>
              <a:rPr lang="en-US" altLang="vi-VN" sz="4400" dirty="0" smtClean="0">
                <a:latin typeface="Calibri" pitchFamily="34" charset="0"/>
              </a:rPr>
              <a:t>Revise the grammars .</a:t>
            </a:r>
            <a:endParaRPr lang="en-US" altLang="vi-VN" sz="4400" dirty="0">
              <a:latin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Do exercises in the workbook</a:t>
            </a:r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vi-VN" sz="4400" dirty="0">
              <a:latin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altLang="vi-VN" sz="4400" dirty="0">
                <a:latin typeface="Calibri" pitchFamily="34" charset="0"/>
              </a:rPr>
              <a:t>Prepare </a:t>
            </a:r>
            <a:r>
              <a:rPr lang="en-US" altLang="vi-VN" sz="4400" dirty="0" smtClean="0">
                <a:latin typeface="Calibri" pitchFamily="34" charset="0"/>
              </a:rPr>
              <a:t>lesson 4 (communication).</a:t>
            </a:r>
            <a:endParaRPr lang="en-US" altLang="vi-VN" sz="4400" dirty="0">
              <a:latin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17600" y="1600200"/>
            <a:ext cx="9956800" cy="2590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1867"/>
          </a:p>
        </p:txBody>
      </p:sp>
      <p:sp>
        <p:nvSpPr>
          <p:cNvPr id="15" name="Rectangle 14"/>
          <p:cNvSpPr/>
          <p:nvPr/>
        </p:nvSpPr>
        <p:spPr>
          <a:xfrm>
            <a:off x="2032000" y="429685"/>
            <a:ext cx="7924800" cy="95409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* homework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>
            <a:off x="609600" y="5157177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>
            <a:off x="371476" y="5385777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>
            <a:off x="609600" y="5538177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>
            <a:off x="66676" y="5766777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>
            <a:off x="609600" y="5995377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0937">
            <a:off x="269876" y="5919177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5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535" y="60055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61" y="94996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73561" y="5015151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125" y="453867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34625" y="499783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4093" y="4586526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6753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/>
          <p:nvPr/>
        </p:nvSpPr>
        <p:spPr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940055" y="334381"/>
            <a:ext cx="54490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006699"/>
                </a:solidFill>
                <a:latin typeface="Calibri"/>
                <a:cs typeface="Calibri"/>
                <a:sym typeface="Calibri"/>
              </a:rPr>
              <a:t>Answer the question:</a:t>
            </a:r>
            <a:endParaRPr sz="3600" dirty="0">
              <a:solidFill>
                <a:srgbClr val="006699"/>
              </a:solidFill>
            </a:endParaRPr>
          </a:p>
        </p:txBody>
      </p:sp>
      <p:pic>
        <p:nvPicPr>
          <p:cNvPr id="154" name="Google Shape;154;p4" descr="500,000 Vietnamese Dong Banknote VND - IN STOCK | Vietnamese dong, Vietnam,  Bank notes"/>
          <p:cNvPicPr preferRelativeResize="0"/>
          <p:nvPr/>
        </p:nvPicPr>
        <p:blipFill rotWithShape="1">
          <a:blip r:embed="rId3">
            <a:alphaModFix/>
          </a:blip>
          <a:srcRect t="21946" b="24528"/>
          <a:stretch/>
        </p:blipFill>
        <p:spPr>
          <a:xfrm>
            <a:off x="2007113" y="1848772"/>
            <a:ext cx="7814929" cy="3822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"/>
          <p:cNvSpPr txBox="1"/>
          <p:nvPr/>
        </p:nvSpPr>
        <p:spPr>
          <a:xfrm>
            <a:off x="728480" y="1054683"/>
            <a:ext cx="113820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will you buy if you have 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1.000.000 VND</a:t>
            </a:r>
            <a:r>
              <a:rPr lang="en-US" sz="4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06327" y="46299"/>
            <a:ext cx="2371060" cy="102959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6699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2400" b="1" dirty="0" smtClean="0">
                <a:solidFill>
                  <a:srgbClr val="006699"/>
                </a:solidFill>
                <a:latin typeface="Algerian" panose="04020705040A02060702" pitchFamily="82" charset="0"/>
              </a:rPr>
              <a:t>WARM  </a:t>
            </a:r>
            <a:r>
              <a:rPr lang="en-US" sz="2400" b="1" dirty="0">
                <a:solidFill>
                  <a:srgbClr val="006699"/>
                </a:solidFill>
                <a:latin typeface="Algerian" panose="04020705040A02060702" pitchFamily="82" charset="0"/>
              </a:rPr>
              <a:t>UP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/>
          <p:nvPr/>
        </p:nvSpPr>
        <p:spPr>
          <a:xfrm>
            <a:off x="463989" y="1766054"/>
            <a:ext cx="1112549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﻿We use the future simple to describe future possibilities or conditions</a:t>
            </a: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vi-VN" sz="24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Chúng ta sử dụng thì tương lai đơn để miêu tả những khả năng và điều kiện trong tương </a:t>
            </a:r>
            <a:r>
              <a:rPr lang="vi-VN" sz="24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</a:t>
            </a:r>
            <a:r>
              <a:rPr lang="en-US" sz="24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vi-VN" sz="2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1227992" y="3329871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800" dirty="0"/>
          </a:p>
        </p:txBody>
      </p:sp>
      <p:sp>
        <p:nvSpPr>
          <p:cNvPr id="168" name="Google Shape;168;p5"/>
          <p:cNvSpPr/>
          <p:nvPr/>
        </p:nvSpPr>
        <p:spPr>
          <a:xfrm>
            <a:off x="1227993" y="4222141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⎯</a:t>
            </a:r>
            <a:endParaRPr sz="1800" dirty="0"/>
          </a:p>
        </p:txBody>
      </p:sp>
      <p:sp>
        <p:nvSpPr>
          <p:cNvPr id="169" name="Google Shape;169;p5"/>
          <p:cNvSpPr/>
          <p:nvPr/>
        </p:nvSpPr>
        <p:spPr>
          <a:xfrm>
            <a:off x="1227992" y="5150707"/>
            <a:ext cx="526473" cy="526473"/>
          </a:xfrm>
          <a:prstGeom prst="ellipse">
            <a:avLst/>
          </a:prstGeom>
          <a:solidFill>
            <a:schemeClr val="accent4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/>
          </a:p>
        </p:txBody>
      </p:sp>
      <p:sp>
        <p:nvSpPr>
          <p:cNvPr id="170" name="Google Shape;170;p5"/>
          <p:cNvSpPr/>
          <p:nvPr/>
        </p:nvSpPr>
        <p:spPr>
          <a:xfrm>
            <a:off x="2086975" y="3329870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will + V-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…</a:t>
            </a:r>
            <a:endParaRPr sz="1800" dirty="0"/>
          </a:p>
        </p:txBody>
      </p:sp>
      <p:sp>
        <p:nvSpPr>
          <p:cNvPr id="171" name="Google Shape;171;p5"/>
          <p:cNvSpPr/>
          <p:nvPr/>
        </p:nvSpPr>
        <p:spPr>
          <a:xfrm>
            <a:off x="2086976" y="4222141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+ won’t + V-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…</a:t>
            </a:r>
            <a:endParaRPr sz="1800" dirty="0"/>
          </a:p>
        </p:txBody>
      </p:sp>
      <p:sp>
        <p:nvSpPr>
          <p:cNvPr id="172" name="Google Shape;172;p5"/>
          <p:cNvSpPr/>
          <p:nvPr/>
        </p:nvSpPr>
        <p:spPr>
          <a:xfrm>
            <a:off x="2064213" y="5150707"/>
            <a:ext cx="4017818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+ S + V-inf + …?</a:t>
            </a:r>
            <a:endParaRPr sz="1800"/>
          </a:p>
        </p:txBody>
      </p:sp>
      <p:sp>
        <p:nvSpPr>
          <p:cNvPr id="173" name="Google Shape;173;p5"/>
          <p:cNvSpPr txBox="1"/>
          <p:nvPr/>
        </p:nvSpPr>
        <p:spPr>
          <a:xfrm>
            <a:off x="6437303" y="3333123"/>
            <a:ext cx="391124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 will buy a boat.</a:t>
            </a:r>
            <a:endParaRPr sz="1800" dirty="0">
              <a:solidFill>
                <a:srgbClr val="0070C0"/>
              </a:solidFill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6437303" y="4222141"/>
            <a:ext cx="414863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 won’t buy a watch.</a:t>
            </a:r>
            <a:endParaRPr sz="1800">
              <a:solidFill>
                <a:srgbClr val="0070C0"/>
              </a:solidFill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6414540" y="5147454"/>
            <a:ext cx="45215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Will you buy a helicopter? </a:t>
            </a:r>
            <a:endParaRPr sz="180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06552" y="766536"/>
            <a:ext cx="639648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SIMPLE</a:t>
            </a:r>
            <a:endParaRPr lang="en-US" sz="36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b="1" i="1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i="1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i="1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b="1" i="1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b="1" i="1" dirty="0" smtClean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5042" y="156649"/>
            <a:ext cx="2849525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* GRAMMAR: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/>
        </p:nvSpPr>
        <p:spPr>
          <a:xfrm>
            <a:off x="614845" y="1195695"/>
            <a:ext cx="1110655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﻿- We use first conditional to talk about things which are possible in the present or the future</a:t>
            </a: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1249169" y="2775992"/>
            <a:ext cx="8718773" cy="52647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+ Present simple  ,  Future simple</a:t>
            </a:r>
            <a:endParaRPr sz="1800" dirty="0"/>
          </a:p>
        </p:txBody>
      </p:sp>
      <p:sp>
        <p:nvSpPr>
          <p:cNvPr id="178" name="Google Shape;178;p5"/>
          <p:cNvSpPr txBox="1"/>
          <p:nvPr/>
        </p:nvSpPr>
        <p:spPr>
          <a:xfrm>
            <a:off x="1249172" y="3381766"/>
            <a:ext cx="871877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she </a:t>
            </a:r>
            <a:r>
              <a:rPr lang="en-US" sz="32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1.000.000 VND  ,  she </a:t>
            </a:r>
            <a:r>
              <a:rPr lang="en-US" sz="32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will buy 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closet. </a:t>
            </a:r>
            <a:endParaRPr sz="1800" dirty="0"/>
          </a:p>
        </p:txBody>
      </p:sp>
      <p:sp>
        <p:nvSpPr>
          <p:cNvPr id="179" name="Google Shape;179;p5"/>
          <p:cNvSpPr txBox="1"/>
          <p:nvPr/>
        </p:nvSpPr>
        <p:spPr>
          <a:xfrm>
            <a:off x="842193" y="3966501"/>
            <a:ext cx="9532727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﻿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 We can also use unless in conditional sentences. Unless means “if … not” or “except if </a:t>
            </a:r>
            <a:r>
              <a:rPr lang="en-US" sz="30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…”.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  <a:endParaRPr lang="en-US" sz="3000" b="1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u="sng" dirty="0" smtClean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Example</a:t>
            </a:r>
            <a:r>
              <a:rPr lang="en-US" sz="3000" b="1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You will fail the test </a:t>
            </a:r>
            <a:r>
              <a:rPr lang="en-US" sz="3000" i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unless</a:t>
            </a:r>
            <a:r>
              <a:rPr lang="en-US" sz="3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you study harder.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52769" y="184456"/>
            <a:ext cx="6000827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CONDITIONAL</a:t>
            </a:r>
          </a:p>
          <a:p>
            <a:r>
              <a:rPr lang="en-US" sz="2400" b="1" i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(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câu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kiện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loại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1)</a:t>
            </a:r>
            <a:endParaRPr lang="en-US" sz="2400" b="1" i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0344" y="2211358"/>
            <a:ext cx="10651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smtClean="0"/>
              <a:t>(</a:t>
            </a:r>
            <a:r>
              <a:rPr lang="vi-VN" sz="1800" i="1" dirty="0" smtClean="0"/>
              <a:t>Câu </a:t>
            </a:r>
            <a:r>
              <a:rPr lang="vi-VN" sz="1800" i="1" dirty="0"/>
              <a:t>điều kiện loại 1 được dùng để diễn tả sự việc, điều kiện có thể xảy ra ở hiện tại hoặc tương lai</a:t>
            </a:r>
            <a:r>
              <a:rPr lang="vi-VN" sz="1800" i="1" dirty="0" smtClean="0"/>
              <a:t>.</a:t>
            </a:r>
            <a:r>
              <a:rPr lang="en-US" sz="1800" i="1" dirty="0" smtClean="0"/>
              <a:t>)</a:t>
            </a:r>
            <a:endParaRPr lang="vi-VN" sz="1800" i="1" dirty="0"/>
          </a:p>
        </p:txBody>
      </p:sp>
      <p:sp>
        <p:nvSpPr>
          <p:cNvPr id="3" name="Rectangle 2"/>
          <p:cNvSpPr/>
          <p:nvPr/>
        </p:nvSpPr>
        <p:spPr>
          <a:xfrm>
            <a:off x="842193" y="4952243"/>
            <a:ext cx="10519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(</a:t>
            </a:r>
            <a:r>
              <a:rPr lang="en-US" sz="2000" i="1" dirty="0" err="1" smtClean="0"/>
              <a:t>Chúng</a:t>
            </a:r>
            <a:r>
              <a:rPr lang="en-US" sz="2000" i="1" dirty="0" smtClean="0"/>
              <a:t> </a:t>
            </a:r>
            <a:r>
              <a:rPr lang="en-US" sz="2000" i="1" dirty="0"/>
              <a:t>ta </a:t>
            </a:r>
            <a:r>
              <a:rPr lang="en-US" sz="2000" i="1" dirty="0" err="1"/>
              <a:t>có</a:t>
            </a:r>
            <a:r>
              <a:rPr lang="en-US" sz="2000" i="1" dirty="0"/>
              <a:t> </a:t>
            </a:r>
            <a:r>
              <a:rPr lang="en-US" sz="2000" i="1" dirty="0" err="1"/>
              <a:t>thể</a:t>
            </a:r>
            <a:r>
              <a:rPr lang="en-US" sz="2000" i="1" dirty="0"/>
              <a:t> </a:t>
            </a:r>
            <a:r>
              <a:rPr lang="en-US" sz="2000" i="1" dirty="0" err="1"/>
              <a:t>sử</a:t>
            </a:r>
            <a:r>
              <a:rPr lang="en-US" sz="2000" i="1" dirty="0"/>
              <a:t> </a:t>
            </a:r>
            <a:r>
              <a:rPr lang="en-US" sz="2000" i="1" dirty="0" err="1"/>
              <a:t>dụng</a:t>
            </a:r>
            <a:r>
              <a:rPr lang="en-US" sz="2000" i="1" dirty="0"/>
              <a:t> “unless” </a:t>
            </a:r>
            <a:r>
              <a:rPr lang="en-US" sz="1800" i="1" dirty="0" err="1"/>
              <a:t>trong</a:t>
            </a:r>
            <a:r>
              <a:rPr lang="en-US" sz="2000" i="1" dirty="0"/>
              <a:t> </a:t>
            </a:r>
            <a:r>
              <a:rPr lang="en-US" sz="2000" i="1" dirty="0" err="1"/>
              <a:t>câu</a:t>
            </a:r>
            <a:r>
              <a:rPr lang="en-US" sz="2000" i="1" dirty="0"/>
              <a:t> </a:t>
            </a:r>
            <a:r>
              <a:rPr lang="en-US" sz="2000" i="1" dirty="0" err="1"/>
              <a:t>điều</a:t>
            </a:r>
            <a:r>
              <a:rPr lang="en-US" sz="2000" i="1" dirty="0"/>
              <a:t> </a:t>
            </a:r>
            <a:r>
              <a:rPr lang="en-US" sz="2000" i="1" dirty="0" err="1"/>
              <a:t>kiện</a:t>
            </a:r>
            <a:r>
              <a:rPr lang="en-US" sz="2000" i="1" dirty="0"/>
              <a:t>. “Unless” </a:t>
            </a:r>
            <a:r>
              <a:rPr lang="en-US" sz="2000" i="1" dirty="0" err="1"/>
              <a:t>có</a:t>
            </a:r>
            <a:r>
              <a:rPr lang="en-US" sz="2000" i="1" dirty="0"/>
              <a:t> </a:t>
            </a:r>
            <a:r>
              <a:rPr lang="en-US" sz="2000" i="1" dirty="0" err="1"/>
              <a:t>nghĩa</a:t>
            </a:r>
            <a:r>
              <a:rPr lang="en-US" sz="2000" i="1" dirty="0"/>
              <a:t> “</a:t>
            </a:r>
            <a:r>
              <a:rPr lang="en-US" sz="2000" i="1" dirty="0" err="1"/>
              <a:t>nếu</a:t>
            </a:r>
            <a:r>
              <a:rPr lang="en-US" sz="2000" i="1" dirty="0"/>
              <a:t>…</a:t>
            </a:r>
            <a:r>
              <a:rPr lang="en-US" sz="2000" i="1" dirty="0" err="1"/>
              <a:t>không</a:t>
            </a:r>
            <a:r>
              <a:rPr lang="en-US" sz="2000" i="1" dirty="0"/>
              <a:t>…” </a:t>
            </a:r>
            <a:r>
              <a:rPr lang="en-US" sz="2000" i="1" dirty="0" err="1"/>
              <a:t>hoặc</a:t>
            </a:r>
            <a:r>
              <a:rPr lang="en-US" sz="2000" i="1" dirty="0"/>
              <a:t> “</a:t>
            </a:r>
            <a:r>
              <a:rPr lang="en-US" sz="2000" i="1" dirty="0" err="1"/>
              <a:t>trừ</a:t>
            </a:r>
            <a:r>
              <a:rPr lang="en-US" sz="2000" i="1" dirty="0"/>
              <a:t> </a:t>
            </a:r>
            <a:r>
              <a:rPr lang="en-US" sz="2000" i="1" dirty="0" err="1"/>
              <a:t>khi</a:t>
            </a:r>
            <a:r>
              <a:rPr lang="en-US" sz="2000" i="1" dirty="0" smtClean="0"/>
              <a:t>…”.)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04570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/>
          <p:nvPr/>
        </p:nvSpPr>
        <p:spPr>
          <a:xfrm>
            <a:off x="571523" y="85414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624308" y="75150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1074128" y="906414"/>
            <a:ext cx="109314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﻿Use the verbs from the box with will or won’t to complete these dialogues.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822825" y="1540371"/>
            <a:ext cx="10836664" cy="620304"/>
          </a:xfrm>
          <a:prstGeom prst="roundRect">
            <a:avLst>
              <a:gd name="adj" fmla="val 16667"/>
            </a:avLst>
          </a:prstGeom>
          <a:solidFill>
            <a:srgbClr val="FBCDCD"/>
          </a:solidFill>
          <a:ln w="12700" cap="flat" cmpd="sng">
            <a:solidFill>
              <a:srgbClr val="7192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2800" strike="sngStrik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take</a:t>
            </a:r>
            <a:r>
              <a:rPr lang="en-US" sz="28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	have		tell		join		attend		do</a:t>
            </a:r>
            <a:endParaRPr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430845" y="2262042"/>
            <a:ext cx="11761155" cy="417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Alice: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 you taking exams next week, </a:t>
            </a:r>
            <a:r>
              <a:rPr lang="en-US" sz="30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Phong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Phong</a:t>
            </a:r>
            <a:r>
              <a:rPr lang="en-US" sz="3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I’m not sure. The teacher _________ us tomorrow.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Linh</a:t>
            </a:r>
            <a:r>
              <a:rPr lang="en-US" sz="3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Where are you going on the holiday, </a:t>
            </a:r>
            <a:r>
              <a:rPr lang="en-US" sz="3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hris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Chris: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We’re planning to visit Ta </a:t>
            </a:r>
            <a:r>
              <a:rPr lang="en-US" sz="3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Village. We ___________ the </a:t>
            </a:r>
            <a:r>
              <a:rPr lang="en-US" sz="3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local</a:t>
            </a:r>
            <a:br>
              <a:rPr lang="en-US" sz="3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3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festival, but we </a:t>
            </a:r>
            <a:r>
              <a:rPr lang="en-US" sz="3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_________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tribal dance as it is late in the evening.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Dad:</a:t>
            </a:r>
            <a:r>
              <a:rPr lang="en-US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Are you having online lessons tomorrow?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Daughter: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No. We </a:t>
            </a:r>
            <a:r>
              <a:rPr lang="en-US" sz="3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__________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lessons, but we </a:t>
            </a:r>
            <a:r>
              <a:rPr lang="en-US" sz="3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 experiments</a:t>
            </a:r>
            <a:br>
              <a:rPr lang="en-US" sz="3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3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</a:t>
            </a:r>
            <a:r>
              <a:rPr lang="en-US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 the lab.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6089651" y="2777659"/>
            <a:ext cx="155247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tell</a:t>
            </a:r>
            <a:endParaRPr sz="3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3264041" y="4321676"/>
            <a:ext cx="189357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won’t join</a:t>
            </a:r>
            <a:endParaRPr sz="3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8235349" y="3875753"/>
            <a:ext cx="199543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attend</a:t>
            </a:r>
            <a:endParaRPr sz="3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3739822" y="5392654"/>
            <a:ext cx="198050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won’t have</a:t>
            </a:r>
            <a:endParaRPr sz="3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8145422" y="5392653"/>
            <a:ext cx="126767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do</a:t>
            </a:r>
            <a:endParaRPr sz="3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5148" y="166729"/>
            <a:ext cx="2800740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/>
          <p:nvPr/>
        </p:nvSpPr>
        <p:spPr>
          <a:xfrm>
            <a:off x="571522" y="39694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624307" y="29430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1126913" y="463210"/>
            <a:ext cx="110650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Arrange these words and phrases in the correct order to form meaningful sentences.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611706" y="1059496"/>
            <a:ext cx="10931412" cy="500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We / first-term exams / our / will take / very soon /.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We will take our first-term exams very soon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Alaska / they / in an igloo / stay / when / visit / Will they 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 ?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﻿Will they stay in an igloo when they visit Alaska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She / the tribal groups / to help them / will work with / revive their culture /.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﻿She will work with the tribal groups to help them revive their culture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/>
          <p:nvPr/>
        </p:nvSpPr>
        <p:spPr>
          <a:xfrm>
            <a:off x="476434" y="22682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529219" y="12418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1031825" y="293090"/>
            <a:ext cx="110650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Arrange these words and phrases in the correct order to form meaningful sentences.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576481" y="1570076"/>
            <a:ext cx="10931412" cy="26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/ in / I won’t choose / the second semester /.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﻿I won't choose online learning in the second semester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spcBef>
                <a:spcPts val="600"/>
              </a:spcBef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I’ll come / to / I go / to London / if / this summer / see you / 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﻿I’ll come to see you if I go to London this summer.</a:t>
            </a:r>
          </a:p>
        </p:txBody>
      </p:sp>
    </p:spTree>
    <p:extLst>
      <p:ext uri="{BB962C8B-B14F-4D97-AF65-F5344CB8AC3E}">
        <p14:creationId xmlns:p14="http://schemas.microsoft.com/office/powerpoint/2010/main" val="140570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334106" y="32826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386891" y="22562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836711" y="353940"/>
            <a:ext cx="9777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Give the correct tense of the verbs in brackets, using the first conditional.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109566" y="967414"/>
            <a:ext cx="11806593" cy="450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 you (eat) ______ an apple every day, you will stay healthy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Dan wear a kilt if he (go) ______ to Scotland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 (have) _________ sore eyes if he spends too much time on the computer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 you (not do) _________ anything bad, you won’t get into trouble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 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_____she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(be) </a:t>
            </a:r>
            <a:r>
              <a:rPr lang="en-US" sz="32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 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able to eat the soup if I put some </a:t>
            </a:r>
            <a:r>
              <a:rPr lang="en-US" sz="3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chillies</a:t>
            </a: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 it?</a:t>
            </a:r>
            <a:endParaRPr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130652" y="6002651"/>
            <a:ext cx="1749153" cy="564701"/>
          </a:xfrm>
          <a:prstGeom prst="wedgeEllipse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Game </a:t>
            </a:r>
            <a:endParaRPr lang="en-US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159</TotalTime>
  <Words>585</Words>
  <Application>Microsoft Office PowerPoint</Application>
  <PresentationFormat>Widescreen</PresentationFormat>
  <Paragraphs>216</Paragraphs>
  <Slides>25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VNI-Ariston</vt:lpstr>
      <vt:lpstr>Arial Narrow</vt:lpstr>
      <vt:lpstr>.VnBahamasB</vt:lpstr>
      <vt:lpstr>Open Sans</vt:lpstr>
      <vt:lpstr>Bauhaus 93</vt:lpstr>
      <vt:lpstr>Tw Cen MT</vt:lpstr>
      <vt:lpstr>Algerian</vt:lpstr>
      <vt:lpstr>Times New Roman</vt:lpstr>
      <vt:lpstr>OpenSans</vt:lpstr>
      <vt:lpstr>Noto Sans Symbols</vt:lpstr>
      <vt:lpstr>Calibri</vt:lpstr>
      <vt:lpstr>Arial Black</vt:lpstr>
      <vt:lpstr>Arial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</cp:revision>
  <dcterms:created xsi:type="dcterms:W3CDTF">2020-12-09T02:04:09Z</dcterms:created>
  <dcterms:modified xsi:type="dcterms:W3CDTF">2023-11-29T08:40:53Z</dcterms:modified>
</cp:coreProperties>
</file>