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326" r:id="rId5"/>
    <p:sldId id="259" r:id="rId6"/>
    <p:sldId id="260" r:id="rId7"/>
    <p:sldId id="271" r:id="rId8"/>
    <p:sldId id="327" r:id="rId9"/>
    <p:sldId id="328" r:id="rId10"/>
    <p:sldId id="329" r:id="rId11"/>
    <p:sldId id="330" r:id="rId12"/>
    <p:sldId id="272" r:id="rId13"/>
    <p:sldId id="274" r:id="rId14"/>
    <p:sldId id="307" r:id="rId15"/>
    <p:sldId id="308" r:id="rId16"/>
    <p:sldId id="309" r:id="rId17"/>
    <p:sldId id="331" r:id="rId18"/>
    <p:sldId id="261" r:id="rId19"/>
    <p:sldId id="262" r:id="rId20"/>
    <p:sldId id="277" r:id="rId21"/>
    <p:sldId id="312" r:id="rId22"/>
    <p:sldId id="332" r:id="rId23"/>
    <p:sldId id="333" r:id="rId24"/>
    <p:sldId id="291" r:id="rId25"/>
    <p:sldId id="334" r:id="rId26"/>
    <p:sldId id="279" r:id="rId27"/>
    <p:sldId id="313" r:id="rId28"/>
    <p:sldId id="314" r:id="rId29"/>
    <p:sldId id="280" r:id="rId30"/>
    <p:sldId id="315" r:id="rId31"/>
    <p:sldId id="321" r:id="rId32"/>
    <p:sldId id="322" r:id="rId33"/>
    <p:sldId id="335" r:id="rId34"/>
    <p:sldId id="336" r:id="rId35"/>
    <p:sldId id="323" r:id="rId36"/>
    <p:sldId id="337" r:id="rId37"/>
    <p:sldId id="338" r:id="rId38"/>
    <p:sldId id="339" r:id="rId39"/>
    <p:sldId id="340" r:id="rId40"/>
    <p:sldId id="342" r:id="rId41"/>
    <p:sldId id="267" r:id="rId42"/>
    <p:sldId id="263" r:id="rId43"/>
    <p:sldId id="299" r:id="rId44"/>
    <p:sldId id="300" r:id="rId45"/>
    <p:sldId id="264" r:id="rId46"/>
    <p:sldId id="266" r:id="rId47"/>
    <p:sldId id="305" r:id="rId48"/>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alibri Light" panose="020F0302020204030204" pitchFamily="34"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616"/>
    <a:srgbClr val="E20000"/>
    <a:srgbClr val="FFFAF7"/>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4/8/2024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3.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dao-duc-4/1/392/61/" TargetMode="External"/><Relationship Id="rId2" Type="http://schemas.openxmlformats.org/officeDocument/2006/relationships/image" Target="../media/image3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5.png"/><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59/"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52.svg"/></Relationships>
</file>

<file path=ppt/slides/_rels/slide3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42.png"/><Relationship Id="rId4"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3" Type="http://schemas.openxmlformats.org/officeDocument/2006/relationships/hyperlink" Target="https://hoc10.vn/doc-sach/dao-duc-4/1/392/64/" TargetMode="External"/><Relationship Id="rId2" Type="http://schemas.openxmlformats.org/officeDocument/2006/relationships/image" Target="../media/image51.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28.sv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3.sv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71.sv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hoc10.vn/doc-sach/dao-duc-4/1/392/64/" TargetMode="External"/><Relationship Id="rId2" Type="http://schemas.openxmlformats.org/officeDocument/2006/relationships/image" Target="../media/image59.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2.png"/><Relationship Id="rId7" Type="http://schemas.openxmlformats.org/officeDocument/2006/relationships/image" Target="../media/image1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63.png"/><Relationship Id="rId10" Type="http://schemas.openxmlformats.org/officeDocument/2006/relationships/image" Target="../media/image83.svg"/><Relationship Id="rId4" Type="http://schemas.openxmlformats.org/officeDocument/2006/relationships/image" Target="../media/image79.sv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dao-duc-4/1/392/60/" TargetMode="External"/><Relationship Id="rId2" Type="http://schemas.openxmlformats.org/officeDocument/2006/relationships/image" Target="../media/image7.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C922-5C2C-7A52-FEAF-E91301129D16}"/>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6E23E66C-BAF7-440F-A376-62EE542F6871}"/>
              </a:ext>
            </a:extLst>
          </p:cNvPr>
          <p:cNvSpPr txBox="1">
            <a:spLocks/>
          </p:cNvSpPr>
          <p:nvPr/>
        </p:nvSpPr>
        <p:spPr>
          <a:xfrm>
            <a:off x="1363041" y="4533278"/>
            <a:ext cx="9465917"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pPr>
            <a:r>
              <a:rPr lang="vi-VN" sz="6000" b="1" dirty="0">
                <a:solidFill>
                  <a:srgbClr val="FF0000"/>
                </a:solidFill>
                <a:latin typeface="UTM Avo" panose="02040603050506020204" pitchFamily="18" charset="0"/>
              </a:rPr>
              <a:t>Bài 1</a:t>
            </a:r>
            <a:r>
              <a:rPr lang="en-US" sz="6000" b="1" dirty="0">
                <a:solidFill>
                  <a:srgbClr val="FF0000"/>
                </a:solidFill>
                <a:latin typeface="UTM Avo" panose="02040603050506020204" pitchFamily="18" charset="0"/>
              </a:rPr>
              <a:t>2</a:t>
            </a:r>
            <a:r>
              <a:rPr lang="vi-VN" sz="6000" b="1" dirty="0">
                <a:solidFill>
                  <a:srgbClr val="FF0000"/>
                </a:solidFill>
                <a:latin typeface="UTM Avo" panose="02040603050506020204" pitchFamily="18" charset="0"/>
              </a:rPr>
              <a:t>. Em </a:t>
            </a:r>
            <a:r>
              <a:rPr lang="en-US" sz="6000" b="1" dirty="0" err="1">
                <a:solidFill>
                  <a:srgbClr val="FF0000"/>
                </a:solidFill>
                <a:latin typeface="UTM Avo" panose="02040603050506020204" pitchFamily="18" charset="0"/>
              </a:rPr>
              <a:t>thực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hiện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quyền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và</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bổn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phận</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của</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trẻ</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em</a:t>
            </a:r>
            <a:endParaRPr lang="en-US" sz="6000" b="1" dirty="0">
              <a:solidFill>
                <a:srgbClr val="FF0000"/>
              </a:solidFill>
              <a:latin typeface="UTM Avo" panose="02040603050506020204" pitchFamily="18" charset="0"/>
            </a:endParaRPr>
          </a:p>
        </p:txBody>
      </p:sp>
      <p:sp>
        <p:nvSpPr>
          <p:cNvPr id="7" name="TextBox 6">
            <a:extLst>
              <a:ext uri="{FF2B5EF4-FFF2-40B4-BE49-F238E27FC236}">
                <a16:creationId xmlns:a16="http://schemas.microsoft.com/office/drawing/2014/main" id="{AA0296AC-C444-AC82-77F7-115666E10590}"/>
              </a:ext>
            </a:extLst>
          </p:cNvPr>
          <p:cNvSpPr txBox="1"/>
          <p:nvPr/>
        </p:nvSpPr>
        <p:spPr>
          <a:xfrm>
            <a:off x="911612" y="1855386"/>
            <a:ext cx="10496629"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Quyền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và</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bổn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phận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của</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trẻ</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em</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0035A9-800F-DD82-3ACA-67CB1249B70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B233EF5-27EF-6743-3AEA-3F6394C47D8F}"/>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1B9A91D8-4FEC-DBB3-10E4-12F8C03B022A}"/>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9313CBDD-AA18-22F9-C4A6-1D155A193709}"/>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DDF928AC-B689-D8C1-538B-20AA191A6796}"/>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CB6B6893-8D0F-8D88-8F91-CB68DAD85AD4}"/>
              </a:ext>
            </a:extLst>
          </p:cNvPr>
          <p:cNvGrpSpPr/>
          <p:nvPr/>
        </p:nvGrpSpPr>
        <p:grpSpPr>
          <a:xfrm>
            <a:off x="1" y="1677968"/>
            <a:ext cx="7389183" cy="927218"/>
            <a:chOff x="2" y="2008047"/>
            <a:chExt cx="11083776" cy="1390827"/>
          </a:xfrm>
        </p:grpSpPr>
        <p:sp>
          <p:nvSpPr>
            <p:cNvPr id="10" name="Rectangle 9">
              <a:extLst>
                <a:ext uri="{FF2B5EF4-FFF2-40B4-BE49-F238E27FC236}">
                  <a16:creationId xmlns:a16="http://schemas.microsoft.com/office/drawing/2014/main" id="{3BADD0F4-9855-20CF-7920-982CCA3131D9}"/>
                </a:ext>
              </a:extLst>
            </p:cNvPr>
            <p:cNvSpPr/>
            <p:nvPr/>
          </p:nvSpPr>
          <p:spPr>
            <a:xfrm>
              <a:off x="2" y="2201604"/>
              <a:ext cx="9853450" cy="1144599"/>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 b: Một số quyền khác của trẻ em</a:t>
              </a:r>
            </a:p>
          </p:txBody>
        </p:sp>
        <p:pic>
          <p:nvPicPr>
            <p:cNvPr id="11" name="Picture 2">
              <a:extLst>
                <a:ext uri="{FF2B5EF4-FFF2-40B4-BE49-F238E27FC236}">
                  <a16:creationId xmlns:a16="http://schemas.microsoft.com/office/drawing/2014/main" id="{10072BE6-E702-E843-EF4A-C910D2F4F9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576105" y="2008047"/>
              <a:ext cx="1507673" cy="1390827"/>
            </a:xfrm>
            <a:prstGeom prst="rect">
              <a:avLst/>
            </a:prstGeom>
          </p:spPr>
        </p:pic>
      </p:grpSp>
      <p:sp>
        <p:nvSpPr>
          <p:cNvPr id="5" name="Rectangle: Rounded Corners 4">
            <a:extLst>
              <a:ext uri="{FF2B5EF4-FFF2-40B4-BE49-F238E27FC236}">
                <a16:creationId xmlns:a16="http://schemas.microsoft.com/office/drawing/2014/main" id="{C6082DAA-46CE-972D-B776-8A020009A569}"/>
              </a:ext>
            </a:extLst>
          </p:cNvPr>
          <p:cNvSpPr/>
          <p:nvPr/>
        </p:nvSpPr>
        <p:spPr>
          <a:xfrm>
            <a:off x="147398" y="3058213"/>
            <a:ext cx="5684922" cy="9398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charset="0"/>
                <a:cs typeface="Arial" panose="020B0604020202020204" pitchFamily="34" charset="0"/>
              </a:rPr>
              <a:t>Quyền được chăm sóc sức khỏe</a:t>
            </a:r>
            <a:endParaRPr lang="vi-VN" sz="2400" dirty="0">
              <a:solidFill>
                <a:schemeClr val="tx1"/>
              </a:solidFill>
              <a:latin typeface="UTM Avo" panose="02040603050506020204" pitchFamily="18" charset="0"/>
              <a:cs typeface="Arial" panose="020B0604020202020204" pitchFamily="34" charset="0"/>
            </a:endParaRPr>
          </a:p>
        </p:txBody>
      </p:sp>
      <p:pic>
        <p:nvPicPr>
          <p:cNvPr id="12" name="Picture 4" descr="Cách chăm sóc sức khỏe cho bé cha mẹ cần biết">
            <a:extLst>
              <a:ext uri="{FF2B5EF4-FFF2-40B4-BE49-F238E27FC236}">
                <a16:creationId xmlns:a16="http://schemas.microsoft.com/office/drawing/2014/main" id="{13D4156A-2198-0F5C-D0EA-E4D909D6D1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4863" y="4332880"/>
            <a:ext cx="3355687" cy="2238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Rounded Corners 12">
            <a:extLst>
              <a:ext uri="{FF2B5EF4-FFF2-40B4-BE49-F238E27FC236}">
                <a16:creationId xmlns:a16="http://schemas.microsoft.com/office/drawing/2014/main" id="{9E841943-9F0E-8DC6-154B-BBD6D1332C03}"/>
              </a:ext>
            </a:extLst>
          </p:cNvPr>
          <p:cNvSpPr/>
          <p:nvPr/>
        </p:nvSpPr>
        <p:spPr>
          <a:xfrm>
            <a:off x="6254830" y="3058212"/>
            <a:ext cx="5684922" cy="9398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UTM Avo" panose="02040603050506020204" pitchFamily="18" charset="0"/>
                <a:cs typeface="Arial" panose="020B0604020202020204" pitchFamily="34" charset="0"/>
              </a:rPr>
              <a:t>Quyền được sống chung với bố mẹ</a:t>
            </a:r>
          </a:p>
        </p:txBody>
      </p:sp>
      <p:pic>
        <p:nvPicPr>
          <p:cNvPr id="14" name="Picture 6" descr="Theo quy định pháp luật con có quyền và nghĩa vụ gì?">
            <a:extLst>
              <a:ext uri="{FF2B5EF4-FFF2-40B4-BE49-F238E27FC236}">
                <a16:creationId xmlns:a16="http://schemas.microsoft.com/office/drawing/2014/main" id="{76E48EE7-449D-D99D-67CA-52D04158B9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2739" y="4332880"/>
            <a:ext cx="3581148" cy="2238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805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A74A1F-2407-A481-A15C-6028C3DF518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FB7C82FE-DF0D-E38F-55D6-DF9D8D4B68B7}"/>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39785DE-787D-D80B-DFD5-D100685BDFDE}"/>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20B4B1FE-30AD-AD68-0510-4C5A701FD86C}"/>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22F785BE-969D-AA0A-247E-794571C746A2}"/>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E80E5859-5F9B-C82C-C7EC-080D1131719C}"/>
              </a:ext>
            </a:extLst>
          </p:cNvPr>
          <p:cNvGrpSpPr/>
          <p:nvPr/>
        </p:nvGrpSpPr>
        <p:grpSpPr>
          <a:xfrm>
            <a:off x="1" y="1677968"/>
            <a:ext cx="7389183" cy="927218"/>
            <a:chOff x="2" y="2008047"/>
            <a:chExt cx="11083776" cy="1390827"/>
          </a:xfrm>
        </p:grpSpPr>
        <p:sp>
          <p:nvSpPr>
            <p:cNvPr id="10" name="Rectangle 9">
              <a:extLst>
                <a:ext uri="{FF2B5EF4-FFF2-40B4-BE49-F238E27FC236}">
                  <a16:creationId xmlns:a16="http://schemas.microsoft.com/office/drawing/2014/main" id="{B863D93E-9473-BBB0-3DC5-B7A14B482F71}"/>
                </a:ext>
              </a:extLst>
            </p:cNvPr>
            <p:cNvSpPr/>
            <p:nvPr/>
          </p:nvSpPr>
          <p:spPr>
            <a:xfrm>
              <a:off x="2" y="2201604"/>
              <a:ext cx="9853450" cy="1144599"/>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 b: Một số quyền khác của trẻ em</a:t>
              </a:r>
            </a:p>
          </p:txBody>
        </p:sp>
        <p:pic>
          <p:nvPicPr>
            <p:cNvPr id="11" name="Picture 2">
              <a:extLst>
                <a:ext uri="{FF2B5EF4-FFF2-40B4-BE49-F238E27FC236}">
                  <a16:creationId xmlns:a16="http://schemas.microsoft.com/office/drawing/2014/main" id="{BE0805FC-D994-FBD3-C3DA-7984BBAB5E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576105" y="2008047"/>
              <a:ext cx="1507673" cy="1390827"/>
            </a:xfrm>
            <a:prstGeom prst="rect">
              <a:avLst/>
            </a:prstGeom>
          </p:spPr>
        </p:pic>
      </p:grpSp>
      <p:sp>
        <p:nvSpPr>
          <p:cNvPr id="5" name="Rectangle: Rounded Corners 4">
            <a:extLst>
              <a:ext uri="{FF2B5EF4-FFF2-40B4-BE49-F238E27FC236}">
                <a16:creationId xmlns:a16="http://schemas.microsoft.com/office/drawing/2014/main" id="{27B6A38C-0743-4979-4C30-6E83A2C65C52}"/>
              </a:ext>
            </a:extLst>
          </p:cNvPr>
          <p:cNvSpPr/>
          <p:nvPr/>
        </p:nvSpPr>
        <p:spPr>
          <a:xfrm>
            <a:off x="147398" y="3058213"/>
            <a:ext cx="5684922" cy="9398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charset="0"/>
                <a:cs typeface="Arial" panose="020B0604020202020204" pitchFamily="34" charset="0"/>
              </a:rPr>
              <a:t>Quyền được vui chơi, giải trí</a:t>
            </a:r>
          </a:p>
        </p:txBody>
      </p:sp>
      <p:sp>
        <p:nvSpPr>
          <p:cNvPr id="13" name="Rectangle: Rounded Corners 12">
            <a:extLst>
              <a:ext uri="{FF2B5EF4-FFF2-40B4-BE49-F238E27FC236}">
                <a16:creationId xmlns:a16="http://schemas.microsoft.com/office/drawing/2014/main" id="{1B343D18-B21D-86D7-5548-8BFEAD118DE3}"/>
              </a:ext>
            </a:extLst>
          </p:cNvPr>
          <p:cNvSpPr/>
          <p:nvPr/>
        </p:nvSpPr>
        <p:spPr>
          <a:xfrm>
            <a:off x="6254830" y="3058212"/>
            <a:ext cx="5684922" cy="939887"/>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charset="0"/>
                <a:cs typeface="Arial" panose="020B0604020202020204" pitchFamily="34" charset="0"/>
              </a:rPr>
              <a:t>Quyền được khai sinh, có quốc tịch</a:t>
            </a:r>
            <a:endParaRPr lang="vi-VN" sz="2400" dirty="0">
              <a:solidFill>
                <a:schemeClr val="tx1"/>
              </a:solidFill>
              <a:latin typeface="UTM Avo" panose="02040603050506020204" pitchFamily="18" charset="0"/>
              <a:cs typeface="Arial" panose="020B0604020202020204" pitchFamily="34" charset="0"/>
            </a:endParaRPr>
          </a:p>
        </p:txBody>
      </p:sp>
      <p:pic>
        <p:nvPicPr>
          <p:cNvPr id="2" name="Picture 2" descr="Quyền vui chơi, giải trí của trẻ em theo Luật Bảo vệ, chăm sóc và giáo dục  trẻ em 2004">
            <a:extLst>
              <a:ext uri="{FF2B5EF4-FFF2-40B4-BE49-F238E27FC236}">
                <a16:creationId xmlns:a16="http://schemas.microsoft.com/office/drawing/2014/main" id="{562EC99C-82B4-A9C3-2F42-99CED61BF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810" y="4340136"/>
            <a:ext cx="3372750" cy="2250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Khai sinh cho con có cha mang quốc tịch nước ngoài">
            <a:extLst>
              <a:ext uri="{FF2B5EF4-FFF2-40B4-BE49-F238E27FC236}">
                <a16:creationId xmlns:a16="http://schemas.microsoft.com/office/drawing/2014/main" id="{E2C68207-4765-6950-B671-7534F998D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0033" y="4347394"/>
            <a:ext cx="3380829" cy="2253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823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9FED02-4B9E-A4E7-A3A4-69C20F1BD0F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885FBA0-31A1-E219-17CF-6C152215C8E4}"/>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6">
            <a:extLst>
              <a:ext uri="{FF2B5EF4-FFF2-40B4-BE49-F238E27FC236}">
                <a16:creationId xmlns:a16="http://schemas.microsoft.com/office/drawing/2014/main" id="{D0EC6486-5314-11CF-1BE6-BBDBBCC90781}"/>
              </a:ext>
            </a:extLst>
          </p:cNvPr>
          <p:cNvSpPr txBox="1"/>
          <p:nvPr/>
        </p:nvSpPr>
        <p:spPr>
          <a:xfrm>
            <a:off x="1592483" y="1531345"/>
            <a:ext cx="8859888" cy="1036053"/>
          </a:xfrm>
          <a:prstGeom prst="rect">
            <a:avLst/>
          </a:prstGeom>
        </p:spPr>
        <p:txBody>
          <a:bodyPr wrap="square" lIns="0" tIns="0" rIns="0" bIns="0" rtlCol="0" anchor="t">
            <a:spAutoFit/>
          </a:bodyPr>
          <a:lstStyle/>
          <a:p>
            <a:pPr algn="ctr" defTabSz="609539">
              <a:lnSpc>
                <a:spcPct val="150000"/>
              </a:lnSpc>
            </a:pPr>
            <a:r>
              <a:rPr lang="en-US" sz="2400" b="1" dirty="0">
                <a:solidFill>
                  <a:prstClr val="black"/>
                </a:solidFill>
                <a:latin typeface="UTM Avo" panose="02040603050506020204" pitchFamily="18" charset="0"/>
                <a:cs typeface="Arial" panose="020B0604020202020204" pitchFamily="34" charset="0"/>
              </a:rPr>
              <a:t>HOẠT ĐỘNG 2: ĐỌC 5 ĐIỀU BÁC HỒ DẠY THIẾU NIÊN, NHI ĐỒNG VÀ TRẢ LỜI CÂU HỎI</a:t>
            </a:r>
          </a:p>
        </p:txBody>
      </p:sp>
      <p:sp>
        <p:nvSpPr>
          <p:cNvPr id="6" name="TextBox 5">
            <a:extLst>
              <a:ext uri="{FF2B5EF4-FFF2-40B4-BE49-F238E27FC236}">
                <a16:creationId xmlns:a16="http://schemas.microsoft.com/office/drawing/2014/main" id="{CD2A2A77-63C9-758A-EFA0-E43B2A2846CF}"/>
              </a:ext>
            </a:extLst>
          </p:cNvPr>
          <p:cNvSpPr txBox="1"/>
          <p:nvPr/>
        </p:nvSpPr>
        <p:spPr>
          <a:xfrm>
            <a:off x="6302133" y="2810911"/>
            <a:ext cx="5279099" cy="3337837"/>
          </a:xfrm>
          <a:prstGeom prst="rect">
            <a:avLst/>
          </a:prstGeom>
          <a:noFill/>
        </p:spPr>
        <p:txBody>
          <a:bodyPr wrap="square">
            <a:spAutoFit/>
          </a:bodyPr>
          <a:lstStyle/>
          <a:p>
            <a:pPr algn="just">
              <a:lnSpc>
                <a:spcPct val="150000"/>
              </a:lnSpc>
            </a:pPr>
            <a:r>
              <a:rPr lang="en-US" sz="2400" dirty="0" err="1">
                <a:latin typeface="UTM Avo" panose="02040603050506020204" pitchFamily="18" charset="0"/>
                <a:ea typeface="Calibri" panose="020F0502020204030204" pitchFamily="34" charset="0"/>
                <a:cs typeface="Arial" panose="020B0604020202020204" pitchFamily="34" charset="0"/>
              </a:rPr>
              <a:t>Đọc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i="1" dirty="0">
                <a:latin typeface="UTM Avo" panose="02040603050506020204" pitchFamily="18" charset="0"/>
                <a:ea typeface="Calibri" panose="020F0502020204030204" pitchFamily="34" charset="0"/>
                <a:cs typeface="Arial" panose="020B0604020202020204" pitchFamily="34" charset="0"/>
              </a:rPr>
              <a:t>5 </a:t>
            </a:r>
            <a:r>
              <a:rPr lang="en-US" sz="2400" i="1" dirty="0" err="1">
                <a:latin typeface="UTM Avo" panose="02040603050506020204" pitchFamily="18" charset="0"/>
                <a:ea typeface="Calibri" panose="020F0502020204030204" pitchFamily="34" charset="0"/>
                <a:cs typeface="Arial" panose="020B0604020202020204" pitchFamily="34" charset="0"/>
              </a:rPr>
              <a:t>điều</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Bác</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Hồ</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dạy</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thiếu</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niên</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nhi</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i="1" dirty="0" err="1">
                <a:latin typeface="UTM Avo" panose="02040603050506020204" pitchFamily="18" charset="0"/>
                <a:ea typeface="Calibri" panose="020F0502020204030204" pitchFamily="34" charset="0"/>
                <a:cs typeface="Arial" panose="020B0604020202020204" pitchFamily="34" charset="0"/>
              </a:rPr>
              <a:t>đồng</a:t>
            </a:r>
            <a:r>
              <a:rPr lang="en-US" sz="2400" i="1"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câu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hỏi</a:t>
            </a:r>
            <a:r>
              <a:rPr lang="en-US" sz="2400" dirty="0">
                <a:latin typeface="UTM Avo" panose="02040603050506020204" pitchFamily="18" charset="0"/>
                <a:ea typeface="Calibri" panose="020F050202020403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400" dirty="0" err="1">
                <a:latin typeface="UTM Avo" panose="02040603050506020204" pitchFamily="18" charset="0"/>
                <a:ea typeface="Calibri" panose="020F0502020204030204" pitchFamily="34" charset="0"/>
                <a:cs typeface="Arial" panose="020B0604020202020204" pitchFamily="34" charset="0"/>
              </a:rPr>
              <a:t>Bác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Hồ</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dạy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trẻ</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bổn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phận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nào</a:t>
            </a:r>
            <a:r>
              <a:rPr lang="en-US" sz="2400" dirty="0">
                <a:latin typeface="UTM Avo" panose="02040603050506020204" pitchFamily="18" charset="0"/>
                <a:ea typeface="Calibri" panose="020F050202020403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en-US" sz="2400" dirty="0">
                <a:latin typeface="UTM Avo" panose="02040603050506020204" pitchFamily="18" charset="0"/>
                <a:ea typeface="Calibri" panose="020F0502020204030204" pitchFamily="34" charset="0"/>
                <a:cs typeface="Arial" panose="020B0604020202020204" pitchFamily="34" charset="0"/>
              </a:rPr>
              <a:t>Em </a:t>
            </a:r>
            <a:r>
              <a:rPr lang="en-US" sz="2400" dirty="0" err="1">
                <a:latin typeface="UTM Avo" panose="02040603050506020204" pitchFamily="18" charset="0"/>
                <a:ea typeface="Calibri" panose="020F0502020204030204" pitchFamily="34" charset="0"/>
                <a:cs typeface="Arial" panose="020B0604020202020204" pitchFamily="34" charset="0"/>
              </a:rPr>
              <a:t>hãy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thêm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bổn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phận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trẻ</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a:t>
            </a:r>
          </a:p>
        </p:txBody>
      </p:sp>
      <p:grpSp>
        <p:nvGrpSpPr>
          <p:cNvPr id="12" name="Group 11">
            <a:extLst>
              <a:ext uri="{FF2B5EF4-FFF2-40B4-BE49-F238E27FC236}">
                <a16:creationId xmlns:a16="http://schemas.microsoft.com/office/drawing/2014/main" id="{5BD94F9E-072B-4932-1C4F-C8BA5E360A50}"/>
              </a:ext>
            </a:extLst>
          </p:cNvPr>
          <p:cNvGrpSpPr/>
          <p:nvPr/>
        </p:nvGrpSpPr>
        <p:grpSpPr>
          <a:xfrm>
            <a:off x="373535" y="2920325"/>
            <a:ext cx="5503485" cy="6524045"/>
            <a:chOff x="400795" y="1248747"/>
            <a:chExt cx="5503485" cy="6524045"/>
          </a:xfrm>
        </p:grpSpPr>
        <p:pic>
          <p:nvPicPr>
            <p:cNvPr id="7" name="Picture 6">
              <a:extLst>
                <a:ext uri="{FF2B5EF4-FFF2-40B4-BE49-F238E27FC236}">
                  <a16:creationId xmlns:a16="http://schemas.microsoft.com/office/drawing/2014/main" id="{9ED8F25B-BE5A-CCE5-B7F3-A97F057D18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7452">
              <a:off x="400795" y="1248747"/>
              <a:ext cx="5503485" cy="6524045"/>
            </a:xfrm>
            <a:prstGeom prst="rect">
              <a:avLst/>
            </a:prstGeom>
          </p:spPr>
        </p:pic>
        <p:pic>
          <p:nvPicPr>
            <p:cNvPr id="11" name="Picture 10">
              <a:extLst>
                <a:ext uri="{FF2B5EF4-FFF2-40B4-BE49-F238E27FC236}">
                  <a16:creationId xmlns:a16="http://schemas.microsoft.com/office/drawing/2014/main" id="{57800102-F087-7107-CA1C-ED22479C6855}"/>
                </a:ext>
              </a:extLst>
            </p:cNvPr>
            <p:cNvPicPr>
              <a:picLocks noChangeAspect="1"/>
            </p:cNvPicPr>
            <p:nvPr/>
          </p:nvPicPr>
          <p:blipFill>
            <a:blip r:embed="rId5"/>
            <a:stretch>
              <a:fillRect/>
            </a:stretch>
          </p:blipFill>
          <p:spPr>
            <a:xfrm rot="21351521">
              <a:off x="684375" y="2014013"/>
              <a:ext cx="4216640" cy="2750448"/>
            </a:xfrm>
            <a:prstGeom prst="rect">
              <a:avLst/>
            </a:prstGeom>
          </p:spPr>
        </p:pic>
        <p:pic>
          <p:nvPicPr>
            <p:cNvPr id="10" name="Picture 2" descr="Push pin ">
              <a:extLst>
                <a:ext uri="{FF2B5EF4-FFF2-40B4-BE49-F238E27FC236}">
                  <a16:creationId xmlns:a16="http://schemas.microsoft.com/office/drawing/2014/main" id="{4361828E-0AEE-4005-4DF2-4FA6FCF1BA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61203">
              <a:off x="2486196" y="1651061"/>
              <a:ext cx="465442" cy="4654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B9438B9-7C44-6E29-A42F-4F253906BA8D}"/>
              </a:ext>
            </a:extLst>
          </p:cNvPr>
          <p:cNvGrpSpPr/>
          <p:nvPr/>
        </p:nvGrpSpPr>
        <p:grpSpPr>
          <a:xfrm>
            <a:off x="1449088" y="2702604"/>
            <a:ext cx="2111380" cy="592304"/>
            <a:chOff x="203132" y="534842"/>
            <a:chExt cx="6827420" cy="1157110"/>
          </a:xfrm>
        </p:grpSpPr>
        <p:grpSp>
          <p:nvGrpSpPr>
            <p:cNvPr id="3" name="Group 10">
              <a:extLst>
                <a:ext uri="{FF2B5EF4-FFF2-40B4-BE49-F238E27FC236}">
                  <a16:creationId xmlns:a16="http://schemas.microsoft.com/office/drawing/2014/main" id="{8DF33220-9B90-009B-2630-78C6473B7B84}"/>
                </a:ext>
              </a:extLst>
            </p:cNvPr>
            <p:cNvGrpSpPr/>
            <p:nvPr/>
          </p:nvGrpSpPr>
          <p:grpSpPr>
            <a:xfrm rot="-143938">
              <a:off x="203132" y="534842"/>
              <a:ext cx="6827420" cy="1157110"/>
              <a:chOff x="0" y="0"/>
              <a:chExt cx="5761308" cy="848774"/>
            </a:xfrm>
          </p:grpSpPr>
          <p:sp>
            <p:nvSpPr>
              <p:cNvPr id="5" name="Freeform 11">
                <a:extLst>
                  <a:ext uri="{FF2B5EF4-FFF2-40B4-BE49-F238E27FC236}">
                    <a16:creationId xmlns:a16="http://schemas.microsoft.com/office/drawing/2014/main" id="{93F0472E-87B5-343E-756A-7AD2DB171744}"/>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sz="2400"/>
              </a:p>
            </p:txBody>
          </p:sp>
        </p:grpSp>
        <p:sp>
          <p:nvSpPr>
            <p:cNvPr id="4" name="TextBox 3">
              <a:extLst>
                <a:ext uri="{FF2B5EF4-FFF2-40B4-BE49-F238E27FC236}">
                  <a16:creationId xmlns:a16="http://schemas.microsoft.com/office/drawing/2014/main" id="{0830FA31-91A7-D400-BD5A-AB5C0DBD599C}"/>
                </a:ext>
              </a:extLst>
            </p:cNvPr>
            <p:cNvSpPr txBox="1"/>
            <p:nvPr/>
          </p:nvSpPr>
          <p:spPr>
            <a:xfrm rot="21459337">
              <a:off x="546081" y="822083"/>
              <a:ext cx="6141524" cy="553998"/>
            </a:xfrm>
            <a:prstGeom prst="rect">
              <a:avLst/>
            </a:prstGeom>
          </p:spPr>
          <p:txBody>
            <a:bodyPr wrap="square" lIns="0" tIns="0" rIns="0" bIns="0" rtlCol="0" anchor="t">
              <a:spAutoFit/>
            </a:bodyPr>
            <a:lstStyle/>
            <a:p>
              <a:pPr algn="ctr">
                <a:spcBef>
                  <a:spcPct val="0"/>
                </a:spcBef>
              </a:pPr>
              <a:r>
                <a:rPr lang="en-US" sz="2400" b="1" spc="119" dirty="0">
                  <a:solidFill>
                    <a:srgbClr val="FFFFFF"/>
                  </a:solidFill>
                  <a:latin typeface="UTM Avo" panose="02040603050506020204" pitchFamily="18" charset="0"/>
                  <a:cs typeface="Arial" panose="020B0604020202020204" pitchFamily="34" charset="0"/>
                </a:rPr>
                <a:t>YÊU CẦU</a:t>
              </a:r>
            </a:p>
          </p:txBody>
        </p:sp>
      </p:grpSp>
    </p:spTree>
    <p:extLst>
      <p:ext uri="{BB962C8B-B14F-4D97-AF65-F5344CB8AC3E}">
        <p14:creationId xmlns:p14="http://schemas.microsoft.com/office/powerpoint/2010/main" val="2551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3842F9-60CC-5CA0-EA68-EA4F3C9E114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451A2D6D-E3E9-A571-A6CA-187C771098AC}"/>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A3095AE3-639A-17B3-4203-8A6CD34DAC1A}"/>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DCE82FAB-BB4B-A0FD-49E2-672183F2E096}"/>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3" name="Rounded Rectangle 18">
            <a:extLst>
              <a:ext uri="{FF2B5EF4-FFF2-40B4-BE49-F238E27FC236}">
                <a16:creationId xmlns:a16="http://schemas.microsoft.com/office/drawing/2014/main" id="{46CA8523-A283-2F70-A5DE-41FAE5C92D13}"/>
              </a:ext>
            </a:extLst>
          </p:cNvPr>
          <p:cNvSpPr/>
          <p:nvPr/>
        </p:nvSpPr>
        <p:spPr>
          <a:xfrm>
            <a:off x="5337591" y="4391579"/>
            <a:ext cx="5740906" cy="965293"/>
          </a:xfrm>
          <a:prstGeom prst="roundRect">
            <a:avLst/>
          </a:prstGeom>
          <a:solidFill>
            <a:sysClr val="window" lastClr="FFFFFF"/>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vi-VN" sz="2400" kern="0">
                <a:solidFill>
                  <a:prstClr val="black"/>
                </a:solidFill>
                <a:latin typeface="UTM Avo" panose="02040603050506020204" pitchFamily="18" charset="0"/>
                <a:cs typeface="Arial" panose="020B0604020202020204" pitchFamily="34" charset="0"/>
              </a:rPr>
              <a:t>Đoàn kết, giúp đỡ mọi người</a:t>
            </a:r>
            <a:endParaRPr lang="vi-VN" sz="2400" kern="0" dirty="0">
              <a:solidFill>
                <a:prstClr val="black"/>
              </a:solidFill>
              <a:latin typeface="UTM Avo" panose="02040603050506020204" pitchFamily="18" charset="0"/>
              <a:cs typeface="Arial" panose="020B0604020202020204" pitchFamily="34" charset="0"/>
            </a:endParaRPr>
          </a:p>
        </p:txBody>
      </p:sp>
      <p:sp>
        <p:nvSpPr>
          <p:cNvPr id="5" name="Rounded Rectangle 19">
            <a:extLst>
              <a:ext uri="{FF2B5EF4-FFF2-40B4-BE49-F238E27FC236}">
                <a16:creationId xmlns:a16="http://schemas.microsoft.com/office/drawing/2014/main" id="{A5424FCD-1F02-765C-06C5-CBF067A9D370}"/>
              </a:ext>
            </a:extLst>
          </p:cNvPr>
          <p:cNvSpPr/>
          <p:nvPr/>
        </p:nvSpPr>
        <p:spPr>
          <a:xfrm>
            <a:off x="5348477" y="3087334"/>
            <a:ext cx="5713243" cy="926061"/>
          </a:xfrm>
          <a:prstGeom prst="roundRect">
            <a:avLst/>
          </a:prstGeom>
          <a:solidFill>
            <a:sysClr val="window" lastClr="FFFFFF"/>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en-US" sz="2400" kern="0" dirty="0" err="1">
                <a:solidFill>
                  <a:prstClr val="black"/>
                </a:solidFill>
                <a:latin typeface="UTM Avo" panose="02040603050506020204" pitchFamily="18" charset="0"/>
                <a:cs typeface="Arial" panose="020B0604020202020204" pitchFamily="34" charset="0"/>
              </a:rPr>
              <a:t>Học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tập</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tốt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lao</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động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tốt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phù</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hợp</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với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lứa</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tuổi</a:t>
            </a:r>
            <a:endParaRPr lang="en-US" sz="2400" kern="0" dirty="0">
              <a:solidFill>
                <a:prstClr val="black"/>
              </a:solidFill>
              <a:latin typeface="UTM Avo" panose="02040603050506020204" pitchFamily="18" charset="0"/>
              <a:cs typeface="Arial" panose="020B0604020202020204" pitchFamily="34" charset="0"/>
            </a:endParaRPr>
          </a:p>
        </p:txBody>
      </p:sp>
      <p:sp>
        <p:nvSpPr>
          <p:cNvPr id="6" name="Rounded Rectangle 23">
            <a:extLst>
              <a:ext uri="{FF2B5EF4-FFF2-40B4-BE49-F238E27FC236}">
                <a16:creationId xmlns:a16="http://schemas.microsoft.com/office/drawing/2014/main" id="{146219E8-C60E-1CE5-8923-594AB23A985B}"/>
              </a:ext>
            </a:extLst>
          </p:cNvPr>
          <p:cNvSpPr/>
          <p:nvPr/>
        </p:nvSpPr>
        <p:spPr>
          <a:xfrm>
            <a:off x="5326705" y="5738113"/>
            <a:ext cx="5750132" cy="923963"/>
          </a:xfrm>
          <a:prstGeom prst="roundRect">
            <a:avLst/>
          </a:prstGeom>
          <a:solidFill>
            <a:sysClr val="window" lastClr="FFFFFF"/>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en-US" sz="2400" kern="0" dirty="0" err="1">
                <a:solidFill>
                  <a:prstClr val="black"/>
                </a:solidFill>
                <a:latin typeface="UTM Avo" panose="02040603050506020204" pitchFamily="18" charset="0"/>
                <a:cs typeface="Arial" panose="020B0604020202020204" pitchFamily="34" charset="0"/>
              </a:rPr>
              <a:t>Giữ</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gìn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vệ</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sinh</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khiêm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tốn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thật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thà</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dũng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cảm</a:t>
            </a:r>
            <a:endParaRPr lang="en-US" sz="2400" kern="0" dirty="0">
              <a:solidFill>
                <a:prstClr val="black"/>
              </a:solidFill>
              <a:latin typeface="UTM Avo" panose="02040603050506020204" pitchFamily="18" charset="0"/>
              <a:cs typeface="Arial" panose="020B0604020202020204" pitchFamily="34" charset="0"/>
            </a:endParaRPr>
          </a:p>
        </p:txBody>
      </p:sp>
      <p:sp>
        <p:nvSpPr>
          <p:cNvPr id="7" name="Rounded Rectangle 19">
            <a:extLst>
              <a:ext uri="{FF2B5EF4-FFF2-40B4-BE49-F238E27FC236}">
                <a16:creationId xmlns:a16="http://schemas.microsoft.com/office/drawing/2014/main" id="{367A6F6C-4EBB-DC93-155B-7AD8550DF983}"/>
              </a:ext>
            </a:extLst>
          </p:cNvPr>
          <p:cNvSpPr/>
          <p:nvPr/>
        </p:nvSpPr>
        <p:spPr>
          <a:xfrm>
            <a:off x="5348450" y="1729250"/>
            <a:ext cx="5731701" cy="965293"/>
          </a:xfrm>
          <a:prstGeom prst="roundRect">
            <a:avLst/>
          </a:prstGeom>
          <a:solidFill>
            <a:sysClr val="window" lastClr="FFFFFF"/>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lvl="0" algn="ctr" defTabSz="609539"/>
            <a:r>
              <a:rPr lang="vi-VN" sz="2400" kern="0" dirty="0">
                <a:solidFill>
                  <a:prstClr val="black"/>
                </a:solidFill>
                <a:latin typeface="UTM Avo" panose="02040603050506020204" pitchFamily="18" charset="0"/>
                <a:cs typeface="Arial" panose="020B0604020202020204" pitchFamily="34" charset="0"/>
              </a:rPr>
              <a:t>Yêu Tổ Quốc, yêu quê hương, yêu đất nước</a:t>
            </a:r>
          </a:p>
        </p:txBody>
      </p:sp>
      <p:grpSp>
        <p:nvGrpSpPr>
          <p:cNvPr id="8" name="Group 7">
            <a:extLst>
              <a:ext uri="{FF2B5EF4-FFF2-40B4-BE49-F238E27FC236}">
                <a16:creationId xmlns:a16="http://schemas.microsoft.com/office/drawing/2014/main" id="{DEDB417B-058D-E411-BF62-F19092ED4185}"/>
              </a:ext>
            </a:extLst>
          </p:cNvPr>
          <p:cNvGrpSpPr/>
          <p:nvPr/>
        </p:nvGrpSpPr>
        <p:grpSpPr>
          <a:xfrm rot="16200000">
            <a:off x="4453850" y="2714311"/>
            <a:ext cx="1402612" cy="386597"/>
            <a:chOff x="6498137" y="3625822"/>
            <a:chExt cx="558104" cy="973671"/>
          </a:xfrm>
        </p:grpSpPr>
        <p:cxnSp>
          <p:nvCxnSpPr>
            <p:cNvPr id="9" name="Straight Connector 8">
              <a:extLst>
                <a:ext uri="{FF2B5EF4-FFF2-40B4-BE49-F238E27FC236}">
                  <a16:creationId xmlns:a16="http://schemas.microsoft.com/office/drawing/2014/main" id="{659CDDD4-D521-E30D-F62A-5340AFE2566E}"/>
                </a:ext>
              </a:extLst>
            </p:cNvPr>
            <p:cNvCxnSpPr>
              <a:cxnSpLocks/>
            </p:cNvCxnSpPr>
            <p:nvPr/>
          </p:nvCxnSpPr>
          <p:spPr>
            <a:xfrm flipH="1">
              <a:off x="6498137" y="3625823"/>
              <a:ext cx="558104" cy="0"/>
            </a:xfrm>
            <a:prstGeom prst="line">
              <a:avLst/>
            </a:prstGeom>
            <a:noFill/>
            <a:ln w="28575" cap="flat" cmpd="sng" algn="ctr">
              <a:solidFill>
                <a:srgbClr val="4BACC6">
                  <a:lumMod val="50000"/>
                </a:srgbClr>
              </a:solidFill>
              <a:prstDash val="solid"/>
            </a:ln>
            <a:effectLst/>
          </p:spPr>
        </p:cxnSp>
        <p:cxnSp>
          <p:nvCxnSpPr>
            <p:cNvPr id="10" name="Straight Connector 9">
              <a:extLst>
                <a:ext uri="{FF2B5EF4-FFF2-40B4-BE49-F238E27FC236}">
                  <a16:creationId xmlns:a16="http://schemas.microsoft.com/office/drawing/2014/main" id="{5E110FFC-59EF-0E77-A980-69F68221D009}"/>
                </a:ext>
              </a:extLst>
            </p:cNvPr>
            <p:cNvCxnSpPr>
              <a:cxnSpLocks/>
            </p:cNvCxnSpPr>
            <p:nvPr/>
          </p:nvCxnSpPr>
          <p:spPr>
            <a:xfrm>
              <a:off x="6498137" y="3625822"/>
              <a:ext cx="0" cy="973671"/>
            </a:xfrm>
            <a:prstGeom prst="line">
              <a:avLst/>
            </a:prstGeom>
            <a:noFill/>
            <a:ln w="28575" cap="flat" cmpd="sng" algn="ctr">
              <a:solidFill>
                <a:srgbClr val="4BACC6">
                  <a:lumMod val="50000"/>
                </a:srgbClr>
              </a:solidFill>
              <a:prstDash val="solid"/>
              <a:tailEnd type="diamond" w="lg" len="lg"/>
            </a:ln>
            <a:effectLst/>
          </p:spPr>
        </p:cxnSp>
      </p:grpSp>
      <p:grpSp>
        <p:nvGrpSpPr>
          <p:cNvPr id="30" name="Group 29">
            <a:extLst>
              <a:ext uri="{FF2B5EF4-FFF2-40B4-BE49-F238E27FC236}">
                <a16:creationId xmlns:a16="http://schemas.microsoft.com/office/drawing/2014/main" id="{B60F7C1B-F634-979E-B84D-16EFBBAA6BC1}"/>
              </a:ext>
            </a:extLst>
          </p:cNvPr>
          <p:cNvGrpSpPr/>
          <p:nvPr/>
        </p:nvGrpSpPr>
        <p:grpSpPr>
          <a:xfrm rot="16200000" flipH="1">
            <a:off x="3180319" y="3987844"/>
            <a:ext cx="3949670" cy="386591"/>
            <a:chOff x="6498137" y="3625822"/>
            <a:chExt cx="558104" cy="973671"/>
          </a:xfrm>
        </p:grpSpPr>
        <p:cxnSp>
          <p:nvCxnSpPr>
            <p:cNvPr id="31" name="Straight Connector 30">
              <a:extLst>
                <a:ext uri="{FF2B5EF4-FFF2-40B4-BE49-F238E27FC236}">
                  <a16:creationId xmlns:a16="http://schemas.microsoft.com/office/drawing/2014/main" id="{83285664-F142-663E-E95A-3E5DE60BF4AD}"/>
                </a:ext>
              </a:extLst>
            </p:cNvPr>
            <p:cNvCxnSpPr>
              <a:cxnSpLocks/>
            </p:cNvCxnSpPr>
            <p:nvPr/>
          </p:nvCxnSpPr>
          <p:spPr>
            <a:xfrm flipH="1">
              <a:off x="6498137" y="3625823"/>
              <a:ext cx="558104" cy="0"/>
            </a:xfrm>
            <a:prstGeom prst="line">
              <a:avLst/>
            </a:prstGeom>
            <a:noFill/>
            <a:ln w="28575" cap="flat" cmpd="sng" algn="ctr">
              <a:solidFill>
                <a:srgbClr val="4BACC6">
                  <a:lumMod val="50000"/>
                </a:srgbClr>
              </a:solidFill>
              <a:prstDash val="solid"/>
            </a:ln>
            <a:effectLst/>
          </p:spPr>
        </p:cxnSp>
        <p:cxnSp>
          <p:nvCxnSpPr>
            <p:cNvPr id="32" name="Straight Connector 31">
              <a:extLst>
                <a:ext uri="{FF2B5EF4-FFF2-40B4-BE49-F238E27FC236}">
                  <a16:creationId xmlns:a16="http://schemas.microsoft.com/office/drawing/2014/main" id="{DD4E7089-6EEB-40D9-AC6F-712E39258046}"/>
                </a:ext>
              </a:extLst>
            </p:cNvPr>
            <p:cNvCxnSpPr>
              <a:cxnSpLocks/>
            </p:cNvCxnSpPr>
            <p:nvPr/>
          </p:nvCxnSpPr>
          <p:spPr>
            <a:xfrm>
              <a:off x="6498137" y="3625822"/>
              <a:ext cx="0" cy="973671"/>
            </a:xfrm>
            <a:prstGeom prst="line">
              <a:avLst/>
            </a:prstGeom>
            <a:noFill/>
            <a:ln w="28575" cap="flat" cmpd="sng" algn="ctr">
              <a:solidFill>
                <a:srgbClr val="4BACC6">
                  <a:lumMod val="50000"/>
                </a:srgbClr>
              </a:solidFill>
              <a:prstDash val="solid"/>
              <a:tailEnd type="diamond" w="lg" len="lg"/>
            </a:ln>
            <a:effectLst/>
          </p:spPr>
        </p:cxnSp>
      </p:grpSp>
      <p:grpSp>
        <p:nvGrpSpPr>
          <p:cNvPr id="33" name="Group 32">
            <a:extLst>
              <a:ext uri="{FF2B5EF4-FFF2-40B4-BE49-F238E27FC236}">
                <a16:creationId xmlns:a16="http://schemas.microsoft.com/office/drawing/2014/main" id="{569D67DA-497D-961E-2942-3E840627C6A9}"/>
              </a:ext>
            </a:extLst>
          </p:cNvPr>
          <p:cNvGrpSpPr/>
          <p:nvPr/>
        </p:nvGrpSpPr>
        <p:grpSpPr>
          <a:xfrm rot="16200000">
            <a:off x="4259485" y="3803230"/>
            <a:ext cx="1811149" cy="406392"/>
            <a:chOff x="6498137" y="3625822"/>
            <a:chExt cx="558104" cy="973671"/>
          </a:xfrm>
        </p:grpSpPr>
        <p:cxnSp>
          <p:nvCxnSpPr>
            <p:cNvPr id="34" name="Straight Connector 33">
              <a:extLst>
                <a:ext uri="{FF2B5EF4-FFF2-40B4-BE49-F238E27FC236}">
                  <a16:creationId xmlns:a16="http://schemas.microsoft.com/office/drawing/2014/main" id="{977269CC-B2CB-E41A-04D4-C52DA7C3E684}"/>
                </a:ext>
              </a:extLst>
            </p:cNvPr>
            <p:cNvCxnSpPr>
              <a:cxnSpLocks/>
            </p:cNvCxnSpPr>
            <p:nvPr/>
          </p:nvCxnSpPr>
          <p:spPr>
            <a:xfrm flipH="1">
              <a:off x="6498137" y="3625823"/>
              <a:ext cx="558104" cy="0"/>
            </a:xfrm>
            <a:prstGeom prst="line">
              <a:avLst/>
            </a:prstGeom>
            <a:noFill/>
            <a:ln w="28575" cap="flat" cmpd="sng" algn="ctr">
              <a:solidFill>
                <a:srgbClr val="4BACC6">
                  <a:lumMod val="50000"/>
                </a:srgbClr>
              </a:solidFill>
              <a:prstDash val="solid"/>
            </a:ln>
            <a:effectLst/>
          </p:spPr>
        </p:cxnSp>
        <p:cxnSp>
          <p:nvCxnSpPr>
            <p:cNvPr id="35" name="Straight Connector 34">
              <a:extLst>
                <a:ext uri="{FF2B5EF4-FFF2-40B4-BE49-F238E27FC236}">
                  <a16:creationId xmlns:a16="http://schemas.microsoft.com/office/drawing/2014/main" id="{6AC64000-7355-C68F-0943-85F2D1656B0C}"/>
                </a:ext>
              </a:extLst>
            </p:cNvPr>
            <p:cNvCxnSpPr>
              <a:cxnSpLocks/>
            </p:cNvCxnSpPr>
            <p:nvPr/>
          </p:nvCxnSpPr>
          <p:spPr>
            <a:xfrm>
              <a:off x="6498137" y="3625822"/>
              <a:ext cx="0" cy="973671"/>
            </a:xfrm>
            <a:prstGeom prst="line">
              <a:avLst/>
            </a:prstGeom>
            <a:noFill/>
            <a:ln w="28575" cap="flat" cmpd="sng" algn="ctr">
              <a:solidFill>
                <a:srgbClr val="4BACC6">
                  <a:lumMod val="50000"/>
                </a:srgbClr>
              </a:solidFill>
              <a:prstDash val="solid"/>
              <a:tailEnd type="diamond" w="lg" len="lg"/>
            </a:ln>
            <a:effectLst/>
          </p:spPr>
        </p:cxnSp>
      </p:grpSp>
      <p:grpSp>
        <p:nvGrpSpPr>
          <p:cNvPr id="36" name="Group 35">
            <a:extLst>
              <a:ext uri="{FF2B5EF4-FFF2-40B4-BE49-F238E27FC236}">
                <a16:creationId xmlns:a16="http://schemas.microsoft.com/office/drawing/2014/main" id="{98D3E0EB-F23F-AAEC-4BF4-0179F4444232}"/>
              </a:ext>
            </a:extLst>
          </p:cNvPr>
          <p:cNvGrpSpPr/>
          <p:nvPr/>
        </p:nvGrpSpPr>
        <p:grpSpPr>
          <a:xfrm rot="16200000">
            <a:off x="4238708" y="5237054"/>
            <a:ext cx="1811149" cy="364848"/>
            <a:chOff x="6498137" y="3625822"/>
            <a:chExt cx="558104" cy="973671"/>
          </a:xfrm>
        </p:grpSpPr>
        <p:cxnSp>
          <p:nvCxnSpPr>
            <p:cNvPr id="37" name="Straight Connector 36">
              <a:extLst>
                <a:ext uri="{FF2B5EF4-FFF2-40B4-BE49-F238E27FC236}">
                  <a16:creationId xmlns:a16="http://schemas.microsoft.com/office/drawing/2014/main" id="{889E8A66-BD93-212D-FDF0-516D63A24B54}"/>
                </a:ext>
              </a:extLst>
            </p:cNvPr>
            <p:cNvCxnSpPr>
              <a:cxnSpLocks/>
            </p:cNvCxnSpPr>
            <p:nvPr/>
          </p:nvCxnSpPr>
          <p:spPr>
            <a:xfrm flipH="1">
              <a:off x="6498137" y="3625823"/>
              <a:ext cx="558104" cy="0"/>
            </a:xfrm>
            <a:prstGeom prst="line">
              <a:avLst/>
            </a:prstGeom>
            <a:noFill/>
            <a:ln w="28575" cap="flat" cmpd="sng" algn="ctr">
              <a:solidFill>
                <a:srgbClr val="4BACC6">
                  <a:lumMod val="50000"/>
                </a:srgbClr>
              </a:solidFill>
              <a:prstDash val="solid"/>
            </a:ln>
            <a:effectLst/>
          </p:spPr>
        </p:cxnSp>
        <p:cxnSp>
          <p:nvCxnSpPr>
            <p:cNvPr id="38" name="Straight Connector 37">
              <a:extLst>
                <a:ext uri="{FF2B5EF4-FFF2-40B4-BE49-F238E27FC236}">
                  <a16:creationId xmlns:a16="http://schemas.microsoft.com/office/drawing/2014/main" id="{DAAF4634-C0C1-FDDE-B1FF-646690CDF55D}"/>
                </a:ext>
              </a:extLst>
            </p:cNvPr>
            <p:cNvCxnSpPr>
              <a:cxnSpLocks/>
            </p:cNvCxnSpPr>
            <p:nvPr/>
          </p:nvCxnSpPr>
          <p:spPr>
            <a:xfrm>
              <a:off x="6498137" y="3625822"/>
              <a:ext cx="0" cy="973671"/>
            </a:xfrm>
            <a:prstGeom prst="line">
              <a:avLst/>
            </a:prstGeom>
            <a:noFill/>
            <a:ln w="28575" cap="flat" cmpd="sng" algn="ctr">
              <a:solidFill>
                <a:srgbClr val="4BACC6">
                  <a:lumMod val="50000"/>
                </a:srgbClr>
              </a:solidFill>
              <a:prstDash val="solid"/>
              <a:tailEnd type="diamond" w="lg" len="lg"/>
            </a:ln>
            <a:effectLst/>
          </p:spPr>
        </p:cxnSp>
      </p:grpSp>
      <p:grpSp>
        <p:nvGrpSpPr>
          <p:cNvPr id="39" name="Group 38">
            <a:extLst>
              <a:ext uri="{FF2B5EF4-FFF2-40B4-BE49-F238E27FC236}">
                <a16:creationId xmlns:a16="http://schemas.microsoft.com/office/drawing/2014/main" id="{F8E96FDF-EE58-E42D-E2B1-0C028A01E974}"/>
              </a:ext>
            </a:extLst>
          </p:cNvPr>
          <p:cNvGrpSpPr/>
          <p:nvPr/>
        </p:nvGrpSpPr>
        <p:grpSpPr>
          <a:xfrm>
            <a:off x="441075" y="1612921"/>
            <a:ext cx="3656755" cy="2336799"/>
            <a:chOff x="763268" y="1866900"/>
            <a:chExt cx="5485132" cy="3505199"/>
          </a:xfrm>
        </p:grpSpPr>
        <p:sp>
          <p:nvSpPr>
            <p:cNvPr id="40" name="Line Callout 1 (Border and Accent Bar) 3">
              <a:extLst>
                <a:ext uri="{FF2B5EF4-FFF2-40B4-BE49-F238E27FC236}">
                  <a16:creationId xmlns:a16="http://schemas.microsoft.com/office/drawing/2014/main" id="{236F696C-985F-E543-194D-A0DC8D271110}"/>
                </a:ext>
              </a:extLst>
            </p:cNvPr>
            <p:cNvSpPr/>
            <p:nvPr/>
          </p:nvSpPr>
          <p:spPr>
            <a:xfrm>
              <a:off x="763268" y="2294329"/>
              <a:ext cx="5485132" cy="3077770"/>
            </a:xfrm>
            <a:prstGeom prst="roundRect">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cs typeface="Arial" panose="020B0604020202020204" pitchFamily="34" charset="0"/>
                </a:rPr>
                <a:t>Câu</a:t>
              </a:r>
              <a:r>
                <a:rPr kumimoji="0" lang="en-US" sz="2400" b="1" i="0" u="none" strike="noStrike" kern="0" cap="none" spc="0" normalizeH="0" baseline="0" noProof="0" dirty="0">
                  <a:ln>
                    <a:noFill/>
                  </a:ln>
                  <a:effectLst/>
                  <a:uLnTx/>
                  <a:uFillTx/>
                  <a:latin typeface="UTM Avo" panose="02040603050506020204" pitchFamily="18" charset="0"/>
                  <a:cs typeface="Arial" panose="020B0604020202020204" pitchFamily="34" charset="0"/>
                </a:rPr>
                <a:t> a: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bổn</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phận</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mà</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trẻ</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cần</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phải</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thực</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hiện</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charset="0"/>
                  <a:cs typeface="Arial" panose="020B0604020202020204" pitchFamily="34" charset="0"/>
                </a:rPr>
                <a:t>là</a:t>
              </a:r>
              <a:r>
                <a:rPr kumimoji="0" lang="en-US" sz="2400" b="0" i="0" u="none" strike="noStrike" kern="0" cap="none" spc="0" normalizeH="0" baseline="0" noProof="0" dirty="0">
                  <a:ln>
                    <a:noFill/>
                  </a:ln>
                  <a:effectLst/>
                  <a:uLnTx/>
                  <a:uFillTx/>
                  <a:latin typeface="UTM Avo" panose="02040603050506020204" pitchFamily="18" charset="0"/>
                  <a:cs typeface="Arial" panose="020B0604020202020204" pitchFamily="34" charset="0"/>
                </a:rPr>
                <a:t>:</a:t>
              </a:r>
            </a:p>
          </p:txBody>
        </p:sp>
        <p:pic>
          <p:nvPicPr>
            <p:cNvPr id="41" name="Picture 2">
              <a:extLst>
                <a:ext uri="{FF2B5EF4-FFF2-40B4-BE49-F238E27FC236}">
                  <a16:creationId xmlns:a16="http://schemas.microsoft.com/office/drawing/2014/main" id="{A5040660-6B28-D019-ED38-E6AB98ED29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200400" y="1866900"/>
              <a:ext cx="609600" cy="626691"/>
            </a:xfrm>
            <a:prstGeom prst="rect">
              <a:avLst/>
            </a:prstGeom>
          </p:spPr>
        </p:pic>
      </p:grpSp>
      <p:sp>
        <p:nvSpPr>
          <p:cNvPr id="2" name="Freeform 6">
            <a:extLst>
              <a:ext uri="{FF2B5EF4-FFF2-40B4-BE49-F238E27FC236}">
                <a16:creationId xmlns:a16="http://schemas.microsoft.com/office/drawing/2014/main" id="{BB78373A-C127-80CB-DB18-FEE79BD8D6C7}"/>
              </a:ext>
            </a:extLst>
          </p:cNvPr>
          <p:cNvSpPr/>
          <p:nvPr/>
        </p:nvSpPr>
        <p:spPr>
          <a:xfrm flipH="1">
            <a:off x="1169358" y="3813698"/>
            <a:ext cx="2129993" cy="5800655"/>
          </a:xfrm>
          <a:custGeom>
            <a:avLst/>
            <a:gdLst/>
            <a:ahLst/>
            <a:cxnLst/>
            <a:rect l="l" t="t" r="r" b="b"/>
            <a:pathLst>
              <a:path w="4120658" h="10590476">
                <a:moveTo>
                  <a:pt x="4120658" y="0"/>
                </a:moveTo>
                <a:lnTo>
                  <a:pt x="0" y="0"/>
                </a:lnTo>
                <a:lnTo>
                  <a:pt x="0" y="10590476"/>
                </a:lnTo>
                <a:lnTo>
                  <a:pt x="4120658" y="10590476"/>
                </a:lnTo>
                <a:lnTo>
                  <a:pt x="412065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996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FFE1C0-E478-5A22-1D29-B355A080646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8B0EFF29-1C86-1E3D-66CE-28C1DDF71452}"/>
              </a:ext>
            </a:extLst>
          </p:cNvPr>
          <p:cNvGrpSpPr/>
          <p:nvPr/>
        </p:nvGrpSpPr>
        <p:grpSpPr>
          <a:xfrm>
            <a:off x="3568041" y="612079"/>
            <a:ext cx="5055917" cy="757224"/>
            <a:chOff x="4834930" y="84191"/>
            <a:chExt cx="7359542" cy="1232175"/>
          </a:xfrm>
        </p:grpSpPr>
        <p:sp>
          <p:nvSpPr>
            <p:cNvPr id="12" name="Round Same Side Corner Rectangle 11">
              <a:extLst>
                <a:ext uri="{FF2B5EF4-FFF2-40B4-BE49-F238E27FC236}">
                  <a16:creationId xmlns:a16="http://schemas.microsoft.com/office/drawing/2014/main" id="{5B6DFA79-E522-1977-907C-5C9D96474E56}"/>
                </a:ext>
              </a:extLst>
            </p:cNvPr>
            <p:cNvSpPr/>
            <p:nvPr/>
          </p:nvSpPr>
          <p:spPr>
            <a:xfrm flipV="1">
              <a:off x="4834930" y="84191"/>
              <a:ext cx="7359542" cy="1232175"/>
            </a:xfrm>
            <a:prstGeom prst="round2SameRect">
              <a:avLst>
                <a:gd name="adj1" fmla="val 37720"/>
                <a:gd name="adj2" fmla="val 0"/>
              </a:avLst>
            </a:prstGeom>
            <a:solidFill>
              <a:sysClr val="window" lastClr="FFFFFF"/>
            </a:solidFill>
            <a:ln w="25400" cap="flat" cmpd="sng" algn="ctr">
              <a:solidFill>
                <a:srgbClr val="C00000"/>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8A787F7-64BE-EBC9-8B19-E65C53EBC392}"/>
                </a:ext>
              </a:extLst>
            </p:cNvPr>
            <p:cNvSpPr txBox="1"/>
            <p:nvPr/>
          </p:nvSpPr>
          <p:spPr>
            <a:xfrm>
              <a:off x="5221494" y="278225"/>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Gợi</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ý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trả</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cs typeface="Arial" panose="020B0604020202020204" pitchFamily="34" charset="0"/>
                </a:rPr>
                <a:t>lời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endParaRPr>
            </a:p>
          </p:txBody>
        </p:sp>
      </p:grpSp>
      <p:sp>
        <p:nvSpPr>
          <p:cNvPr id="4" name="Speech Bubble: Rectangle with Corners Rounded 3">
            <a:extLst>
              <a:ext uri="{FF2B5EF4-FFF2-40B4-BE49-F238E27FC236}">
                <a16:creationId xmlns:a16="http://schemas.microsoft.com/office/drawing/2014/main" id="{26068E43-8148-E445-DBEC-4DC4E42016C3}"/>
              </a:ext>
            </a:extLst>
          </p:cNvPr>
          <p:cNvSpPr/>
          <p:nvPr/>
        </p:nvSpPr>
        <p:spPr>
          <a:xfrm>
            <a:off x="7096277" y="2335427"/>
            <a:ext cx="4944252" cy="1203862"/>
          </a:xfrm>
          <a:prstGeom prst="wedgeRoundRectCallout">
            <a:avLst>
              <a:gd name="adj1" fmla="val -54607"/>
              <a:gd name="adj2" fmla="val 49670"/>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charset="0"/>
                <a:cs typeface="Arial" panose="020B0604020202020204" pitchFamily="34" charset="0"/>
              </a:rPr>
              <a:t>Lễ</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phép</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hiếu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thảo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với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ông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bà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bố</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mẹ</a:t>
            </a:r>
            <a:endParaRPr lang="en-US" sz="2400" dirty="0">
              <a:solidFill>
                <a:schemeClr val="tx1"/>
              </a:solidFill>
              <a:latin typeface="UTM Avo" panose="02040603050506020204" pitchFamily="18"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F63F14B9-D9F1-C2A0-B480-7A39FA933E8D}"/>
              </a:ext>
            </a:extLst>
          </p:cNvPr>
          <p:cNvSpPr/>
          <p:nvPr/>
        </p:nvSpPr>
        <p:spPr>
          <a:xfrm>
            <a:off x="7048500" y="3695699"/>
            <a:ext cx="4944252" cy="1203862"/>
          </a:xfrm>
          <a:prstGeom prst="wedgeRoundRectCallout">
            <a:avLst>
              <a:gd name="adj1" fmla="val -53708"/>
              <a:gd name="adj2" fmla="val -43883"/>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Tôn trọng thầy cô giáo, bạn bè</a:t>
            </a:r>
            <a:endParaRPr lang="en-US" sz="2400" dirty="0">
              <a:solidFill>
                <a:schemeClr val="tx1"/>
              </a:solidFill>
              <a:latin typeface="UTM Avo" panose="02040603050506020204" pitchFamily="18"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64F13C74-DF12-3EBE-F3B2-B3AF28FA3750}"/>
              </a:ext>
            </a:extLst>
          </p:cNvPr>
          <p:cNvSpPr/>
          <p:nvPr/>
        </p:nvSpPr>
        <p:spPr>
          <a:xfrm>
            <a:off x="7084203" y="5055971"/>
            <a:ext cx="4871196" cy="1219082"/>
          </a:xfrm>
          <a:prstGeom prst="wedgeRoundRectCallout">
            <a:avLst>
              <a:gd name="adj1" fmla="val -52680"/>
              <a:gd name="adj2" fmla="val -50167"/>
              <a:gd name="adj3" fmla="val 16667"/>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chemeClr val="tx1"/>
                </a:solidFill>
                <a:latin typeface="UTM Avo" panose="02040603050506020204" pitchFamily="18" charset="0"/>
                <a:cs typeface="Arial" panose="020B0604020202020204" pitchFamily="34" charset="0"/>
              </a:rPr>
              <a:t>Giữ</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gìn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bảo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vệ</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tài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cá</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nhân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cộng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đồng</a:t>
            </a:r>
            <a:endParaRPr lang="en-US" sz="2400" dirty="0">
              <a:solidFill>
                <a:schemeClr val="tx1"/>
              </a:solidFill>
              <a:latin typeface="UTM Avo" panose="020406030505060202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6499666D-31B4-E2AF-88FF-481E6F7A2480}"/>
              </a:ext>
            </a:extLst>
          </p:cNvPr>
          <p:cNvGrpSpPr/>
          <p:nvPr/>
        </p:nvGrpSpPr>
        <p:grpSpPr>
          <a:xfrm>
            <a:off x="1244991" y="1446586"/>
            <a:ext cx="4114800" cy="2015419"/>
            <a:chOff x="1320656" y="1890445"/>
            <a:chExt cx="6172200" cy="3023128"/>
          </a:xfrm>
        </p:grpSpPr>
        <p:sp>
          <p:nvSpPr>
            <p:cNvPr id="16" name="Line Callout 1 (Border and Accent Bar) 3">
              <a:extLst>
                <a:ext uri="{FF2B5EF4-FFF2-40B4-BE49-F238E27FC236}">
                  <a16:creationId xmlns:a16="http://schemas.microsoft.com/office/drawing/2014/main" id="{BC3E92E5-F029-35DC-E6E5-1C71E782F926}"/>
                </a:ext>
              </a:extLst>
            </p:cNvPr>
            <p:cNvSpPr/>
            <p:nvPr/>
          </p:nvSpPr>
          <p:spPr>
            <a:xfrm>
              <a:off x="1320656" y="2418713"/>
              <a:ext cx="6172200" cy="2494860"/>
            </a:xfrm>
            <a:prstGeom prst="roundRect">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chemeClr val="tx1"/>
                  </a:solidFill>
                  <a:latin typeface="UTM Avo" panose="02040603050506020204" pitchFamily="18" charset="0"/>
                  <a:cs typeface="Arial" panose="020B0604020202020204" pitchFamily="34" charset="0"/>
                </a:rPr>
                <a:t>Câu b: </a:t>
              </a:r>
              <a:r>
                <a:rPr lang="vi-VN" sz="2400" dirty="0">
                  <a:solidFill>
                    <a:schemeClr val="tx1"/>
                  </a:solidFill>
                  <a:latin typeface="UTM Avo" panose="02040603050506020204" pitchFamily="18" charset="0"/>
                  <a:cs typeface="Arial" panose="020B0604020202020204" pitchFamily="34" charset="0"/>
                </a:rPr>
                <a:t>Một số bổn phận khác của trẻ em như</a:t>
              </a:r>
            </a:p>
          </p:txBody>
        </p:sp>
        <p:pic>
          <p:nvPicPr>
            <p:cNvPr id="17" name="Picture 2">
              <a:extLst>
                <a:ext uri="{FF2B5EF4-FFF2-40B4-BE49-F238E27FC236}">
                  <a16:creationId xmlns:a16="http://schemas.microsoft.com/office/drawing/2014/main" id="{22C0D8B2-FEEC-1F04-8F3D-86E9EDBE78B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36440" y="1890445"/>
              <a:ext cx="751518" cy="772588"/>
            </a:xfrm>
            <a:prstGeom prst="rect">
              <a:avLst/>
            </a:prstGeom>
          </p:spPr>
        </p:pic>
      </p:grpSp>
      <p:pic>
        <p:nvPicPr>
          <p:cNvPr id="18" name="Picture 2" descr="Phải là hai tay | Bài thơ Phải là hai tay (Phạm Cúc)">
            <a:extLst>
              <a:ext uri="{FF2B5EF4-FFF2-40B4-BE49-F238E27FC236}">
                <a16:creationId xmlns:a16="http://schemas.microsoft.com/office/drawing/2014/main" id="{165154BC-4FFC-88DC-A9E3-63F1FE44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6843" y="3539289"/>
            <a:ext cx="2262395" cy="1615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4" descr="Nghị luận lòng biết ơn thầy cô giáo (12 mẫu) - Văn 9">
            <a:extLst>
              <a:ext uri="{FF2B5EF4-FFF2-40B4-BE49-F238E27FC236}">
                <a16:creationId xmlns:a16="http://schemas.microsoft.com/office/drawing/2014/main" id="{F47BBCB4-7119-DA15-B347-DD2299DD68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54" y="5273526"/>
            <a:ext cx="2752687" cy="1443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4" descr="Hàng loạt công trình công cộng ở TPHCM bị sơn vẽ nguệch ngoạc, xấu xí">
            <a:extLst>
              <a:ext uri="{FF2B5EF4-FFF2-40B4-BE49-F238E27FC236}">
                <a16:creationId xmlns:a16="http://schemas.microsoft.com/office/drawing/2014/main" id="{D5352D51-C229-8A92-AB30-84CC47D2AE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33606" y="5273526"/>
            <a:ext cx="2262394" cy="1508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900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CFDA15-4A06-00C5-0432-5DF94892AF4D}"/>
            </a:ext>
          </a:extLst>
        </p:cNvPr>
        <p:cNvGrpSpPr/>
        <p:nvPr/>
      </p:nvGrpSpPr>
      <p:grpSpPr>
        <a:xfrm>
          <a:off x="0" y="0"/>
          <a:ext cx="0" cy="0"/>
          <a:chOff x="0" y="0"/>
          <a:chExt cx="0" cy="0"/>
        </a:xfrm>
      </p:grpSpPr>
      <p:sp>
        <p:nvSpPr>
          <p:cNvPr id="31" name="TextBox 6">
            <a:extLst>
              <a:ext uri="{FF2B5EF4-FFF2-40B4-BE49-F238E27FC236}">
                <a16:creationId xmlns:a16="http://schemas.microsoft.com/office/drawing/2014/main" id="{734CC0E6-6CB5-CB44-9C1E-574B939005B0}"/>
              </a:ext>
            </a:extLst>
          </p:cNvPr>
          <p:cNvSpPr txBox="1"/>
          <p:nvPr/>
        </p:nvSpPr>
        <p:spPr>
          <a:xfrm>
            <a:off x="1163228" y="1465992"/>
            <a:ext cx="9865544" cy="482055"/>
          </a:xfrm>
          <a:prstGeom prst="rect">
            <a:avLst/>
          </a:prstGeom>
        </p:spPr>
        <p:txBody>
          <a:bodyPr wrap="square" lIns="0" tIns="0" rIns="0" bIns="0" rtlCol="0" anchor="t">
            <a:spAutoFit/>
          </a:bodyPr>
          <a:lstStyle/>
          <a:p>
            <a:pPr algn="ctr" defTabSz="609539">
              <a:lnSpc>
                <a:spcPct val="150000"/>
              </a:lnSpc>
            </a:pPr>
            <a:r>
              <a:rPr lang="en-US" sz="2400" b="1">
                <a:solidFill>
                  <a:prstClr val="black"/>
                </a:solidFill>
                <a:latin typeface="UTM Avo" panose="02040603050506020204" pitchFamily="18" charset="0"/>
                <a:cs typeface="Arial" panose="020B0604020202020204" pitchFamily="34" charset="0"/>
              </a:rPr>
              <a:t>HOẠT ĐỘNG 3: ĐỌC Ý KIẾN VÀ TRẢ LỜI CÂU HỎI</a:t>
            </a:r>
            <a:endParaRPr lang="en-US" sz="2400" b="1" dirty="0">
              <a:solidFill>
                <a:prstClr val="black"/>
              </a:solidFill>
              <a:latin typeface="UTM Avo" panose="02040603050506020204" pitchFamily="18" charset="0"/>
              <a:cs typeface="Arial" panose="020B0604020202020204" pitchFamily="34" charset="0"/>
            </a:endParaRPr>
          </a:p>
        </p:txBody>
      </p:sp>
      <p:sp>
        <p:nvSpPr>
          <p:cNvPr id="2" name="Rounded Rectangle 14">
            <a:extLst>
              <a:ext uri="{FF2B5EF4-FFF2-40B4-BE49-F238E27FC236}">
                <a16:creationId xmlns:a16="http://schemas.microsoft.com/office/drawing/2014/main" id="{D5CAE9C9-7052-F7FB-A627-C82426F44235}"/>
              </a:ext>
            </a:extLst>
          </p:cNvPr>
          <p:cNvSpPr/>
          <p:nvPr/>
        </p:nvSpPr>
        <p:spPr>
          <a:xfrm>
            <a:off x="4610100" y="3922670"/>
            <a:ext cx="7366000" cy="2419497"/>
          </a:xfrm>
          <a:prstGeom prst="roundRect">
            <a:avLst/>
          </a:prstGeom>
          <a:solidFill>
            <a:srgbClr val="FFF7DD"/>
          </a:solidFill>
          <a:ln w="38100" cap="flat" cmpd="sng" algn="ctr">
            <a:solidFill>
              <a:srgbClr val="F79646">
                <a:lumMod val="50000"/>
              </a:srgbClr>
            </a:solidFill>
            <a:prstDash val="dash"/>
          </a:ln>
          <a:effectLst/>
        </p:spPr>
        <p:txBody>
          <a:bodyPr rtlCol="0" anchor="ctr"/>
          <a:lstStyle/>
          <a:p>
            <a:pPr marL="495325" lvl="0" indent="-495325" algn="just" defTabSz="609539">
              <a:lnSpc>
                <a:spcPct val="150000"/>
              </a:lnSpc>
              <a:buFont typeface="+mj-lt"/>
              <a:buAutoNum type="alphaLcPeriod"/>
            </a:pP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Vì</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sao</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phải</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thực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quyền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bổn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phận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trẻ</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a:p>
            <a:pPr marL="495325" lvl="0" indent="-495325" algn="just" defTabSz="609539">
              <a:lnSpc>
                <a:spcPct val="150000"/>
              </a:lnSpc>
              <a:buFont typeface="+mj-lt"/>
              <a:buAutoNum type="alphaLcPeriod"/>
            </a:pP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Em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hãy</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nêu</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thêm</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ý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nghĩa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việc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thực</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hiện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quyền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bổn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phận</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của</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trẻ</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en-US" sz="2400" kern="0"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en-US" sz="2400" kern="0" dirty="0">
                <a:solidFill>
                  <a:srgbClr val="000000"/>
                </a:solidFill>
                <a:latin typeface="UTM Avo" panose="02040603050506020204" pitchFamily="18" charset="0"/>
                <a:ea typeface="Calibri" panose="020F0502020204030204" pitchFamily="34" charset="0"/>
                <a:cs typeface="Arial" panose="020B0604020202020204" pitchFamily="34" charset="0"/>
              </a:rPr>
              <a:t>.</a:t>
            </a:r>
          </a:p>
        </p:txBody>
      </p:sp>
      <p:grpSp>
        <p:nvGrpSpPr>
          <p:cNvPr id="3" name="Group 2">
            <a:extLst>
              <a:ext uri="{FF2B5EF4-FFF2-40B4-BE49-F238E27FC236}">
                <a16:creationId xmlns:a16="http://schemas.microsoft.com/office/drawing/2014/main" id="{E812F8EC-DF76-ECF6-568A-CD97C421D66A}"/>
              </a:ext>
            </a:extLst>
          </p:cNvPr>
          <p:cNvGrpSpPr/>
          <p:nvPr/>
        </p:nvGrpSpPr>
        <p:grpSpPr>
          <a:xfrm>
            <a:off x="430296" y="3733788"/>
            <a:ext cx="3111500" cy="2769314"/>
            <a:chOff x="1504951" y="4752144"/>
            <a:chExt cx="4667250" cy="4153971"/>
          </a:xfrm>
        </p:grpSpPr>
        <p:sp>
          <p:nvSpPr>
            <p:cNvPr id="4" name="Rectangle 3">
              <a:extLst>
                <a:ext uri="{FF2B5EF4-FFF2-40B4-BE49-F238E27FC236}">
                  <a16:creationId xmlns:a16="http://schemas.microsoft.com/office/drawing/2014/main" id="{FF3473EF-9168-3D23-1DC1-EE6AD7BBF459}"/>
                </a:ext>
              </a:extLst>
            </p:cNvPr>
            <p:cNvSpPr/>
            <p:nvPr/>
          </p:nvSpPr>
          <p:spPr>
            <a:xfrm>
              <a:off x="2259192" y="4752144"/>
              <a:ext cx="3170058" cy="1009452"/>
            </a:xfrm>
            <a:prstGeom prst="rect">
              <a:avLst/>
            </a:prstGeom>
            <a:solidFill>
              <a:sysClr val="window" lastClr="FFFFFF"/>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hỏi</a:t>
              </a:r>
              <a:endParaRPr kumimoji="0" lang="en-US" sz="28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endParaRPr>
            </a:p>
          </p:txBody>
        </p:sp>
        <p:pic>
          <p:nvPicPr>
            <p:cNvPr id="5" name="Picture 3">
              <a:extLst>
                <a:ext uri="{FF2B5EF4-FFF2-40B4-BE49-F238E27FC236}">
                  <a16:creationId xmlns:a16="http://schemas.microsoft.com/office/drawing/2014/main" id="{117FE1A7-9CD1-7F23-5E39-81B91BC652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4951" y="6000750"/>
              <a:ext cx="4667250" cy="2905365"/>
            </a:xfrm>
            <a:prstGeom prst="rect">
              <a:avLst/>
            </a:prstGeom>
          </p:spPr>
        </p:pic>
      </p:grpSp>
      <p:grpSp>
        <p:nvGrpSpPr>
          <p:cNvPr id="9" name="Group 8">
            <a:extLst>
              <a:ext uri="{FF2B5EF4-FFF2-40B4-BE49-F238E27FC236}">
                <a16:creationId xmlns:a16="http://schemas.microsoft.com/office/drawing/2014/main" id="{F1F076B0-1B56-D389-A27D-B0D09931130D}"/>
              </a:ext>
            </a:extLst>
          </p:cNvPr>
          <p:cNvGrpSpPr/>
          <p:nvPr/>
        </p:nvGrpSpPr>
        <p:grpSpPr>
          <a:xfrm>
            <a:off x="430296" y="2053038"/>
            <a:ext cx="11066895" cy="1325047"/>
            <a:chOff x="829681" y="2562751"/>
            <a:chExt cx="16600343" cy="1987571"/>
          </a:xfrm>
        </p:grpSpPr>
        <p:sp>
          <p:nvSpPr>
            <p:cNvPr id="10" name="TextBox 9">
              <a:extLst>
                <a:ext uri="{FF2B5EF4-FFF2-40B4-BE49-F238E27FC236}">
                  <a16:creationId xmlns:a16="http://schemas.microsoft.com/office/drawing/2014/main" id="{805A294A-EF7F-5B6D-732A-31AE0E07DFD9}"/>
                </a:ext>
              </a:extLst>
            </p:cNvPr>
            <p:cNvSpPr txBox="1"/>
            <p:nvPr/>
          </p:nvSpPr>
          <p:spPr>
            <a:xfrm>
              <a:off x="2734681" y="2562751"/>
              <a:ext cx="14695343" cy="1870725"/>
            </a:xfrm>
            <a:prstGeom prst="roundRect">
              <a:avLst/>
            </a:prstGeom>
            <a:solidFill>
              <a:sysClr val="window" lastClr="FFFFFF"/>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YÊU CẦU: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em hãy đọc các ý kiến (SHS – tr.61) và trả lời các câu hỏi dưới đây:</a:t>
              </a:r>
              <a:endParaRPr lang="en-US" sz="2400" b="1" kern="0" dirty="0">
                <a:solidFill>
                  <a:srgbClr val="1F497D">
                    <a:lumMod val="50000"/>
                  </a:srgbClr>
                </a:solidFill>
                <a:latin typeface="UTM Avo" panose="02040603050506020204" pitchFamily="18" charset="0"/>
                <a:cs typeface="Arial" panose="020B0604020202020204" pitchFamily="34" charset="0"/>
              </a:endParaRPr>
            </a:p>
          </p:txBody>
        </p:sp>
        <p:pic>
          <p:nvPicPr>
            <p:cNvPr id="11" name="Picture 10" descr="A picture containing text, vector graphics&#10;&#10;Description automatically generated">
              <a:extLst>
                <a:ext uri="{FF2B5EF4-FFF2-40B4-BE49-F238E27FC236}">
                  <a16:creationId xmlns:a16="http://schemas.microsoft.com/office/drawing/2014/main" id="{5B0CB653-1488-5B56-6A39-8DBC0BD2F9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681" y="2645322"/>
              <a:ext cx="1905000" cy="1905000"/>
            </a:xfrm>
            <a:prstGeom prst="rect">
              <a:avLst/>
            </a:prstGeom>
          </p:spPr>
        </p:pic>
      </p:grpSp>
    </p:spTree>
    <p:extLst>
      <p:ext uri="{BB962C8B-B14F-4D97-AF65-F5344CB8AC3E}">
        <p14:creationId xmlns:p14="http://schemas.microsoft.com/office/powerpoint/2010/main" val="18531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156CD3A-08F5-372F-C3AC-738E7538295D}"/>
            </a:ext>
          </a:extLst>
        </p:cNvPr>
        <p:cNvGrpSpPr/>
        <p:nvPr/>
      </p:nvGrpSpPr>
      <p:grpSpPr>
        <a:xfrm>
          <a:off x="0" y="0"/>
          <a:ext cx="0" cy="0"/>
          <a:chOff x="0" y="0"/>
          <a:chExt cx="0" cy="0"/>
        </a:xfrm>
      </p:grpSpPr>
      <p:sp>
        <p:nvSpPr>
          <p:cNvPr id="13" name="Freeform 9">
            <a:extLst>
              <a:ext uri="{FF2B5EF4-FFF2-40B4-BE49-F238E27FC236}">
                <a16:creationId xmlns:a16="http://schemas.microsoft.com/office/drawing/2014/main" id="{A1FD566B-B2E8-6BC4-C839-27B844E52E21}"/>
              </a:ext>
            </a:extLst>
          </p:cNvPr>
          <p:cNvSpPr/>
          <p:nvPr/>
        </p:nvSpPr>
        <p:spPr>
          <a:xfrm>
            <a:off x="203200" y="2795715"/>
            <a:ext cx="3502881" cy="3401885"/>
          </a:xfrm>
          <a:custGeom>
            <a:avLst/>
            <a:gdLst/>
            <a:ahLst/>
            <a:cxnLst/>
            <a:rect l="l" t="t" r="r" b="b"/>
            <a:pathLst>
              <a:path w="1504394" h="1571721">
                <a:moveTo>
                  <a:pt x="0" y="0"/>
                </a:moveTo>
                <a:lnTo>
                  <a:pt x="1504394" y="0"/>
                </a:lnTo>
                <a:lnTo>
                  <a:pt x="1504394" y="1571721"/>
                </a:lnTo>
                <a:lnTo>
                  <a:pt x="0" y="1571721"/>
                </a:lnTo>
                <a:close/>
              </a:path>
            </a:pathLst>
          </a:custGeom>
          <a:solidFill>
            <a:srgbClr val="9BBB59">
              <a:lumMod val="20000"/>
              <a:lumOff val="80000"/>
            </a:srgbClr>
          </a:solidFill>
        </p:spPr>
        <p:txBody>
          <a:bodyPr/>
          <a:lstStyle/>
          <a:p>
            <a:pPr marL="0" marR="0" lvl="0" indent="0" algn="just" defTabSz="609539"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rPr>
              <a:t>Thực hiện tốt quyền trẻ em, giúp trẻ em được phát triển toàn diện về thể chất và tinh thần.</a:t>
            </a:r>
          </a:p>
        </p:txBody>
      </p:sp>
      <p:sp>
        <p:nvSpPr>
          <p:cNvPr id="19" name="Freeform 9">
            <a:extLst>
              <a:ext uri="{FF2B5EF4-FFF2-40B4-BE49-F238E27FC236}">
                <a16:creationId xmlns:a16="http://schemas.microsoft.com/office/drawing/2014/main" id="{A402D1DF-255C-9B4E-7F5E-E03E025A6AD3}"/>
              </a:ext>
            </a:extLst>
          </p:cNvPr>
          <p:cNvSpPr/>
          <p:nvPr/>
        </p:nvSpPr>
        <p:spPr>
          <a:xfrm>
            <a:off x="3944164" y="2795715"/>
            <a:ext cx="4034331" cy="3401885"/>
          </a:xfrm>
          <a:custGeom>
            <a:avLst/>
            <a:gdLst/>
            <a:ahLst/>
            <a:cxnLst/>
            <a:rect l="l" t="t" r="r" b="b"/>
            <a:pathLst>
              <a:path w="1504394" h="1571721">
                <a:moveTo>
                  <a:pt x="0" y="0"/>
                </a:moveTo>
                <a:lnTo>
                  <a:pt x="1504394" y="0"/>
                </a:lnTo>
                <a:lnTo>
                  <a:pt x="1504394" y="1571721"/>
                </a:lnTo>
                <a:lnTo>
                  <a:pt x="0" y="1571721"/>
                </a:lnTo>
                <a:close/>
              </a:path>
            </a:pathLst>
          </a:custGeom>
          <a:solidFill>
            <a:srgbClr val="FFF5D5"/>
          </a:solidFill>
        </p:spPr>
        <p:txBody>
          <a:bodyPr/>
          <a:lstStyle/>
          <a:p>
            <a:pPr marL="0" marR="0" lvl="0" indent="0" algn="just" defTabSz="609539"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rPr>
              <a:t>Thực hiện tốt quyền trẻ em, giúp trẻ em được bảo vệ, chăm sóc, giáo dục, vui chơi, giải trí, được sống và phát triển lành mạnh, bình đẳng, hạnh phúc.</a:t>
            </a:r>
          </a:p>
        </p:txBody>
      </p:sp>
      <p:sp>
        <p:nvSpPr>
          <p:cNvPr id="24" name="Freeform 9">
            <a:extLst>
              <a:ext uri="{FF2B5EF4-FFF2-40B4-BE49-F238E27FC236}">
                <a16:creationId xmlns:a16="http://schemas.microsoft.com/office/drawing/2014/main" id="{CD4C9A3F-8E2A-A916-CACF-7242C05D5CAE}"/>
              </a:ext>
            </a:extLst>
          </p:cNvPr>
          <p:cNvSpPr/>
          <p:nvPr/>
        </p:nvSpPr>
        <p:spPr>
          <a:xfrm>
            <a:off x="8216576" y="2795715"/>
            <a:ext cx="3747821" cy="3401885"/>
          </a:xfrm>
          <a:custGeom>
            <a:avLst/>
            <a:gdLst/>
            <a:ahLst/>
            <a:cxnLst/>
            <a:rect l="l" t="t" r="r" b="b"/>
            <a:pathLst>
              <a:path w="1504394" h="1571721">
                <a:moveTo>
                  <a:pt x="0" y="0"/>
                </a:moveTo>
                <a:lnTo>
                  <a:pt x="1504394" y="0"/>
                </a:lnTo>
                <a:lnTo>
                  <a:pt x="1504394" y="1571721"/>
                </a:lnTo>
                <a:lnTo>
                  <a:pt x="0" y="1571721"/>
                </a:lnTo>
                <a:close/>
              </a:path>
            </a:pathLst>
          </a:custGeom>
          <a:solidFill>
            <a:srgbClr val="F79646">
              <a:lumMod val="20000"/>
              <a:lumOff val="80000"/>
            </a:srgbClr>
          </a:solidFill>
        </p:spPr>
        <p:txBody>
          <a:bodyPr/>
          <a:lstStyle/>
          <a:p>
            <a:pPr marL="0" marR="0" lvl="0" indent="0" algn="just" defTabSz="609539"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charset="0"/>
              </a:rPr>
              <a:t>Hiểu biết quyền trẻ em, giúp em bảo vệ lợi ích chính đáng của bản thân và tôn trọng quyền của người khác.</a:t>
            </a:r>
          </a:p>
        </p:txBody>
      </p:sp>
      <p:grpSp>
        <p:nvGrpSpPr>
          <p:cNvPr id="26" name="Group 25">
            <a:extLst>
              <a:ext uri="{FF2B5EF4-FFF2-40B4-BE49-F238E27FC236}">
                <a16:creationId xmlns:a16="http://schemas.microsoft.com/office/drawing/2014/main" id="{998BD7A6-CC86-0A6C-8874-8EA9764AB43B}"/>
              </a:ext>
            </a:extLst>
          </p:cNvPr>
          <p:cNvGrpSpPr/>
          <p:nvPr/>
        </p:nvGrpSpPr>
        <p:grpSpPr>
          <a:xfrm>
            <a:off x="828710" y="1589100"/>
            <a:ext cx="9429679" cy="792808"/>
            <a:chOff x="388620" y="680481"/>
            <a:chExt cx="14144519" cy="1189212"/>
          </a:xfrm>
        </p:grpSpPr>
        <p:sp>
          <p:nvSpPr>
            <p:cNvPr id="27" name="Line Callout 1 (Border and Accent Bar) 3">
              <a:extLst>
                <a:ext uri="{FF2B5EF4-FFF2-40B4-BE49-F238E27FC236}">
                  <a16:creationId xmlns:a16="http://schemas.microsoft.com/office/drawing/2014/main" id="{54AA1DB6-1C52-12EA-DE44-148384623FD1}"/>
                </a:ext>
              </a:extLst>
            </p:cNvPr>
            <p:cNvSpPr/>
            <p:nvPr/>
          </p:nvSpPr>
          <p:spPr>
            <a:xfrm>
              <a:off x="388620" y="745956"/>
              <a:ext cx="13296899" cy="1123737"/>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Cần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phải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thực</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hiện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quyền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và</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bổn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phận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của</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trẻ</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em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vì</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a:t>
              </a:r>
            </a:p>
          </p:txBody>
        </p:sp>
        <p:pic>
          <p:nvPicPr>
            <p:cNvPr id="28" name="Picture 27" descr="Icon&#10;&#10;Description automatically generated">
              <a:extLst>
                <a:ext uri="{FF2B5EF4-FFF2-40B4-BE49-F238E27FC236}">
                  <a16:creationId xmlns:a16="http://schemas.microsoft.com/office/drawing/2014/main" id="{5C627CE9-237E-B7FE-D3FA-2D74D4F88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9400" y="680481"/>
              <a:ext cx="1123739" cy="1123737"/>
            </a:xfrm>
            <a:prstGeom prst="rect">
              <a:avLst/>
            </a:prstGeom>
          </p:spPr>
        </p:pic>
      </p:grpSp>
      <p:pic>
        <p:nvPicPr>
          <p:cNvPr id="29" name="Picture 5">
            <a:extLst>
              <a:ext uri="{FF2B5EF4-FFF2-40B4-BE49-F238E27FC236}">
                <a16:creationId xmlns:a16="http://schemas.microsoft.com/office/drawing/2014/main" id="{106D18BA-CBFA-F4A7-BC90-429D5856E0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79923" y="5908224"/>
            <a:ext cx="3432155" cy="935262"/>
          </a:xfrm>
          <a:prstGeom prst="rect">
            <a:avLst/>
          </a:prstGeom>
        </p:spPr>
      </p:pic>
    </p:spTree>
    <p:extLst>
      <p:ext uri="{BB962C8B-B14F-4D97-AF65-F5344CB8AC3E}">
        <p14:creationId xmlns:p14="http://schemas.microsoft.com/office/powerpoint/2010/main" val="2982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B7AF970-4661-7AFA-209E-DEA124E235F4}"/>
            </a:ext>
          </a:extLst>
        </p:cNvPr>
        <p:cNvGrpSpPr/>
        <p:nvPr/>
      </p:nvGrpSpPr>
      <p:grpSpPr>
        <a:xfrm>
          <a:off x="0" y="0"/>
          <a:ext cx="0" cy="0"/>
          <a:chOff x="0" y="0"/>
          <a:chExt cx="0" cy="0"/>
        </a:xfrm>
      </p:grpSpPr>
      <p:sp>
        <p:nvSpPr>
          <p:cNvPr id="5" name="Freeform 9">
            <a:extLst>
              <a:ext uri="{FF2B5EF4-FFF2-40B4-BE49-F238E27FC236}">
                <a16:creationId xmlns:a16="http://schemas.microsoft.com/office/drawing/2014/main" id="{AF51ED49-2CBF-8A71-0B73-067F5628978E}"/>
              </a:ext>
            </a:extLst>
          </p:cNvPr>
          <p:cNvSpPr/>
          <p:nvPr/>
        </p:nvSpPr>
        <p:spPr>
          <a:xfrm>
            <a:off x="203200" y="2694115"/>
            <a:ext cx="3815798" cy="3209785"/>
          </a:xfrm>
          <a:custGeom>
            <a:avLst/>
            <a:gdLst/>
            <a:ahLst/>
            <a:cxnLst/>
            <a:rect l="l" t="t" r="r" b="b"/>
            <a:pathLst>
              <a:path w="1504394" h="1571721">
                <a:moveTo>
                  <a:pt x="0" y="0"/>
                </a:moveTo>
                <a:lnTo>
                  <a:pt x="1504394" y="0"/>
                </a:lnTo>
                <a:lnTo>
                  <a:pt x="1504394" y="1571721"/>
                </a:lnTo>
                <a:lnTo>
                  <a:pt x="0" y="1571721"/>
                </a:lnTo>
                <a:close/>
              </a:path>
            </a:pathLst>
          </a:custGeom>
          <a:solidFill>
            <a:srgbClr val="E8F4F8"/>
          </a:solidFill>
        </p:spPr>
        <p:txBody>
          <a:bodyPr/>
          <a:lstStyle/>
          <a:p>
            <a:pPr algn="just">
              <a:lnSpc>
                <a:spcPct val="125000"/>
              </a:lnSpc>
            </a:pPr>
            <a:r>
              <a:rPr lang="vi-VN" sz="2400" kern="0" dirty="0">
                <a:solidFill>
                  <a:prstClr val="black"/>
                </a:solidFill>
                <a:latin typeface="UTM Avo" panose="02040603050506020204" pitchFamily="18" charset="0"/>
              </a:rPr>
              <a:t>Thực hiện tốt các bổn phận của trẻ em sẽ giúp em được rèn luyện để trở thành những công dân có ích.</a:t>
            </a:r>
          </a:p>
        </p:txBody>
      </p:sp>
      <p:sp>
        <p:nvSpPr>
          <p:cNvPr id="10" name="Freeform 9">
            <a:extLst>
              <a:ext uri="{FF2B5EF4-FFF2-40B4-BE49-F238E27FC236}">
                <a16:creationId xmlns:a16="http://schemas.microsoft.com/office/drawing/2014/main" id="{EF8B4A8E-8339-53E3-74C8-CEBD15823606}"/>
              </a:ext>
            </a:extLst>
          </p:cNvPr>
          <p:cNvSpPr/>
          <p:nvPr/>
        </p:nvSpPr>
        <p:spPr>
          <a:xfrm>
            <a:off x="4162697" y="2694115"/>
            <a:ext cx="3815798" cy="3209785"/>
          </a:xfrm>
          <a:custGeom>
            <a:avLst/>
            <a:gdLst/>
            <a:ahLst/>
            <a:cxnLst/>
            <a:rect l="l" t="t" r="r" b="b"/>
            <a:pathLst>
              <a:path w="1504394" h="1571721">
                <a:moveTo>
                  <a:pt x="0" y="0"/>
                </a:moveTo>
                <a:lnTo>
                  <a:pt x="1504394" y="0"/>
                </a:lnTo>
                <a:lnTo>
                  <a:pt x="1504394" y="1571721"/>
                </a:lnTo>
                <a:lnTo>
                  <a:pt x="0" y="1571721"/>
                </a:lnTo>
                <a:close/>
              </a:path>
            </a:pathLst>
          </a:custGeom>
          <a:solidFill>
            <a:srgbClr val="FCF6F6"/>
          </a:solidFill>
        </p:spPr>
        <p:txBody>
          <a:bodyPr/>
          <a:lstStyle/>
          <a:p>
            <a:pPr algn="just">
              <a:lnSpc>
                <a:spcPct val="125000"/>
              </a:lnSpc>
            </a:pPr>
            <a:r>
              <a:rPr lang="vi-VN" sz="2400" kern="0" dirty="0">
                <a:solidFill>
                  <a:prstClr val="black"/>
                </a:solidFill>
                <a:latin typeface="UTM Avo" panose="02040603050506020204" pitchFamily="18" charset="0"/>
              </a:rPr>
              <a:t>Thực hiện tốt các bổn phận của trẻ em giúp em được mọi người yêu quý hơn.</a:t>
            </a:r>
            <a:endParaRPr lang="en-US" sz="2400" kern="0" dirty="0">
              <a:solidFill>
                <a:prstClr val="black"/>
              </a:solidFill>
              <a:latin typeface="UTM Avo" panose="02040603050506020204" pitchFamily="18" charset="0"/>
            </a:endParaRPr>
          </a:p>
        </p:txBody>
      </p:sp>
      <p:sp>
        <p:nvSpPr>
          <p:cNvPr id="16" name="Freeform 9">
            <a:extLst>
              <a:ext uri="{FF2B5EF4-FFF2-40B4-BE49-F238E27FC236}">
                <a16:creationId xmlns:a16="http://schemas.microsoft.com/office/drawing/2014/main" id="{EF1E781F-65CE-860D-FB62-41E1DA6B172D}"/>
              </a:ext>
            </a:extLst>
          </p:cNvPr>
          <p:cNvSpPr/>
          <p:nvPr/>
        </p:nvSpPr>
        <p:spPr>
          <a:xfrm>
            <a:off x="8216576" y="2694115"/>
            <a:ext cx="3747821" cy="3209785"/>
          </a:xfrm>
          <a:custGeom>
            <a:avLst/>
            <a:gdLst/>
            <a:ahLst/>
            <a:cxnLst/>
            <a:rect l="l" t="t" r="r" b="b"/>
            <a:pathLst>
              <a:path w="1504394" h="1571721">
                <a:moveTo>
                  <a:pt x="0" y="0"/>
                </a:moveTo>
                <a:lnTo>
                  <a:pt x="1504394" y="0"/>
                </a:lnTo>
                <a:lnTo>
                  <a:pt x="1504394" y="1571721"/>
                </a:lnTo>
                <a:lnTo>
                  <a:pt x="0" y="1571721"/>
                </a:lnTo>
                <a:close/>
              </a:path>
            </a:pathLst>
          </a:custGeom>
          <a:solidFill>
            <a:srgbClr val="FFE1E1"/>
          </a:solidFill>
        </p:spPr>
        <p:txBody>
          <a:bodyPr/>
          <a:lstStyle/>
          <a:p>
            <a:pPr algn="just">
              <a:lnSpc>
                <a:spcPct val="125000"/>
              </a:lnSpc>
            </a:pPr>
            <a:r>
              <a:rPr lang="vi-VN" sz="2400" kern="0" dirty="0">
                <a:solidFill>
                  <a:prstClr val="black"/>
                </a:solidFill>
                <a:latin typeface="UTM Avo" panose="02040603050506020204" pitchFamily="18" charset="0"/>
              </a:rPr>
              <a:t>Chúng ta cần thực hiện tốt các bổn phận của trẻ em, vì đó là trách nhiệm của trẻ em và cũng nhằm để thể hiện quyền trẻ em.</a:t>
            </a:r>
            <a:endParaRPr lang="en-US" sz="2400" kern="0" dirty="0">
              <a:solidFill>
                <a:prstClr val="black"/>
              </a:solidFill>
              <a:latin typeface="UTM Avo" panose="02040603050506020204" pitchFamily="18" charset="0"/>
            </a:endParaRPr>
          </a:p>
        </p:txBody>
      </p:sp>
      <p:grpSp>
        <p:nvGrpSpPr>
          <p:cNvPr id="26" name="Group 25">
            <a:extLst>
              <a:ext uri="{FF2B5EF4-FFF2-40B4-BE49-F238E27FC236}">
                <a16:creationId xmlns:a16="http://schemas.microsoft.com/office/drawing/2014/main" id="{B9638EC9-DDE0-08AB-E575-4AEBB4D90348}"/>
              </a:ext>
            </a:extLst>
          </p:cNvPr>
          <p:cNvGrpSpPr/>
          <p:nvPr/>
        </p:nvGrpSpPr>
        <p:grpSpPr>
          <a:xfrm>
            <a:off x="828710" y="1589100"/>
            <a:ext cx="9429679" cy="792808"/>
            <a:chOff x="388620" y="680481"/>
            <a:chExt cx="14144519" cy="1189212"/>
          </a:xfrm>
        </p:grpSpPr>
        <p:sp>
          <p:nvSpPr>
            <p:cNvPr id="27" name="Line Callout 1 (Border and Accent Bar) 3">
              <a:extLst>
                <a:ext uri="{FF2B5EF4-FFF2-40B4-BE49-F238E27FC236}">
                  <a16:creationId xmlns:a16="http://schemas.microsoft.com/office/drawing/2014/main" id="{74FE487B-6EB9-3B9B-9099-0052BD053810}"/>
                </a:ext>
              </a:extLst>
            </p:cNvPr>
            <p:cNvSpPr/>
            <p:nvPr/>
          </p:nvSpPr>
          <p:spPr>
            <a:xfrm>
              <a:off x="388620" y="745956"/>
              <a:ext cx="13296899" cy="1123737"/>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Cần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phải</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thực</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hiện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quyền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và</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bổn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phận</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của</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trẻ</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em</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srgbClr val="C00000"/>
                  </a:solidFill>
                  <a:effectLst/>
                  <a:uLnTx/>
                  <a:uFillTx/>
                  <a:latin typeface="UTM Avo" panose="02040603050506020204" pitchFamily="18" charset="0"/>
                  <a:ea typeface="+mn-ea"/>
                  <a:cs typeface="Arial" panose="020B0604020202020204" pitchFamily="34" charset="0"/>
                </a:rPr>
                <a:t>vì</a:t>
              </a: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a:t>
              </a:r>
            </a:p>
          </p:txBody>
        </p:sp>
        <p:pic>
          <p:nvPicPr>
            <p:cNvPr id="28" name="Picture 27" descr="Icon&#10;&#10;Description automatically generated">
              <a:extLst>
                <a:ext uri="{FF2B5EF4-FFF2-40B4-BE49-F238E27FC236}">
                  <a16:creationId xmlns:a16="http://schemas.microsoft.com/office/drawing/2014/main" id="{DE11E935-4B15-2458-6AC1-C10EE1394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9400" y="680481"/>
              <a:ext cx="1123739" cy="1123737"/>
            </a:xfrm>
            <a:prstGeom prst="rect">
              <a:avLst/>
            </a:prstGeom>
          </p:spPr>
        </p:pic>
      </p:grpSp>
      <p:pic>
        <p:nvPicPr>
          <p:cNvPr id="29" name="Picture 5">
            <a:extLst>
              <a:ext uri="{FF2B5EF4-FFF2-40B4-BE49-F238E27FC236}">
                <a16:creationId xmlns:a16="http://schemas.microsoft.com/office/drawing/2014/main" id="{5CA1935A-0778-AC97-3BE1-C9104ABC02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79923" y="5908224"/>
            <a:ext cx="3432155" cy="935262"/>
          </a:xfrm>
          <a:prstGeom prst="rect">
            <a:avLst/>
          </a:prstGeom>
        </p:spPr>
      </p:pic>
    </p:spTree>
    <p:extLst>
      <p:ext uri="{BB962C8B-B14F-4D97-AF65-F5344CB8AC3E}">
        <p14:creationId xmlns:p14="http://schemas.microsoft.com/office/powerpoint/2010/main" val="29737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919271-F018-682A-CC29-77ED46F6354A}"/>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BF90CC-78E4-B6C9-4EE2-FC329162E6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16E09509-58F9-E6AA-68CC-5ADB162A7E0B}"/>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602511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02E90D5-9123-7C6A-D9CB-07D1334AF9C4}"/>
              </a:ext>
            </a:extLst>
          </p:cNvPr>
          <p:cNvSpPr txBox="1"/>
          <p:nvPr/>
        </p:nvSpPr>
        <p:spPr>
          <a:xfrm>
            <a:off x="1533937" y="1452619"/>
            <a:ext cx="9124125" cy="461665"/>
          </a:xfrm>
          <a:prstGeom prst="rect">
            <a:avLst/>
          </a:prstGeom>
          <a:noFill/>
        </p:spPr>
        <p:txBody>
          <a:bodyPr wrap="square">
            <a:spAutoFit/>
          </a:bodyPr>
          <a:lstStyle/>
          <a:p>
            <a:pPr algn="ctr" defTabSz="609539">
              <a:spcAft>
                <a:spcPts val="667"/>
              </a:spcAft>
            </a:pPr>
            <a:r>
              <a:rPr lang="en-US" sz="2400" b="1">
                <a:solidFill>
                  <a:prstClr val="black"/>
                </a:solidFill>
                <a:latin typeface="UTM Avo" panose="02040603050506020204" pitchFamily="18" charset="0"/>
                <a:ea typeface="Calibri" panose="020F0502020204030204" pitchFamily="34" charset="0"/>
                <a:cs typeface="Arial" panose="020B0604020202020204" pitchFamily="34" charset="0"/>
              </a:rPr>
              <a:t>HOẠT ĐỘNG 1: QUAN SÁT TRANH VÀ TRẢ LỜI CÂU HỎI</a:t>
            </a:r>
            <a:endParaRPr lang="en-US" sz="2400" b="1"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7765207-3671-12D0-E0CE-99D2C015CE16}"/>
              </a:ext>
            </a:extLst>
          </p:cNvPr>
          <p:cNvGrpSpPr/>
          <p:nvPr/>
        </p:nvGrpSpPr>
        <p:grpSpPr>
          <a:xfrm>
            <a:off x="711201" y="1984615"/>
            <a:ext cx="3455891" cy="4243402"/>
            <a:chOff x="707136" y="2169651"/>
            <a:chExt cx="5183837" cy="6365103"/>
          </a:xfrm>
        </p:grpSpPr>
        <p:sp>
          <p:nvSpPr>
            <p:cNvPr id="3" name="Rectangle: Rounded Corners 2">
              <a:extLst>
                <a:ext uri="{FF2B5EF4-FFF2-40B4-BE49-F238E27FC236}">
                  <a16:creationId xmlns:a16="http://schemas.microsoft.com/office/drawing/2014/main" id="{73D9644E-DB9D-2F14-71FA-5B02FAC74EEF}"/>
                </a:ext>
              </a:extLst>
            </p:cNvPr>
            <p:cNvSpPr/>
            <p:nvPr/>
          </p:nvSpPr>
          <p:spPr>
            <a:xfrm>
              <a:off x="707136" y="2886066"/>
              <a:ext cx="5183837" cy="5648688"/>
            </a:xfrm>
            <a:prstGeom prst="roundRect">
              <a:avLst/>
            </a:prstGeom>
            <a:solidFill>
              <a:srgbClr val="4BACC6">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(4 HS):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nhóm</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quan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sát</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thảo</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luận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trả</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lời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câu</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mn-ea"/>
                  <a:cs typeface="Arial" panose="020B0604020202020204" pitchFamily="34" charset="0"/>
                </a:rPr>
                <a:t>hỏi</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t>
              </a:r>
              <a:endPar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6">
              <a:extLst>
                <a:ext uri="{FF2B5EF4-FFF2-40B4-BE49-F238E27FC236}">
                  <a16:creationId xmlns:a16="http://schemas.microsoft.com/office/drawing/2014/main" id="{75BFB573-86CB-0F7E-1768-D8BCD374393A}"/>
                </a:ext>
              </a:extLst>
            </p:cNvPr>
            <p:cNvPicPr>
              <a:picLocks noChangeAspect="1"/>
            </p:cNvPicPr>
            <p:nvPr/>
          </p:nvPicPr>
          <p:blipFill>
            <a:blip r:embed="rId3" cstate="print">
              <a:duotone>
                <a:prstClr val="black"/>
                <a:srgbClr val="4F81BD">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23428" y="2169651"/>
              <a:ext cx="1551251" cy="1514409"/>
            </a:xfrm>
            <a:prstGeom prst="rect">
              <a:avLst/>
            </a:prstGeom>
          </p:spPr>
        </p:pic>
      </p:grpSp>
      <p:sp>
        <p:nvSpPr>
          <p:cNvPr id="5" name="Speech Bubble: Rectangle with Corners Rounded 4">
            <a:extLst>
              <a:ext uri="{FF2B5EF4-FFF2-40B4-BE49-F238E27FC236}">
                <a16:creationId xmlns:a16="http://schemas.microsoft.com/office/drawing/2014/main" id="{C1624ADA-6564-5F8C-0571-2EA4B7B97365}"/>
              </a:ext>
            </a:extLst>
          </p:cNvPr>
          <p:cNvSpPr/>
          <p:nvPr/>
        </p:nvSpPr>
        <p:spPr>
          <a:xfrm>
            <a:off x="4804307" y="2702210"/>
            <a:ext cx="6441205" cy="1642911"/>
          </a:xfrm>
          <a:prstGeom prst="wedgeRoundRectCallout">
            <a:avLst>
              <a:gd name="adj1" fmla="val -56037"/>
              <a:gd name="adj2" fmla="val 40457"/>
              <a:gd name="adj3" fmla="val 16667"/>
            </a:avLst>
          </a:prstGeom>
          <a:solidFill>
            <a:srgbClr val="FFF5D5"/>
          </a:solidFill>
          <a:ln w="25400" cap="flat" cmpd="sng" algn="ctr">
            <a:noFill/>
            <a:prstDash val="solid"/>
          </a:ln>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lang="en-US" sz="2400" kern="0" dirty="0">
                <a:solidFill>
                  <a:prstClr val="black"/>
                </a:solidFill>
                <a:latin typeface="UTM Avo" panose="02040603050506020204" pitchFamily="18" charset="0"/>
                <a:cs typeface="Arial" panose="020B0604020202020204" pitchFamily="34" charset="0"/>
              </a:rPr>
              <a:t>a. </a:t>
            </a:r>
            <a:r>
              <a:rPr lang="vi-VN" sz="2400" kern="0" dirty="0">
                <a:solidFill>
                  <a:prstClr val="black"/>
                </a:solidFill>
                <a:latin typeface="UTM Avo" panose="02040603050506020204" pitchFamily="18" charset="0"/>
                <a:cs typeface="Arial" panose="020B0604020202020204" pitchFamily="34" charset="0"/>
              </a:rPr>
              <a:t>Các bạn trong tranh đã thực hiện quyền và bổn phận nào?</a:t>
            </a:r>
          </a:p>
        </p:txBody>
      </p:sp>
      <p:sp>
        <p:nvSpPr>
          <p:cNvPr id="6" name="Speech Bubble: Rectangle with Corners Rounded 5">
            <a:extLst>
              <a:ext uri="{FF2B5EF4-FFF2-40B4-BE49-F238E27FC236}">
                <a16:creationId xmlns:a16="http://schemas.microsoft.com/office/drawing/2014/main" id="{14D9AB4E-169B-0C06-26F4-33767C766C50}"/>
              </a:ext>
            </a:extLst>
          </p:cNvPr>
          <p:cNvSpPr/>
          <p:nvPr/>
        </p:nvSpPr>
        <p:spPr>
          <a:xfrm>
            <a:off x="4804307" y="4694700"/>
            <a:ext cx="6441205" cy="1642911"/>
          </a:xfrm>
          <a:prstGeom prst="wedgeRoundRectCallout">
            <a:avLst>
              <a:gd name="adj1" fmla="val -54597"/>
              <a:gd name="adj2" fmla="val -37664"/>
              <a:gd name="adj3" fmla="val 16667"/>
            </a:avLst>
          </a:prstGeom>
          <a:solidFill>
            <a:srgbClr val="9BBB59">
              <a:lumMod val="40000"/>
              <a:lumOff val="60000"/>
            </a:srgbClr>
          </a:solidFill>
          <a:ln w="25400" cap="flat" cmpd="sng" algn="ctr">
            <a:noFill/>
            <a:prstDash val="solid"/>
          </a:ln>
          <a:effectLst/>
        </p:spPr>
        <p:txBody>
          <a:bodyPr rtlCol="0" anchor="ctr"/>
          <a:lstStyle/>
          <a:p>
            <a:pPr algn="ctr" defTabSz="609539">
              <a:lnSpc>
                <a:spcPct val="150000"/>
              </a:lnSpc>
            </a:pPr>
            <a:r>
              <a:rPr lang="en-US" sz="2400" kern="0" dirty="0">
                <a:solidFill>
                  <a:prstClr val="black"/>
                </a:solidFill>
                <a:latin typeface="UTM Avo" panose="02040603050506020204" pitchFamily="18" charset="0"/>
                <a:cs typeface="Arial" panose="020B0604020202020204" pitchFamily="34" charset="0"/>
              </a:rPr>
              <a:t>b. </a:t>
            </a:r>
            <a:r>
              <a:rPr lang="vi-VN" sz="2400" kern="0" dirty="0">
                <a:solidFill>
                  <a:prstClr val="black"/>
                </a:solidFill>
                <a:latin typeface="UTM Avo" panose="02040603050506020204" pitchFamily="18" charset="0"/>
                <a:cs typeface="Arial" panose="020B0604020202020204" pitchFamily="34" charset="0"/>
              </a:rPr>
              <a:t>Hãy kể một số quyền và bổn phận của trẻ em mà bản thân đã thực hiện</a:t>
            </a:r>
          </a:p>
        </p:txBody>
      </p:sp>
      <p:pic>
        <p:nvPicPr>
          <p:cNvPr id="7" name="Picture 10">
            <a:extLst>
              <a:ext uri="{FF2B5EF4-FFF2-40B4-BE49-F238E27FC236}">
                <a16:creationId xmlns:a16="http://schemas.microsoft.com/office/drawing/2014/main" id="{87C0F80F-91CA-F152-468B-6EE922AB6F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19200" y="5672843"/>
            <a:ext cx="2341053" cy="1185157"/>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59F145-F070-AEEF-D8ED-531AA0261E7C}"/>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7375ADA-F453-A751-087E-45110BB65C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EA22B11B-CE82-9EB6-F888-93CD9464B0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D332487-EEE2-51E4-B28D-9B1213C48AE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34EBEA-963D-343D-DD40-7747898B3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50" y="1732847"/>
            <a:ext cx="10350500" cy="4991577"/>
          </a:xfrm>
          <a:prstGeom prst="rect">
            <a:avLst/>
          </a:prstGeom>
        </p:spPr>
      </p:pic>
    </p:spTree>
    <p:extLst>
      <p:ext uri="{BB962C8B-B14F-4D97-AF65-F5344CB8AC3E}">
        <p14:creationId xmlns:p14="http://schemas.microsoft.com/office/powerpoint/2010/main" val="38894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370752-D048-709A-5608-FD2092E5182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EB3726D-F9EE-1108-97C9-0B6C9675CE2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DE35E06-5499-E925-D644-B13ABA3B4D74}"/>
              </a:ext>
            </a:extLst>
          </p:cNvPr>
          <p:cNvSpPr txBox="1"/>
          <p:nvPr/>
        </p:nvSpPr>
        <p:spPr>
          <a:xfrm>
            <a:off x="929928" y="5400565"/>
            <a:ext cx="4651829"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1: </a:t>
            </a:r>
            <a:r>
              <a:rPr lang="nl-NL" sz="2400" dirty="0">
                <a:solidFill>
                  <a:srgbClr val="000000"/>
                </a:solidFill>
                <a:latin typeface="UTM Avo" panose="02040603050506020204" pitchFamily="18" charset="0"/>
                <a:ea typeface="Calibri" panose="020F0502020204030204" pitchFamily="34" charset="0"/>
                <a:cs typeface="Arial" panose="020B0604020202020204" pitchFamily="34" charset="0"/>
              </a:rPr>
              <a:t>Tuân thủ chấp hành luật giao thông</a:t>
            </a:r>
            <a:endPar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A8973608-CD88-BE9F-6797-F6D0FFB1E789}"/>
              </a:ext>
            </a:extLst>
          </p:cNvPr>
          <p:cNvSpPr txBox="1"/>
          <p:nvPr/>
        </p:nvSpPr>
        <p:spPr>
          <a:xfrm>
            <a:off x="6400800" y="5401815"/>
            <a:ext cx="4651829" cy="1129989"/>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2: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Giúp đỡ người gặp khó khăn</a:t>
            </a:r>
            <a:endPar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B84AE90-F4F4-6A4A-0C6F-0800CC99C187}"/>
              </a:ext>
            </a:extLst>
          </p:cNvPr>
          <p:cNvGrpSpPr/>
          <p:nvPr/>
        </p:nvGrpSpPr>
        <p:grpSpPr>
          <a:xfrm>
            <a:off x="3994150" y="605277"/>
            <a:ext cx="4203700" cy="694503"/>
            <a:chOff x="5010864" y="-7"/>
            <a:chExt cx="7807228" cy="1319976"/>
          </a:xfrm>
        </p:grpSpPr>
        <p:sp>
          <p:nvSpPr>
            <p:cNvPr id="6" name="Round Same Side Corner Rectangle 11">
              <a:extLst>
                <a:ext uri="{FF2B5EF4-FFF2-40B4-BE49-F238E27FC236}">
                  <a16:creationId xmlns:a16="http://schemas.microsoft.com/office/drawing/2014/main" id="{8E54F216-47E3-8DDC-74B7-DC48F3C5A459}"/>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1D38B8FE-D35B-2365-3085-7F94DD26AD9C}"/>
                </a:ext>
              </a:extLst>
            </p:cNvPr>
            <p:cNvSpPr txBox="1"/>
            <p:nvPr/>
          </p:nvSpPr>
          <p:spPr>
            <a:xfrm>
              <a:off x="5531345" y="246895"/>
              <a:ext cx="6766265" cy="994435"/>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2" name="Group 11">
            <a:extLst>
              <a:ext uri="{FF2B5EF4-FFF2-40B4-BE49-F238E27FC236}">
                <a16:creationId xmlns:a16="http://schemas.microsoft.com/office/drawing/2014/main" id="{960401CA-F710-0193-576C-D3CD54F3DCC5}"/>
              </a:ext>
            </a:extLst>
          </p:cNvPr>
          <p:cNvGrpSpPr/>
          <p:nvPr/>
        </p:nvGrpSpPr>
        <p:grpSpPr>
          <a:xfrm>
            <a:off x="0" y="1641639"/>
            <a:ext cx="10960962" cy="840961"/>
            <a:chOff x="-43542" y="1943100"/>
            <a:chExt cx="16441444" cy="1261441"/>
          </a:xfrm>
        </p:grpSpPr>
        <p:sp>
          <p:nvSpPr>
            <p:cNvPr id="13" name="Rectangle 12">
              <a:extLst>
                <a:ext uri="{FF2B5EF4-FFF2-40B4-BE49-F238E27FC236}">
                  <a16:creationId xmlns:a16="http://schemas.microsoft.com/office/drawing/2014/main" id="{FBE57F0D-B9CD-289B-02D6-A7363CEA4762}"/>
                </a:ext>
              </a:extLst>
            </p:cNvPr>
            <p:cNvSpPr/>
            <p:nvPr/>
          </p:nvSpPr>
          <p:spPr>
            <a:xfrm>
              <a:off x="-43542" y="1943100"/>
              <a:ext cx="15449549" cy="1261441"/>
            </a:xfrm>
            <a:prstGeom prst="rect">
              <a:avLst/>
            </a:prstGeom>
            <a:solidFill>
              <a:srgbClr val="FFF5D5"/>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bạn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đã</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quyền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bổn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phận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4" name="Picture 2">
              <a:extLst>
                <a:ext uri="{FF2B5EF4-FFF2-40B4-BE49-F238E27FC236}">
                  <a16:creationId xmlns:a16="http://schemas.microsoft.com/office/drawing/2014/main" id="{CCC7C33E-5D1C-4EEA-6FD4-7B5F79D31F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65630" y="1959311"/>
              <a:ext cx="1332272" cy="1229019"/>
            </a:xfrm>
            <a:prstGeom prst="rect">
              <a:avLst/>
            </a:prstGeom>
          </p:spPr>
        </p:pic>
      </p:grpSp>
      <p:pic>
        <p:nvPicPr>
          <p:cNvPr id="4" name="Picture 3">
            <a:extLst>
              <a:ext uri="{FF2B5EF4-FFF2-40B4-BE49-F238E27FC236}">
                <a16:creationId xmlns:a16="http://schemas.microsoft.com/office/drawing/2014/main" id="{E39F929F-C230-B5F0-6F7B-F02C3BBA70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5" r="73659" b="56176"/>
          <a:stretch/>
        </p:blipFill>
        <p:spPr>
          <a:xfrm>
            <a:off x="1737097" y="2712446"/>
            <a:ext cx="3037490" cy="2667471"/>
          </a:xfrm>
          <a:prstGeom prst="rect">
            <a:avLst/>
          </a:prstGeom>
        </p:spPr>
      </p:pic>
      <p:pic>
        <p:nvPicPr>
          <p:cNvPr id="7" name="Picture 6">
            <a:extLst>
              <a:ext uri="{FF2B5EF4-FFF2-40B4-BE49-F238E27FC236}">
                <a16:creationId xmlns:a16="http://schemas.microsoft.com/office/drawing/2014/main" id="{DE44E045-2940-BE2E-FADC-B9B5D0F22E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48" r="49086" b="56176"/>
          <a:stretch/>
        </p:blipFill>
        <p:spPr>
          <a:xfrm>
            <a:off x="7207969" y="2712446"/>
            <a:ext cx="3037490" cy="2667471"/>
          </a:xfrm>
          <a:prstGeom prst="rect">
            <a:avLst/>
          </a:prstGeom>
        </p:spPr>
      </p:pic>
    </p:spTree>
    <p:extLst>
      <p:ext uri="{BB962C8B-B14F-4D97-AF65-F5344CB8AC3E}">
        <p14:creationId xmlns:p14="http://schemas.microsoft.com/office/powerpoint/2010/main" val="329835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EA225A3-7DAC-FB47-3413-86800127993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A283C66-9ACD-D9D6-9BD4-6EDBD015F09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08BADC4-7AF3-5D01-48A7-E8411E3ED514}"/>
              </a:ext>
            </a:extLst>
          </p:cNvPr>
          <p:cNvSpPr txBox="1"/>
          <p:nvPr/>
        </p:nvSpPr>
        <p:spPr>
          <a:xfrm>
            <a:off x="1270432" y="5379917"/>
            <a:ext cx="4020444"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3: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Yêu quê hương, đất nước</a:t>
            </a:r>
            <a:endPar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556843-34FD-AE77-ACD5-12137ECF289B}"/>
              </a:ext>
            </a:extLst>
          </p:cNvPr>
          <p:cNvSpPr txBox="1"/>
          <p:nvPr/>
        </p:nvSpPr>
        <p:spPr>
          <a:xfrm>
            <a:off x="6248399" y="5379917"/>
            <a:ext cx="4956629"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4: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Tôn trọng đồ vật, quyền riêng tư của người khác</a:t>
            </a:r>
            <a:endPar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B66522F-8014-2254-69A9-A07A388D7154}"/>
              </a:ext>
            </a:extLst>
          </p:cNvPr>
          <p:cNvGrpSpPr/>
          <p:nvPr/>
        </p:nvGrpSpPr>
        <p:grpSpPr>
          <a:xfrm>
            <a:off x="3994150" y="605277"/>
            <a:ext cx="4203700" cy="694503"/>
            <a:chOff x="5010864" y="-7"/>
            <a:chExt cx="7807228" cy="1319976"/>
          </a:xfrm>
        </p:grpSpPr>
        <p:sp>
          <p:nvSpPr>
            <p:cNvPr id="6" name="Round Same Side Corner Rectangle 11">
              <a:extLst>
                <a:ext uri="{FF2B5EF4-FFF2-40B4-BE49-F238E27FC236}">
                  <a16:creationId xmlns:a16="http://schemas.microsoft.com/office/drawing/2014/main" id="{29134303-A8E9-374E-6275-E8554890BA32}"/>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29E436E2-C889-88EB-BAB6-98B64520A6F5}"/>
                </a:ext>
              </a:extLst>
            </p:cNvPr>
            <p:cNvSpPr txBox="1"/>
            <p:nvPr/>
          </p:nvSpPr>
          <p:spPr>
            <a:xfrm>
              <a:off x="5531345" y="246895"/>
              <a:ext cx="6766265" cy="994435"/>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2" name="Group 11">
            <a:extLst>
              <a:ext uri="{FF2B5EF4-FFF2-40B4-BE49-F238E27FC236}">
                <a16:creationId xmlns:a16="http://schemas.microsoft.com/office/drawing/2014/main" id="{B5B5C8E2-9853-4825-41D9-9BB148869D4D}"/>
              </a:ext>
            </a:extLst>
          </p:cNvPr>
          <p:cNvGrpSpPr/>
          <p:nvPr/>
        </p:nvGrpSpPr>
        <p:grpSpPr>
          <a:xfrm>
            <a:off x="0" y="1641639"/>
            <a:ext cx="10960962" cy="840961"/>
            <a:chOff x="-43542" y="1943100"/>
            <a:chExt cx="16441444" cy="1261441"/>
          </a:xfrm>
        </p:grpSpPr>
        <p:sp>
          <p:nvSpPr>
            <p:cNvPr id="13" name="Rectangle 12">
              <a:extLst>
                <a:ext uri="{FF2B5EF4-FFF2-40B4-BE49-F238E27FC236}">
                  <a16:creationId xmlns:a16="http://schemas.microsoft.com/office/drawing/2014/main" id="{FAE5958C-198E-6C8B-D7FF-1F7EF0BBE545}"/>
                </a:ext>
              </a:extLst>
            </p:cNvPr>
            <p:cNvSpPr/>
            <p:nvPr/>
          </p:nvSpPr>
          <p:spPr>
            <a:xfrm>
              <a:off x="-43542" y="1943100"/>
              <a:ext cx="15449549" cy="1261441"/>
            </a:xfrm>
            <a:prstGeom prst="rect">
              <a:avLst/>
            </a:prstGeom>
            <a:solidFill>
              <a:srgbClr val="FFF5D5"/>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bạn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đã</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quyền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bổn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phận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4" name="Picture 2">
              <a:extLst>
                <a:ext uri="{FF2B5EF4-FFF2-40B4-BE49-F238E27FC236}">
                  <a16:creationId xmlns:a16="http://schemas.microsoft.com/office/drawing/2014/main" id="{7E7EC136-1419-3C87-20A3-871FF55087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65630" y="1959311"/>
              <a:ext cx="1332272" cy="1229019"/>
            </a:xfrm>
            <a:prstGeom prst="rect">
              <a:avLst/>
            </a:prstGeom>
          </p:spPr>
        </p:pic>
      </p:grpSp>
      <p:pic>
        <p:nvPicPr>
          <p:cNvPr id="4" name="Picture 3">
            <a:extLst>
              <a:ext uri="{FF2B5EF4-FFF2-40B4-BE49-F238E27FC236}">
                <a16:creationId xmlns:a16="http://schemas.microsoft.com/office/drawing/2014/main" id="{BCB41A48-2226-237C-74F1-1CC168A9FC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71" t="5690" r="23463" b="56177"/>
          <a:stretch/>
        </p:blipFill>
        <p:spPr>
          <a:xfrm>
            <a:off x="1445369" y="2659117"/>
            <a:ext cx="3670571" cy="2804882"/>
          </a:xfrm>
          <a:prstGeom prst="rect">
            <a:avLst/>
          </a:prstGeom>
        </p:spPr>
      </p:pic>
      <p:pic>
        <p:nvPicPr>
          <p:cNvPr id="7" name="Picture 6">
            <a:extLst>
              <a:ext uri="{FF2B5EF4-FFF2-40B4-BE49-F238E27FC236}">
                <a16:creationId xmlns:a16="http://schemas.microsoft.com/office/drawing/2014/main" id="{4FFCAAB8-8EDB-892B-1E6F-F4A5915B67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463" t="8304" r="471" b="54706"/>
          <a:stretch/>
        </p:blipFill>
        <p:spPr>
          <a:xfrm>
            <a:off x="6891428" y="2659117"/>
            <a:ext cx="3670571" cy="2720800"/>
          </a:xfrm>
          <a:prstGeom prst="rect">
            <a:avLst/>
          </a:prstGeom>
        </p:spPr>
      </p:pic>
    </p:spTree>
    <p:extLst>
      <p:ext uri="{BB962C8B-B14F-4D97-AF65-F5344CB8AC3E}">
        <p14:creationId xmlns:p14="http://schemas.microsoft.com/office/powerpoint/2010/main" val="17959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8156960-29CA-EEA0-8178-312099D08B4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BF626DF-B0C7-724C-15F4-34CE8F18BC0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A61C5C4-71E8-077E-6FC3-DA238348BD18}"/>
              </a:ext>
            </a:extLst>
          </p:cNvPr>
          <p:cNvSpPr txBox="1"/>
          <p:nvPr/>
        </p:nvSpPr>
        <p:spPr>
          <a:xfrm>
            <a:off x="1270432" y="5379917"/>
            <a:ext cx="4020444"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5: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chăm sóc sức khỏe</a:t>
            </a:r>
            <a:endPar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622D27B7-D021-DC4F-A9BE-F610B9FC1B5A}"/>
              </a:ext>
            </a:extLst>
          </p:cNvPr>
          <p:cNvSpPr txBox="1"/>
          <p:nvPr/>
        </p:nvSpPr>
        <p:spPr>
          <a:xfrm>
            <a:off x="6846301" y="5375002"/>
            <a:ext cx="3670570" cy="1121846"/>
          </a:xfrm>
          <a:prstGeom prst="rect">
            <a:avLst/>
          </a:prstGeom>
          <a:noFill/>
        </p:spPr>
        <p:txBody>
          <a:bodyPr wrap="square">
            <a:spAutoFit/>
          </a:bodyPr>
          <a:lstStyle/>
          <a:p>
            <a:pPr algn="ctr" defTabSz="609539">
              <a:lnSpc>
                <a:spcPct val="150000"/>
              </a:lnSpc>
              <a:spcBef>
                <a:spcPts val="67"/>
              </a:spcBef>
              <a:spcAft>
                <a:spcPts val="67"/>
              </a:spcAft>
            </a:pPr>
            <a:r>
              <a:rPr lang="nl-NL"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6: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vui chơi, giải trí</a:t>
            </a:r>
            <a:endParaRPr lang="en-US" sz="2400"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EEEDDF6-B2C3-6580-A0E4-F5D1E3F08329}"/>
              </a:ext>
            </a:extLst>
          </p:cNvPr>
          <p:cNvGrpSpPr/>
          <p:nvPr/>
        </p:nvGrpSpPr>
        <p:grpSpPr>
          <a:xfrm>
            <a:off x="3994150" y="605277"/>
            <a:ext cx="4203700" cy="694503"/>
            <a:chOff x="5010864" y="-7"/>
            <a:chExt cx="7807228" cy="1319976"/>
          </a:xfrm>
        </p:grpSpPr>
        <p:sp>
          <p:nvSpPr>
            <p:cNvPr id="6" name="Round Same Side Corner Rectangle 11">
              <a:extLst>
                <a:ext uri="{FF2B5EF4-FFF2-40B4-BE49-F238E27FC236}">
                  <a16:creationId xmlns:a16="http://schemas.microsoft.com/office/drawing/2014/main" id="{29843DE7-DF1B-3C16-DF9F-DFF80A2870CD}"/>
                </a:ext>
              </a:extLst>
            </p:cNvPr>
            <p:cNvSpPr/>
            <p:nvPr/>
          </p:nvSpPr>
          <p:spPr>
            <a:xfrm flipV="1">
              <a:off x="5010864" y="-7"/>
              <a:ext cx="7807228" cy="1319976"/>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35719E6D-A997-4B2B-BF05-77AF14536DC0}"/>
                </a:ext>
              </a:extLst>
            </p:cNvPr>
            <p:cNvSpPr txBox="1"/>
            <p:nvPr/>
          </p:nvSpPr>
          <p:spPr>
            <a:xfrm>
              <a:off x="5531345" y="246895"/>
              <a:ext cx="6766265" cy="994435"/>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2" name="Group 11">
            <a:extLst>
              <a:ext uri="{FF2B5EF4-FFF2-40B4-BE49-F238E27FC236}">
                <a16:creationId xmlns:a16="http://schemas.microsoft.com/office/drawing/2014/main" id="{4CCA0B48-B48D-798C-521F-4AC57AED5D21}"/>
              </a:ext>
            </a:extLst>
          </p:cNvPr>
          <p:cNvGrpSpPr/>
          <p:nvPr/>
        </p:nvGrpSpPr>
        <p:grpSpPr>
          <a:xfrm>
            <a:off x="0" y="1641639"/>
            <a:ext cx="10960962" cy="840961"/>
            <a:chOff x="-43542" y="1943100"/>
            <a:chExt cx="16441444" cy="1261441"/>
          </a:xfrm>
        </p:grpSpPr>
        <p:sp>
          <p:nvSpPr>
            <p:cNvPr id="13" name="Rectangle 12">
              <a:extLst>
                <a:ext uri="{FF2B5EF4-FFF2-40B4-BE49-F238E27FC236}">
                  <a16:creationId xmlns:a16="http://schemas.microsoft.com/office/drawing/2014/main" id="{4E7B9376-4C97-781E-2EFC-114D453ECB2A}"/>
                </a:ext>
              </a:extLst>
            </p:cNvPr>
            <p:cNvSpPr/>
            <p:nvPr/>
          </p:nvSpPr>
          <p:spPr>
            <a:xfrm>
              <a:off x="-43542" y="1943100"/>
              <a:ext cx="15449549" cy="1261441"/>
            </a:xfrm>
            <a:prstGeom prst="rect">
              <a:avLst/>
            </a:prstGeom>
            <a:solidFill>
              <a:srgbClr val="FFF5D5"/>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Các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bạn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trong</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tranh</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đã</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thực</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hiện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quyền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và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bổn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phận</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400" b="0"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là</a:t>
              </a:r>
              <a:r>
                <a:rPr kumimoji="0" lang="en-US" sz="2400" b="0"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a:t>
              </a:r>
            </a:p>
          </p:txBody>
        </p:sp>
        <p:pic>
          <p:nvPicPr>
            <p:cNvPr id="14" name="Picture 2">
              <a:extLst>
                <a:ext uri="{FF2B5EF4-FFF2-40B4-BE49-F238E27FC236}">
                  <a16:creationId xmlns:a16="http://schemas.microsoft.com/office/drawing/2014/main" id="{3AA2F6CF-4227-B75C-4461-0021366F43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65630" y="1959311"/>
              <a:ext cx="1332272" cy="1229019"/>
            </a:xfrm>
            <a:prstGeom prst="rect">
              <a:avLst/>
            </a:prstGeom>
          </p:spPr>
        </p:pic>
      </p:grpSp>
      <p:pic>
        <p:nvPicPr>
          <p:cNvPr id="4" name="Picture 3">
            <a:extLst>
              <a:ext uri="{FF2B5EF4-FFF2-40B4-BE49-F238E27FC236}">
                <a16:creationId xmlns:a16="http://schemas.microsoft.com/office/drawing/2014/main" id="{39B39F9D-A3D3-3F19-F0CF-F7F0194B81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96" t="45226" r="3256" b="2708"/>
          <a:stretch/>
        </p:blipFill>
        <p:spPr>
          <a:xfrm>
            <a:off x="984104" y="2552459"/>
            <a:ext cx="10273759" cy="2757599"/>
          </a:xfrm>
          <a:prstGeom prst="rect">
            <a:avLst/>
          </a:prstGeom>
        </p:spPr>
      </p:pic>
    </p:spTree>
    <p:extLst>
      <p:ext uri="{BB962C8B-B14F-4D97-AF65-F5344CB8AC3E}">
        <p14:creationId xmlns:p14="http://schemas.microsoft.com/office/powerpoint/2010/main" val="382341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70F63A7-24F5-61D2-D013-AE9D29C12FE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C361AA5-1852-D732-52BB-6C90856F1D5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34B0333-7B2F-849A-9A93-FFA5E6B30D44}"/>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77B51D6-D91A-4876-5872-FF16A42F474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94879470-C9BB-43F5-773D-E704B1B2EB80}"/>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2: BÀY TỎ Ý KIẾN</a:t>
            </a:r>
          </a:p>
        </p:txBody>
      </p:sp>
      <p:grpSp>
        <p:nvGrpSpPr>
          <p:cNvPr id="11" name="Group 10">
            <a:extLst>
              <a:ext uri="{FF2B5EF4-FFF2-40B4-BE49-F238E27FC236}">
                <a16:creationId xmlns:a16="http://schemas.microsoft.com/office/drawing/2014/main" id="{08827FAD-26C3-241E-2E1B-1A99F11D8EF1}"/>
              </a:ext>
            </a:extLst>
          </p:cNvPr>
          <p:cNvGrpSpPr/>
          <p:nvPr/>
        </p:nvGrpSpPr>
        <p:grpSpPr>
          <a:xfrm>
            <a:off x="571499" y="1811631"/>
            <a:ext cx="10927959" cy="1863135"/>
            <a:chOff x="609918" y="2444044"/>
            <a:chExt cx="16391938" cy="2794702"/>
          </a:xfrm>
        </p:grpSpPr>
        <p:sp>
          <p:nvSpPr>
            <p:cNvPr id="13" name="TextBox 12">
              <a:extLst>
                <a:ext uri="{FF2B5EF4-FFF2-40B4-BE49-F238E27FC236}">
                  <a16:creationId xmlns:a16="http://schemas.microsoft.com/office/drawing/2014/main" id="{A5DB7A72-4B90-5674-FCAF-C42F36C8EE2F}"/>
                </a:ext>
              </a:extLst>
            </p:cNvPr>
            <p:cNvSpPr txBox="1"/>
            <p:nvPr/>
          </p:nvSpPr>
          <p:spPr>
            <a:xfrm>
              <a:off x="2551843" y="2444044"/>
              <a:ext cx="14450013" cy="2794702"/>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Các nhóm đọc quan điểm (SHS – tr.63) và trả lời câu hỏi: </a:t>
              </a:r>
              <a:r>
                <a:rPr kumimoji="0" lang="vi-VN" sz="2400" b="0" i="1"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Em đồng tình hay không đồng tình với quan điểm nào dưới đây? Vì sao?</a:t>
              </a:r>
              <a:endParaRPr kumimoji="0" lang="vi-VN" sz="24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4CBAAB4A-EC9E-0830-6F67-2525872BE86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918" y="2681317"/>
              <a:ext cx="1704388" cy="1915044"/>
            </a:xfrm>
            <a:prstGeom prst="rect">
              <a:avLst/>
            </a:prstGeom>
          </p:spPr>
        </p:pic>
      </p:grpSp>
      <p:grpSp>
        <p:nvGrpSpPr>
          <p:cNvPr id="4" name="Group 3">
            <a:extLst>
              <a:ext uri="{FF2B5EF4-FFF2-40B4-BE49-F238E27FC236}">
                <a16:creationId xmlns:a16="http://schemas.microsoft.com/office/drawing/2014/main" id="{081CABCB-340F-DE2C-1AB9-B5F90D29BFE4}"/>
              </a:ext>
            </a:extLst>
          </p:cNvPr>
          <p:cNvGrpSpPr/>
          <p:nvPr/>
        </p:nvGrpSpPr>
        <p:grpSpPr>
          <a:xfrm>
            <a:off x="2070635" y="3674766"/>
            <a:ext cx="8323359" cy="777834"/>
            <a:chOff x="3358465" y="2045625"/>
            <a:chExt cx="11641081" cy="1049354"/>
          </a:xfrm>
        </p:grpSpPr>
        <p:cxnSp>
          <p:nvCxnSpPr>
            <p:cNvPr id="5" name="Straight Connector 4">
              <a:extLst>
                <a:ext uri="{FF2B5EF4-FFF2-40B4-BE49-F238E27FC236}">
                  <a16:creationId xmlns:a16="http://schemas.microsoft.com/office/drawing/2014/main" id="{FCE8D3FB-30AB-21BE-698A-5C81A334EF39}"/>
                </a:ext>
              </a:extLst>
            </p:cNvPr>
            <p:cNvCxnSpPr>
              <a:cxnSpLocks/>
              <a:endCxn id="10" idx="0"/>
            </p:cNvCxnSpPr>
            <p:nvPr/>
          </p:nvCxnSpPr>
          <p:spPr>
            <a:xfrm>
              <a:off x="9114044" y="2045625"/>
              <a:ext cx="0" cy="8395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46F821-8E50-4949-33D0-248DA9A5B3CB}"/>
                </a:ext>
              </a:extLst>
            </p:cNvPr>
            <p:cNvCxnSpPr>
              <a:cxnSpLocks/>
            </p:cNvCxnSpPr>
            <p:nvPr/>
          </p:nvCxnSpPr>
          <p:spPr>
            <a:xfrm>
              <a:off x="3358465" y="2400300"/>
              <a:ext cx="116410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AD8A5A-43F9-98FA-6FF2-AC3CAD8693A1}"/>
                </a:ext>
              </a:extLst>
            </p:cNvPr>
            <p:cNvCxnSpPr>
              <a:cxnSpLocks/>
            </p:cNvCxnSpPr>
            <p:nvPr/>
          </p:nvCxnSpPr>
          <p:spPr>
            <a:xfrm>
              <a:off x="3395006" y="2409178"/>
              <a:ext cx="0" cy="6858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00DAEA-4D76-6A63-B252-9CE25B3E7DF8}"/>
                </a:ext>
              </a:extLst>
            </p:cNvPr>
            <p:cNvCxnSpPr>
              <a:cxnSpLocks/>
            </p:cNvCxnSpPr>
            <p:nvPr/>
          </p:nvCxnSpPr>
          <p:spPr>
            <a:xfrm>
              <a:off x="14950824" y="2420927"/>
              <a:ext cx="0" cy="6445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22C013E5-4AD3-624F-A04A-4CC8B698D3F4}"/>
              </a:ext>
            </a:extLst>
          </p:cNvPr>
          <p:cNvSpPr/>
          <p:nvPr/>
        </p:nvSpPr>
        <p:spPr>
          <a:xfrm>
            <a:off x="79332" y="4297074"/>
            <a:ext cx="3810001" cy="2393593"/>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charset="0"/>
                <a:cs typeface="Arial" panose="020B0604020202020204" pitchFamily="34" charset="0"/>
              </a:rPr>
              <a:t>a. Trẻ em cần được người lớn chăm sóc, nên không phải thực hiện bổn phận gì.</a:t>
            </a:r>
          </a:p>
        </p:txBody>
      </p:sp>
      <p:sp>
        <p:nvSpPr>
          <p:cNvPr id="10" name="Rectangle 9">
            <a:extLst>
              <a:ext uri="{FF2B5EF4-FFF2-40B4-BE49-F238E27FC236}">
                <a16:creationId xmlns:a16="http://schemas.microsoft.com/office/drawing/2014/main" id="{60198186-2A51-7609-395D-3E186A0E1A37}"/>
              </a:ext>
            </a:extLst>
          </p:cNvPr>
          <p:cNvSpPr/>
          <p:nvPr/>
        </p:nvSpPr>
        <p:spPr>
          <a:xfrm>
            <a:off x="4503282" y="4297074"/>
            <a:ext cx="3365170" cy="2393593"/>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charset="0"/>
                <a:cs typeface="Arial" panose="020B0604020202020204" pitchFamily="34" charset="0"/>
              </a:rPr>
              <a:t>b. Trẻ em cần tôn trọng quyền, danh dự và nhân phẩm của người khác.</a:t>
            </a:r>
          </a:p>
        </p:txBody>
      </p:sp>
      <p:sp>
        <p:nvSpPr>
          <p:cNvPr id="23" name="Rectangle 22">
            <a:extLst>
              <a:ext uri="{FF2B5EF4-FFF2-40B4-BE49-F238E27FC236}">
                <a16:creationId xmlns:a16="http://schemas.microsoft.com/office/drawing/2014/main" id="{75A68C91-BD0B-32BB-E1C5-791D6EF0A36F}"/>
              </a:ext>
            </a:extLst>
          </p:cNvPr>
          <p:cNvSpPr/>
          <p:nvPr/>
        </p:nvSpPr>
        <p:spPr>
          <a:xfrm>
            <a:off x="8585606" y="4307888"/>
            <a:ext cx="3552207" cy="238327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schemeClr val="tx1"/>
                </a:solidFill>
                <a:latin typeface="UTM Avo" panose="02040603050506020204" pitchFamily="18" charset="0"/>
                <a:cs typeface="Arial" panose="020B0604020202020204" pitchFamily="34" charset="0"/>
              </a:rPr>
              <a:t>c. Trẻ em được ưu tiên tiếp cận, sử dụng dịch vụ phòng bệnh, khám bệnh, chữa bệnh.</a:t>
            </a:r>
          </a:p>
        </p:txBody>
      </p:sp>
    </p:spTree>
    <p:extLst>
      <p:ext uri="{BB962C8B-B14F-4D97-AF65-F5344CB8AC3E}">
        <p14:creationId xmlns:p14="http://schemas.microsoft.com/office/powerpoint/2010/main" val="303625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0"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6CAB29-BB67-F49F-2249-9C9B4BD4E4FB}"/>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63F7A6F2-F000-2585-9022-DCC6FCE700AC}"/>
              </a:ext>
            </a:extLst>
          </p:cNvPr>
          <p:cNvGrpSpPr/>
          <p:nvPr/>
        </p:nvGrpSpPr>
        <p:grpSpPr>
          <a:xfrm>
            <a:off x="2832911" y="3611492"/>
            <a:ext cx="7010400" cy="935763"/>
            <a:chOff x="3029863" y="1823688"/>
            <a:chExt cx="12362538" cy="1262412"/>
          </a:xfrm>
        </p:grpSpPr>
        <p:cxnSp>
          <p:nvCxnSpPr>
            <p:cNvPr id="17" name="Straight Connector 16">
              <a:extLst>
                <a:ext uri="{FF2B5EF4-FFF2-40B4-BE49-F238E27FC236}">
                  <a16:creationId xmlns:a16="http://schemas.microsoft.com/office/drawing/2014/main" id="{0CE78B51-079B-4F36-9330-CDF1114182EE}"/>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79F9FD-38B0-3306-2270-7FB8F25F35B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2F91AB-FCB4-A9A0-5DE2-D40A7D3ADCE1}"/>
                </a:ext>
              </a:extLst>
            </p:cNvPr>
            <p:cNvCxnSpPr>
              <a:cxnSpLocks/>
            </p:cNvCxnSpPr>
            <p:nvPr/>
          </p:nvCxnSpPr>
          <p:spPr>
            <a:xfrm>
              <a:off x="3075937"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849259C-74C9-B9BC-CB0C-CCD871324369}"/>
                </a:ext>
              </a:extLst>
            </p:cNvPr>
            <p:cNvCxnSpPr>
              <a:cxnSpLocks/>
            </p:cNvCxnSpPr>
            <p:nvPr/>
          </p:nvCxnSpPr>
          <p:spPr>
            <a:xfrm>
              <a:off x="15346327"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6A677493-F9B9-B72C-0EEA-C52F91D555D6}"/>
              </a:ext>
            </a:extLst>
          </p:cNvPr>
          <p:cNvSpPr/>
          <p:nvPr/>
        </p:nvSpPr>
        <p:spPr>
          <a:xfrm>
            <a:off x="1207311" y="4466321"/>
            <a:ext cx="4566185" cy="215383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latin typeface="UTM Avo" panose="02040603050506020204" pitchFamily="18" charset="0"/>
                <a:cs typeface="Arial" panose="020B0604020202020204" pitchFamily="34" charset="0"/>
              </a:rPr>
              <a:t>d. Trẻ em có quyền đi học, đến trường và được tạo điều kiện để học tập tốt.</a:t>
            </a:r>
            <a:endParaRPr lang="vi-VN" sz="2400" dirty="0">
              <a:solidFill>
                <a:schemeClr val="tx1"/>
              </a:solidFill>
              <a:latin typeface="UTM Avo" panose="020406030505060202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461A20EC-8FFE-E090-6702-756FD4DA3800}"/>
              </a:ext>
            </a:extLst>
          </p:cNvPr>
          <p:cNvSpPr/>
          <p:nvPr/>
        </p:nvSpPr>
        <p:spPr>
          <a:xfrm>
            <a:off x="6496326" y="4466322"/>
            <a:ext cx="4566184" cy="215383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latin typeface="UTM Avo" panose="02040603050506020204" pitchFamily="18" charset="0"/>
                <a:cs typeface="Arial" panose="020B0604020202020204" pitchFamily="34" charset="0"/>
              </a:rPr>
              <a:t>e. Cần thực hiện quyền của trẻ em, vì trẻ em là tương lai của mỗi quốc gia, dân tộc.</a:t>
            </a:r>
            <a:endParaRPr lang="vi-VN" sz="2400" dirty="0">
              <a:solidFill>
                <a:schemeClr val="tx1"/>
              </a:solidFill>
              <a:latin typeface="UTM Avo" panose="02040603050506020204" pitchFamily="18" charset="0"/>
              <a:cs typeface="Arial" panose="020B0604020202020204" pitchFamily="34" charset="0"/>
            </a:endParaRPr>
          </a:p>
        </p:txBody>
      </p:sp>
      <p:sp>
        <p:nvSpPr>
          <p:cNvPr id="2" name="TextBox 1">
            <a:extLst>
              <a:ext uri="{FF2B5EF4-FFF2-40B4-BE49-F238E27FC236}">
                <a16:creationId xmlns:a16="http://schemas.microsoft.com/office/drawing/2014/main" id="{6C828708-EFA1-7BE9-69F8-66739155A87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D2C61B91-D6EA-5F23-D1E4-F0750AF2AF5E}"/>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38C452AA-41AE-7A83-8C74-22A801B3D513}"/>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dirty="0">
                <a:solidFill>
                  <a:prstClr val="black"/>
                </a:solidFill>
                <a:latin typeface="UTM Avo" panose="02040603050506020204" pitchFamily="18" charset="0"/>
                <a:cs typeface="Arial" panose="020B0604020202020204" pitchFamily="34" charset="0"/>
              </a:rPr>
              <a:t>HOẠT ĐỘNG 2: BÀY TỎ Ý KIẾN</a:t>
            </a:r>
          </a:p>
        </p:txBody>
      </p:sp>
      <p:grpSp>
        <p:nvGrpSpPr>
          <p:cNvPr id="11" name="Group 10">
            <a:extLst>
              <a:ext uri="{FF2B5EF4-FFF2-40B4-BE49-F238E27FC236}">
                <a16:creationId xmlns:a16="http://schemas.microsoft.com/office/drawing/2014/main" id="{C52E12B8-6189-8450-5A86-2587608440F9}"/>
              </a:ext>
            </a:extLst>
          </p:cNvPr>
          <p:cNvGrpSpPr/>
          <p:nvPr/>
        </p:nvGrpSpPr>
        <p:grpSpPr>
          <a:xfrm>
            <a:off x="571499" y="1811631"/>
            <a:ext cx="10927959" cy="1863135"/>
            <a:chOff x="609918" y="2444044"/>
            <a:chExt cx="16391938" cy="2794702"/>
          </a:xfrm>
        </p:grpSpPr>
        <p:sp>
          <p:nvSpPr>
            <p:cNvPr id="13" name="TextBox 12">
              <a:extLst>
                <a:ext uri="{FF2B5EF4-FFF2-40B4-BE49-F238E27FC236}">
                  <a16:creationId xmlns:a16="http://schemas.microsoft.com/office/drawing/2014/main" id="{42C4F2C7-45CC-4FBA-52EB-B23A6E810061}"/>
                </a:ext>
              </a:extLst>
            </p:cNvPr>
            <p:cNvSpPr txBox="1"/>
            <p:nvPr/>
          </p:nvSpPr>
          <p:spPr>
            <a:xfrm>
              <a:off x="2551843" y="2444044"/>
              <a:ext cx="14450013" cy="2794702"/>
            </a:xfrm>
            <a:prstGeom prst="roundRect">
              <a:avLst/>
            </a:prstGeom>
            <a:solidFill>
              <a:srgbClr val="EBF6F9"/>
            </a:solidFill>
            <a:ln w="38100" cap="flat" cmpd="sng" algn="ctr">
              <a:noFill/>
              <a:prstDash val="dash"/>
            </a:ln>
            <a:effectLst/>
          </p:spPr>
          <p:txBody>
            <a:bodyPr wrap="square">
              <a:spAutoFit/>
            </a:bodyP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Làm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việc</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theo</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(4 HS/</a:t>
              </a:r>
              <a:r>
                <a:rPr kumimoji="0" lang="en-US" sz="2400" b="1" i="0" u="none" strike="noStrike" kern="0" cap="none" spc="0" normalizeH="0" baseline="0" noProof="0" dirty="0" err="1">
                  <a:ln>
                    <a:noFill/>
                  </a:ln>
                  <a:effectLst/>
                  <a:uLnTx/>
                  <a:uFillTx/>
                  <a:latin typeface="UTM Avo" panose="02040603050506020204" pitchFamily="18" charset="0"/>
                  <a:ea typeface="+mn-ea"/>
                  <a:cs typeface="Arial" panose="020B0604020202020204" pitchFamily="34" charset="0"/>
                </a:rPr>
                <a:t>nhóm</a:t>
              </a:r>
              <a:r>
                <a:rPr kumimoji="0" lang="en-US" sz="2400" b="1"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 </a:t>
              </a:r>
              <a:r>
                <a:rPr kumimoji="0" lang="vi-VN" sz="2400" b="0" i="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Các nhóm đọc quan điểm (SHS – tr.63) và trả lời câu hỏi: </a:t>
              </a:r>
              <a:r>
                <a:rPr kumimoji="0" lang="vi-VN" sz="2400" b="0" i="1"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Em đồng tình hay không đồng tình với quan điểm nào dưới đây? Vì sao?</a:t>
              </a:r>
              <a:endParaRPr kumimoji="0" lang="vi-VN" sz="24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14" name="Picture 9">
              <a:extLst>
                <a:ext uri="{FF2B5EF4-FFF2-40B4-BE49-F238E27FC236}">
                  <a16:creationId xmlns:a16="http://schemas.microsoft.com/office/drawing/2014/main" id="{434F23B8-F158-B585-29E4-F08746D620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918" y="2681317"/>
              <a:ext cx="1704388" cy="1915044"/>
            </a:xfrm>
            <a:prstGeom prst="rect">
              <a:avLst/>
            </a:prstGeom>
          </p:spPr>
        </p:pic>
      </p:grpSp>
    </p:spTree>
    <p:extLst>
      <p:ext uri="{BB962C8B-B14F-4D97-AF65-F5344CB8AC3E}">
        <p14:creationId xmlns:p14="http://schemas.microsoft.com/office/powerpoint/2010/main" val="32995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68D7E5E-2E75-FF1C-A28D-5FF482B5AAB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2165E1A-7EF5-B54E-C799-9728E5D7410E}"/>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412502-7074-B57E-2A1D-8699D0043448}"/>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112DD379-B6FF-6574-4B78-EF17B6E09F26}"/>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459D449A-0BAC-F50C-320D-53314B5B415C}"/>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A3838877-5B2E-FF9B-5447-55E4B6AC83AD}"/>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6D8D4BF3-DA78-8C5C-A218-28CF0B4E87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6BDB4255-A6F8-3363-28DA-FB16E31D596F}"/>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just" defTabSz="609539">
              <a:lnSpc>
                <a:spcPct val="150000"/>
              </a:lnSpc>
              <a:defRPr/>
            </a:pPr>
            <a:r>
              <a:rPr lang="vi-VN" sz="2400" kern="0">
                <a:solidFill>
                  <a:prstClr val="black"/>
                </a:solidFill>
                <a:latin typeface="UTM Avo" panose="02040603050506020204" pitchFamily="18" charset="0"/>
                <a:ea typeface="Calibri" panose="020F0502020204030204" pitchFamily="34" charset="0"/>
                <a:cs typeface="Arial" panose="020B0604020202020204" pitchFamily="34" charset="0"/>
              </a:rPr>
              <a:t>Vì trẻ em cũng phải thực hiện bổn phận phù hợp với lứa tuổi.</a:t>
            </a:r>
          </a:p>
        </p:txBody>
      </p:sp>
      <p:sp>
        <p:nvSpPr>
          <p:cNvPr id="14" name="Plaque 13">
            <a:extLst>
              <a:ext uri="{FF2B5EF4-FFF2-40B4-BE49-F238E27FC236}">
                <a16:creationId xmlns:a16="http://schemas.microsoft.com/office/drawing/2014/main" id="{0289C037-DC18-C798-5BE2-6AFF888222D4}"/>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Không</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solidFill>
                  <a:srgbClr val="8064A2">
                    <a:lumMod val="50000"/>
                  </a:srgbClr>
                </a:solidFill>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solidFill>
                <a:srgbClr val="8064A2">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6335EAFB-DFCE-5C9B-9A95-8521C02BFD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48434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D54CDA-13E1-5FF8-1DBE-A1C6825DE320}"/>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9160472-110C-7C66-D8AD-5EA3FF0A47F0}"/>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1BE2FCC-93AA-6F88-84A4-404FA5A65056}"/>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9F9484F8-6B0E-DFFB-56B3-2604B020C82A}"/>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1D5FFADC-B881-23EA-4834-F9142E0E8B18}"/>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6A0B9D35-32BA-DD0A-DE0D-88EBC632FC79}"/>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F42207C-4949-6115-9372-9783EB2530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1193F986-FD70-8F41-B956-0A44F723635D}"/>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đó là bổn phận của trẻ em.</a:t>
            </a:r>
          </a:p>
        </p:txBody>
      </p:sp>
      <p:sp>
        <p:nvSpPr>
          <p:cNvPr id="14" name="Plaque 13">
            <a:extLst>
              <a:ext uri="{FF2B5EF4-FFF2-40B4-BE49-F238E27FC236}">
                <a16:creationId xmlns:a16="http://schemas.microsoft.com/office/drawing/2014/main" id="{708507E6-CB56-9E46-7EDD-180FABD2D628}"/>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b: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C353B747-4A3B-03D0-E457-56ECDFDE82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405866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08B2A83-41D5-47E2-0451-405C9F1861EC}"/>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6D4ADFA-AC33-EF79-A7A7-7DFC62B93CB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3D85EF3-475E-3389-42CF-A15060EFB0DC}"/>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1838D3EB-A3C2-BE9C-153C-1BA91CBDA3FA}"/>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9A5DF0E6-F509-ED92-4211-A95D83EC264B}"/>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82AA0312-CDBF-AC88-90CB-D17A98CE694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8F5B77CB-8BF8-C914-6676-19D8D71A96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52066D37-4F9C-AD7F-A820-677D53EC2022}"/>
              </a:ext>
            </a:extLst>
          </p:cNvPr>
          <p:cNvSpPr/>
          <p:nvPr/>
        </p:nvSpPr>
        <p:spPr>
          <a:xfrm>
            <a:off x="5283199" y="3453264"/>
            <a:ext cx="6605120" cy="1653137"/>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đó là quyền cơ bản của trẻ em.</a:t>
            </a:r>
          </a:p>
        </p:txBody>
      </p:sp>
      <p:sp>
        <p:nvSpPr>
          <p:cNvPr id="14" name="Plaque 13">
            <a:extLst>
              <a:ext uri="{FF2B5EF4-FFF2-40B4-BE49-F238E27FC236}">
                <a16:creationId xmlns:a16="http://schemas.microsoft.com/office/drawing/2014/main" id="{559A1623-508A-0980-31D8-8AC6F7A8A1B2}"/>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c: </a:t>
            </a:r>
            <a:r>
              <a:rPr lang="en-US" sz="2400" b="1" kern="0" dirty="0" err="1">
                <a:latin typeface="UTM Avo" panose="02040603050506020204" pitchFamily="18" charset="0"/>
                <a:ea typeface="Calibri" panose="020F0502020204030204" pitchFamily="34" charset="0"/>
                <a:cs typeface="Arial" panose="020B0604020202020204" pitchFamily="34" charset="0"/>
              </a:rPr>
              <a:t>Đồng</a:t>
            </a:r>
            <a:r>
              <a:rPr lang="en-US" sz="2400" b="1" kern="0" dirty="0">
                <a:latin typeface="UTM Avo" panose="02040603050506020204" pitchFamily="18" charset="0"/>
                <a:ea typeface="Calibri" panose="020F0502020204030204" pitchFamily="34" charset="0"/>
                <a:cs typeface="Arial" panose="020B0604020202020204" pitchFamily="34" charset="0"/>
              </a:rPr>
              <a:t> </a:t>
            </a:r>
            <a:r>
              <a:rPr lang="en-US" sz="2400" b="1" kern="0" dirty="0" err="1">
                <a:latin typeface="UTM Avo" panose="02040603050506020204" pitchFamily="18" charset="0"/>
                <a:ea typeface="Calibri" panose="020F0502020204030204" pitchFamily="34" charset="0"/>
                <a:cs typeface="Arial" panose="020B0604020202020204" pitchFamily="34" charset="0"/>
              </a:rPr>
              <a:t>tình</a:t>
            </a:r>
            <a:endParaRPr kumimoji="0" lang="vi-VN" sz="24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A0FBB190-7AE5-E53F-4967-A883E3618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610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58A32E-D7AA-0C45-8412-533C733D33C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41725E1-933B-74A5-6ABD-255F0F49127C}"/>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02CA528-0CEF-62D0-13DD-3A25935C93D1}"/>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D8CB2516-6E26-BBA6-AC06-DF7F964DB523}"/>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5D24D7FB-3BFA-8C4D-3A6D-4FEEB266D7D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BA9E5674-7CD3-0939-139E-A90F31F6C6D5}"/>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FB35BF83-8BEF-CB24-B0BA-31224CB355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D93B6094-B92F-D777-C86C-85EE6CEAC8B3}"/>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lnSpc>
                <a:spcPct val="150000"/>
              </a:lnSpc>
              <a:defRPr/>
            </a:pPr>
            <a:r>
              <a:rPr lang="vi-VN" sz="2400" kern="0">
                <a:latin typeface="UTM Avo" panose="02040603050506020204" pitchFamily="18" charset="0"/>
                <a:ea typeface="Calibri" panose="020F0502020204030204" pitchFamily="34" charset="0"/>
                <a:cs typeface="Arial" panose="020B0604020202020204" pitchFamily="34" charset="0"/>
              </a:rPr>
              <a:t>Vì đó là quyền cơ bản của trẻ em.</a:t>
            </a:r>
          </a:p>
        </p:txBody>
      </p:sp>
      <p:sp>
        <p:nvSpPr>
          <p:cNvPr id="14" name="Plaque 13">
            <a:extLst>
              <a:ext uri="{FF2B5EF4-FFF2-40B4-BE49-F238E27FC236}">
                <a16:creationId xmlns:a16="http://schemas.microsoft.com/office/drawing/2014/main" id="{AF80D178-D13F-94A6-729A-51C1D7E5E07B}"/>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d: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5D41F6FE-98CD-C49E-7EDA-0497357DC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3067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20FE39-38E0-BC1C-7E62-A64ACE7B4B24}"/>
              </a:ext>
            </a:extLst>
          </p:cNvPr>
          <p:cNvSpPr txBox="1"/>
          <p:nvPr/>
        </p:nvSpPr>
        <p:spPr>
          <a:xfrm>
            <a:off x="573378" y="1599289"/>
            <a:ext cx="11045243" cy="523220"/>
          </a:xfrm>
          <a:prstGeom prst="rect">
            <a:avLst/>
          </a:prstGeom>
          <a:noFill/>
        </p:spPr>
        <p:txBody>
          <a:bodyPr wrap="square">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Trò</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Kể</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tên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một</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ngày</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lễ</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tết</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dành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cho</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trẻ</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em</a:t>
            </a:r>
            <a:r>
              <a:rPr lang="en-US" sz="2800" b="1" dirty="0">
                <a:solidFill>
                  <a:srgbClr val="C00000"/>
                </a:solidFill>
                <a:latin typeface="UTM Avo" panose="02040603050506020204" pitchFamily="18" charset="0"/>
                <a:cs typeface="Arial" panose="020B0604020202020204" pitchFamily="34" charset="0"/>
              </a:rPr>
              <a:t>”</a:t>
            </a:r>
          </a:p>
        </p:txBody>
      </p:sp>
      <p:sp>
        <p:nvSpPr>
          <p:cNvPr id="7" name="TextBox 6">
            <a:extLst>
              <a:ext uri="{FF2B5EF4-FFF2-40B4-BE49-F238E27FC236}">
                <a16:creationId xmlns:a16="http://schemas.microsoft.com/office/drawing/2014/main" id="{6E7BECE8-4C72-3378-8110-7165A803E3FE}"/>
              </a:ext>
            </a:extLst>
          </p:cNvPr>
          <p:cNvSpPr txBox="1"/>
          <p:nvPr/>
        </p:nvSpPr>
        <p:spPr>
          <a:xfrm>
            <a:off x="262759" y="2501366"/>
            <a:ext cx="6475033" cy="3891835"/>
          </a:xfrm>
          <a:prstGeom prst="rect">
            <a:avLst/>
          </a:prstGeom>
          <a:noFill/>
        </p:spPr>
        <p:txBody>
          <a:bodyPr wrap="square">
            <a:spAutoFit/>
          </a:bodyPr>
          <a:lstStyle/>
          <a:p>
            <a:pPr marL="381019" indent="-381019" algn="just" defTabSz="609539">
              <a:lnSpc>
                <a:spcPct val="150000"/>
              </a:lnSpc>
              <a:buClr>
                <a:prstClr val="black"/>
              </a:buClr>
              <a:buFont typeface="UTM Avo" panose="02040603050506020204" pitchFamily="18"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Mỗi nhóm lần lượt kể được các ngày lễ, tết dành cho trẻ em và nêu được các hoạt động chủ yếu thường diễn ra trong ngày đó.</a:t>
            </a:r>
          </a:p>
          <a:p>
            <a:pPr marL="381019" indent="-381019" algn="just" defTabSz="609539">
              <a:lnSpc>
                <a:spcPct val="150000"/>
              </a:lnSpc>
              <a:buClr>
                <a:prstClr val="black"/>
              </a:buClr>
              <a:buFont typeface="UTM Avo" panose="02040603050506020204" pitchFamily="18"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Nhóm nào kể được nhiều ngày lễ, tết và nêu được nhiều hoạt động hơn sẽ thắng cuộc.</a:t>
            </a:r>
          </a:p>
        </p:txBody>
      </p:sp>
      <p:sp>
        <p:nvSpPr>
          <p:cNvPr id="8" name="Freeform 6">
            <a:extLst>
              <a:ext uri="{FF2B5EF4-FFF2-40B4-BE49-F238E27FC236}">
                <a16:creationId xmlns:a16="http://schemas.microsoft.com/office/drawing/2014/main" id="{45E6BFA8-0757-D72F-64FD-CAFD5774822E}"/>
              </a:ext>
            </a:extLst>
          </p:cNvPr>
          <p:cNvSpPr/>
          <p:nvPr/>
        </p:nvSpPr>
        <p:spPr>
          <a:xfrm>
            <a:off x="11330685" y="6061796"/>
            <a:ext cx="711200" cy="662810"/>
          </a:xfrm>
          <a:custGeom>
            <a:avLst/>
            <a:gdLst/>
            <a:ahLst/>
            <a:cxnLst/>
            <a:rect l="l" t="t" r="r" b="b"/>
            <a:pathLst>
              <a:path w="2548454" h="2548454">
                <a:moveTo>
                  <a:pt x="0" y="0"/>
                </a:moveTo>
                <a:lnTo>
                  <a:pt x="2548454" y="0"/>
                </a:lnTo>
                <a:lnTo>
                  <a:pt x="2548454" y="2548453"/>
                </a:lnTo>
                <a:lnTo>
                  <a:pt x="0" y="25484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12" name="Picture 11">
            <a:extLst>
              <a:ext uri="{FF2B5EF4-FFF2-40B4-BE49-F238E27FC236}">
                <a16:creationId xmlns:a16="http://schemas.microsoft.com/office/drawing/2014/main" id="{F78C1FD9-C727-0373-2828-61589B4A2CE9}"/>
              </a:ext>
            </a:extLst>
          </p:cNvPr>
          <p:cNvPicPr>
            <a:picLocks noChangeAspect="1"/>
          </p:cNvPicPr>
          <p:nvPr/>
        </p:nvPicPr>
        <p:blipFill>
          <a:blip r:embed="rId5"/>
          <a:stretch>
            <a:fillRect/>
          </a:stretch>
        </p:blipFill>
        <p:spPr>
          <a:xfrm>
            <a:off x="7073462" y="2462895"/>
            <a:ext cx="5118538" cy="3930306"/>
          </a:xfrm>
          <a:prstGeom prst="rect">
            <a:avLst/>
          </a:prstGeom>
        </p:spPr>
      </p:pic>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F921B5-31A5-CBA7-6276-74F5A2D3391F}"/>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6527FC45-EC35-AEF5-AF81-8E7D22832493}"/>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F66CF25-A1EB-2C01-6D2A-9950BC2905FB}"/>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3" name="TextBox 2">
            <a:extLst>
              <a:ext uri="{FF2B5EF4-FFF2-40B4-BE49-F238E27FC236}">
                <a16:creationId xmlns:a16="http://schemas.microsoft.com/office/drawing/2014/main" id="{C7BD1EEF-75C7-D812-2926-B728C3850FA3}"/>
              </a:ext>
            </a:extLst>
          </p:cNvPr>
          <p:cNvSpPr txBox="1"/>
          <p:nvPr/>
        </p:nvSpPr>
        <p:spPr>
          <a:xfrm>
            <a:off x="685800" y="589359"/>
            <a:ext cx="2057400" cy="2153840"/>
          </a:xfrm>
          <a:prstGeom prst="rect">
            <a:avLst/>
          </a:prstGeom>
        </p:spPr>
        <p:txBody>
          <a:bodyPr lIns="33867" tIns="33867" rIns="33867" bIns="33867" rtlCol="0" anchor="ctr"/>
          <a:lstStyle/>
          <a:p>
            <a:pPr marL="0" marR="0" lvl="0" indent="0" algn="ctr" defTabSz="609539" rtl="0" eaLnBrk="1" fontAlgn="auto" latinLnBrk="0" hangingPunct="1">
              <a:lnSpc>
                <a:spcPts val="1773"/>
              </a:lnSpc>
              <a:spcBef>
                <a:spcPct val="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8ACC3BB8-9FC3-42D3-AC20-659017464110}"/>
              </a:ext>
            </a:extLst>
          </p:cNvPr>
          <p:cNvGrpSpPr/>
          <p:nvPr/>
        </p:nvGrpSpPr>
        <p:grpSpPr>
          <a:xfrm>
            <a:off x="303681" y="1905990"/>
            <a:ext cx="4453963" cy="1235647"/>
            <a:chOff x="283219" y="1338558"/>
            <a:chExt cx="6680944" cy="1853471"/>
          </a:xfrm>
        </p:grpSpPr>
        <p:sp>
          <p:nvSpPr>
            <p:cNvPr id="11" name="Rounded Rectangle 21">
              <a:extLst>
                <a:ext uri="{FF2B5EF4-FFF2-40B4-BE49-F238E27FC236}">
                  <a16:creationId xmlns:a16="http://schemas.microsoft.com/office/drawing/2014/main" id="{16F29B56-FA95-F5D0-60CB-B22B55C2A3CA}"/>
                </a:ext>
              </a:extLst>
            </p:cNvPr>
            <p:cNvSpPr/>
            <p:nvPr/>
          </p:nvSpPr>
          <p:spPr>
            <a:xfrm>
              <a:off x="807039" y="2008412"/>
              <a:ext cx="6157124" cy="1183617"/>
            </a:xfrm>
            <a:prstGeom prst="roundRect">
              <a:avLst/>
            </a:prstGeom>
            <a:solidFill>
              <a:srgbClr val="EBF6F9"/>
            </a:solidFill>
            <a:ln w="57150" cap="flat" cmpd="sng" algn="ctr">
              <a:solidFill>
                <a:srgbClr val="4BACC6">
                  <a:lumMod val="50000"/>
                </a:srgbClr>
              </a:solidFill>
              <a:prstDash val="sysDash"/>
            </a:ln>
            <a:effectLst>
              <a:outerShdw blurRad="50800" dist="38100" dir="2700000" algn="tl" rotWithShape="0">
                <a:prstClr val="black">
                  <a:alpha val="40000"/>
                </a:prstClr>
              </a:outerShdw>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Gợi</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ý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trả</a:t>
              </a:r>
              <a:r>
                <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 </a:t>
              </a:r>
              <a:r>
                <a:rPr kumimoji="0" lang="en-US" sz="2800" b="1" i="0" u="none" strike="noStrike" kern="0" cap="none" spc="0" normalizeH="0" baseline="0" noProof="0" dirty="0" err="1">
                  <a:ln>
                    <a:noFill/>
                  </a:ln>
                  <a:solidFill>
                    <a:srgbClr val="1F497D">
                      <a:lumMod val="50000"/>
                    </a:srgbClr>
                  </a:solidFill>
                  <a:effectLst/>
                  <a:uLnTx/>
                  <a:uFillTx/>
                  <a:latin typeface="UTM Avo" panose="02040603050506020204" pitchFamily="18" charset="0"/>
                  <a:ea typeface="+mn-ea"/>
                  <a:cs typeface="Arial" panose="020B0604020202020204" pitchFamily="34" charset="0"/>
                </a:rPr>
                <a:t>lời</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endParaRPr>
            </a:p>
          </p:txBody>
        </p:sp>
        <p:pic>
          <p:nvPicPr>
            <p:cNvPr id="12" name="Picture 4">
              <a:extLst>
                <a:ext uri="{FF2B5EF4-FFF2-40B4-BE49-F238E27FC236}">
                  <a16:creationId xmlns:a16="http://schemas.microsoft.com/office/drawing/2014/main" id="{09A3A95B-3A43-785A-53F6-A0451BFA5E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3219" y="1338558"/>
              <a:ext cx="1518845" cy="1321394"/>
            </a:xfrm>
            <a:prstGeom prst="rect">
              <a:avLst/>
            </a:prstGeom>
          </p:spPr>
        </p:pic>
      </p:grpSp>
      <p:sp>
        <p:nvSpPr>
          <p:cNvPr id="13" name="Rectangle: Rounded Corners 12">
            <a:extLst>
              <a:ext uri="{FF2B5EF4-FFF2-40B4-BE49-F238E27FC236}">
                <a16:creationId xmlns:a16="http://schemas.microsoft.com/office/drawing/2014/main" id="{082B82F9-4C95-091E-3932-458E31C75AF7}"/>
              </a:ext>
            </a:extLst>
          </p:cNvPr>
          <p:cNvSpPr/>
          <p:nvPr/>
        </p:nvSpPr>
        <p:spPr>
          <a:xfrm>
            <a:off x="5283198" y="3453264"/>
            <a:ext cx="6605120" cy="1653138"/>
          </a:xfrm>
          <a:prstGeom prst="roundRect">
            <a:avLst>
              <a:gd name="adj" fmla="val 6443"/>
            </a:avLst>
          </a:prstGeom>
          <a:solidFill>
            <a:sysClr val="window" lastClr="FFFFFF"/>
          </a:solidFill>
          <a:ln w="38100" cap="flat" cmpd="sng" algn="ctr">
            <a:solidFill>
              <a:srgbClr val="8064A2">
                <a:lumMod val="50000"/>
              </a:srgbClr>
            </a:solidFill>
            <a:prstDash val="solid"/>
          </a:ln>
          <a:effectLst/>
        </p:spPr>
        <p:txBody>
          <a:bodyPr rtlCol="0" anchor="ctr"/>
          <a:lstStyle/>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Vì trẻ em là mầm non tương</a:t>
            </a:r>
            <a:endParaRPr lang="en-US" sz="2400" kern="0" dirty="0">
              <a:latin typeface="UTM Avo" panose="02040603050506020204" pitchFamily="18" charset="0"/>
              <a:ea typeface="Calibri" panose="020F0502020204030204" pitchFamily="34" charset="0"/>
              <a:cs typeface="Arial" panose="020B0604020202020204" pitchFamily="34" charset="0"/>
            </a:endParaRPr>
          </a:p>
          <a:p>
            <a:pPr lvl="0" algn="ctr" defTabSz="609539">
              <a:lnSpc>
                <a:spcPct val="150000"/>
              </a:lnSpc>
              <a:defRPr/>
            </a:pPr>
            <a:r>
              <a:rPr lang="vi-VN" sz="2400" kern="0" dirty="0">
                <a:latin typeface="UTM Avo" panose="02040603050506020204" pitchFamily="18" charset="0"/>
                <a:ea typeface="Calibri" panose="020F0502020204030204" pitchFamily="34" charset="0"/>
                <a:cs typeface="Arial" panose="020B0604020202020204" pitchFamily="34" charset="0"/>
              </a:rPr>
              <a:t>ai của đất nước.</a:t>
            </a:r>
          </a:p>
        </p:txBody>
      </p:sp>
      <p:sp>
        <p:nvSpPr>
          <p:cNvPr id="14" name="Plaque 13">
            <a:extLst>
              <a:ext uri="{FF2B5EF4-FFF2-40B4-BE49-F238E27FC236}">
                <a16:creationId xmlns:a16="http://schemas.microsoft.com/office/drawing/2014/main" id="{4909BF60-60EC-0E34-C554-8BC324C37245}"/>
              </a:ext>
            </a:extLst>
          </p:cNvPr>
          <p:cNvSpPr/>
          <p:nvPr/>
        </p:nvSpPr>
        <p:spPr>
          <a:xfrm>
            <a:off x="6063761" y="2338222"/>
            <a:ext cx="4915338" cy="938122"/>
          </a:xfrm>
          <a:prstGeom prst="plaque">
            <a:avLst/>
          </a:prstGeom>
          <a:solidFill>
            <a:sysClr val="window" lastClr="FFFFFF"/>
          </a:solidFill>
          <a:ln w="38100" cap="flat" cmpd="sng" algn="ctr">
            <a:solidFill>
              <a:srgbClr val="8064A2">
                <a:lumMod val="50000"/>
              </a:srgbClr>
            </a:solidFill>
            <a:prstDash val="solid"/>
          </a:ln>
          <a:effectLst/>
        </p:spPr>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Ý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kiến</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e: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Đồng</a:t>
            </a:r>
            <a:r>
              <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charset="0"/>
                <a:ea typeface="Calibri" panose="020F0502020204030204" pitchFamily="34" charset="0"/>
                <a:cs typeface="Arial" panose="020B0604020202020204" pitchFamily="34" charset="0"/>
              </a:rPr>
              <a:t>tình</a:t>
            </a:r>
            <a:endParaRPr kumimoji="0" lang="en-US" sz="2400" b="1" i="0" u="none" strike="noStrike" kern="0" cap="none" spc="0" normalizeH="0" baseline="0" noProof="0" dirty="0">
              <a:ln>
                <a:noFill/>
              </a:ln>
              <a:effectLst/>
              <a:uLnTx/>
              <a:uFillTx/>
              <a:latin typeface="UTM Avo" panose="02040603050506020204" pitchFamily="18" charset="0"/>
              <a:ea typeface="Calibri" panose="020F0502020204030204" pitchFamily="34" charset="0"/>
              <a:cs typeface="Arial" panose="020B0604020202020204" pitchFamily="34" charset="0"/>
            </a:endParaRPr>
          </a:p>
        </p:txBody>
      </p:sp>
      <p:pic>
        <p:nvPicPr>
          <p:cNvPr id="15" name="Picture 14" descr="A picture containing doll, toy&#10;&#10;Description automatically generated">
            <a:extLst>
              <a:ext uri="{FF2B5EF4-FFF2-40B4-BE49-F238E27FC236}">
                <a16:creationId xmlns:a16="http://schemas.microsoft.com/office/drawing/2014/main" id="{0965FE77-6342-EFA4-6F15-2BCC3CE17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509" y="2992435"/>
            <a:ext cx="3858308" cy="3858308"/>
          </a:xfrm>
          <a:prstGeom prst="rect">
            <a:avLst/>
          </a:prstGeom>
        </p:spPr>
      </p:pic>
    </p:spTree>
    <p:extLst>
      <p:ext uri="{BB962C8B-B14F-4D97-AF65-F5344CB8AC3E}">
        <p14:creationId xmlns:p14="http://schemas.microsoft.com/office/powerpoint/2010/main" val="121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51A1929-30FA-251E-3BAF-E057AC59F5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40E57E-B7F9-290E-2302-ACDA3D3AFFEA}"/>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8F338245-F668-D24C-0A8B-3033F3C47ECD}"/>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695A9A29-3FC4-2C75-58DD-D86601C96FED}"/>
              </a:ext>
            </a:extLst>
          </p:cNvPr>
          <p:cNvSpPr txBox="1"/>
          <p:nvPr/>
        </p:nvSpPr>
        <p:spPr>
          <a:xfrm>
            <a:off x="3275345" y="1295563"/>
            <a:ext cx="5641309" cy="461665"/>
          </a:xfrm>
          <a:prstGeom prst="rect">
            <a:avLst/>
          </a:prstGeom>
          <a:noFill/>
        </p:spPr>
        <p:txBody>
          <a:bodyPr wrap="square">
            <a:spAutoFit/>
          </a:bodyPr>
          <a:lstStyle/>
          <a:p>
            <a:pPr algn="ctr" defTabSz="609539">
              <a:spcAft>
                <a:spcPts val="667"/>
              </a:spcAft>
            </a:pPr>
            <a:r>
              <a:rPr lang="vi-VN" sz="2400" b="1" kern="0">
                <a:solidFill>
                  <a:prstClr val="black"/>
                </a:solidFill>
                <a:latin typeface="UTM Avo" panose="02040603050506020204" pitchFamily="18" charset="0"/>
                <a:cs typeface="Arial" panose="020B0604020202020204" pitchFamily="34" charset="0"/>
              </a:rPr>
              <a:t>HOẠT ĐỘNG 3: XỬ LÍ TÌNH HUỐNG </a:t>
            </a:r>
            <a:endParaRPr lang="vi-VN" sz="2400" b="1" kern="0" dirty="0">
              <a:solidFill>
                <a:prstClr val="black"/>
              </a:solidFill>
              <a:latin typeface="UTM Avo" panose="02040603050506020204" pitchFamily="18" charset="0"/>
              <a:cs typeface="Arial" panose="020B0604020202020204" pitchFamily="34" charset="0"/>
            </a:endParaRPr>
          </a:p>
        </p:txBody>
      </p:sp>
      <p:sp>
        <p:nvSpPr>
          <p:cNvPr id="11" name="Freeform 4">
            <a:extLst>
              <a:ext uri="{FF2B5EF4-FFF2-40B4-BE49-F238E27FC236}">
                <a16:creationId xmlns:a16="http://schemas.microsoft.com/office/drawing/2014/main" id="{CCA56583-859E-960A-E05C-1255F6783302}"/>
              </a:ext>
            </a:extLst>
          </p:cNvPr>
          <p:cNvSpPr/>
          <p:nvPr/>
        </p:nvSpPr>
        <p:spPr>
          <a:xfrm>
            <a:off x="918153" y="2373030"/>
            <a:ext cx="6473451" cy="3992558"/>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4BACC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8611D40E-5567-38D9-95B7-81B8439F7969}"/>
              </a:ext>
            </a:extLst>
          </p:cNvPr>
          <p:cNvSpPr txBox="1"/>
          <p:nvPr/>
        </p:nvSpPr>
        <p:spPr>
          <a:xfrm>
            <a:off x="1226787" y="2753065"/>
            <a:ext cx="5856183" cy="3232488"/>
          </a:xfrm>
          <a:prstGeom prst="rect">
            <a:avLst/>
          </a:prstGeom>
          <a:noFill/>
        </p:spPr>
        <p:txBody>
          <a:bodyPr wrap="square">
            <a:spAutoFit/>
          </a:bodyPr>
          <a:lstStyle/>
          <a:p>
            <a:pPr algn="just" defTabSz="609539">
              <a:lnSpc>
                <a:spcPct val="150000"/>
              </a:lnSpc>
            </a:pP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Cả</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lớp</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 chia </a:t>
            </a: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thành</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vi-VN" sz="2800" b="1" dirty="0">
                <a:solidFill>
                  <a:prstClr val="black"/>
                </a:solidFill>
                <a:latin typeface="UTM Avo" panose="02040603050506020204" pitchFamily="18" charset="0"/>
                <a:ea typeface="Calibri" panose="020F0502020204030204" pitchFamily="34" charset="0"/>
                <a:cs typeface="Arial" panose="020B0604020202020204" pitchFamily="34" charset="0"/>
              </a:rPr>
              <a:t>nhóm (</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6</a:t>
            </a:r>
            <a:r>
              <a:rPr lang="vi-VN" sz="2800" b="1" dirty="0">
                <a:solidFill>
                  <a:prstClr val="black"/>
                </a:solidFill>
                <a:latin typeface="UTM Avo" panose="02040603050506020204" pitchFamily="18" charset="0"/>
                <a:ea typeface="Calibri" panose="020F0502020204030204" pitchFamily="34" charset="0"/>
                <a:cs typeface="Arial" panose="020B0604020202020204" pitchFamily="34" charset="0"/>
              </a:rPr>
              <a:t> HS</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en-US" sz="2800" b="1" dirty="0" err="1">
                <a:solidFill>
                  <a:prstClr val="black"/>
                </a:solidFill>
                <a:latin typeface="UTM Avo" panose="02040603050506020204" pitchFamily="18" charset="0"/>
                <a:ea typeface="Calibri" panose="020F0502020204030204" pitchFamily="34" charset="0"/>
                <a:cs typeface="Arial" panose="020B0604020202020204" pitchFamily="34" charset="0"/>
              </a:rPr>
              <a:t>nhóm</a:t>
            </a:r>
            <a:r>
              <a:rPr lang="en-US" sz="2800" b="1"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vi-VN" sz="2800" b="1"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dirty="0" err="1">
                <a:solidFill>
                  <a:prstClr val="black"/>
                </a:solidFill>
                <a:latin typeface="UTM Avo" panose="02040603050506020204" pitchFamily="18" charset="0"/>
                <a:ea typeface="Calibri" panose="020F0502020204030204" pitchFamily="34" charset="0"/>
                <a:cs typeface="Arial" panose="020B0604020202020204" pitchFamily="34" charset="0"/>
              </a:rPr>
              <a:t>Mỗi</a:t>
            </a:r>
            <a:r>
              <a:rPr lang="vi-VN" sz="2800" dirty="0">
                <a:solidFill>
                  <a:prstClr val="black"/>
                </a:solidFill>
                <a:latin typeface="UTM Avo" panose="02040603050506020204" pitchFamily="18" charset="0"/>
                <a:ea typeface="Calibri" panose="020F0502020204030204" pitchFamily="34" charset="0"/>
                <a:cs typeface="Arial" panose="020B0604020202020204" pitchFamily="34" charset="0"/>
              </a:rPr>
              <a:t> nhóm quan sát tình huống</a:t>
            </a:r>
            <a:r>
              <a:rPr lang="en-US" sz="28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i="1" dirty="0">
                <a:solidFill>
                  <a:prstClr val="black"/>
                </a:solidFill>
                <a:latin typeface="UTM Avo" panose="02040603050506020204" pitchFamily="18" charset="0"/>
                <a:ea typeface="Calibri" panose="020F0502020204030204" pitchFamily="34" charset="0"/>
                <a:cs typeface="Arial" panose="020B0604020202020204" pitchFamily="34" charset="0"/>
              </a:rPr>
              <a:t>(SHS – tr.63,64</a:t>
            </a:r>
            <a:r>
              <a:rPr lang="en-US" sz="2800"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vi-VN" sz="2800" dirty="0">
                <a:solidFill>
                  <a:prstClr val="black"/>
                </a:solidFill>
                <a:ea typeface="Calibri" panose="020F0502020204030204" pitchFamily="34" charset="0"/>
                <a:cs typeface="Arial" panose="020B0604020202020204" pitchFamily="34" charset="0"/>
              </a:rPr>
              <a:t>, </a:t>
            </a:r>
            <a:r>
              <a:rPr lang="vi-VN" sz="2800" dirty="0">
                <a:solidFill>
                  <a:prstClr val="black"/>
                </a:solidFill>
                <a:latin typeface="UTM Avo" panose="02040603050506020204" pitchFamily="18" charset="0"/>
                <a:ea typeface="Calibri" panose="020F0502020204030204" pitchFamily="34" charset="0"/>
                <a:cs typeface="Arial" panose="020B0604020202020204" pitchFamily="34" charset="0"/>
              </a:rPr>
              <a:t>thảo luận</a:t>
            </a:r>
            <a:r>
              <a:rPr lang="en-US" sz="28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dirty="0" err="1">
                <a:solidFill>
                  <a:prstClr val="black"/>
                </a:solidFill>
                <a:latin typeface="UTM Avo" panose="02040603050506020204" pitchFamily="18" charset="0"/>
                <a:ea typeface="Calibri" panose="020F0502020204030204" pitchFamily="34" charset="0"/>
                <a:cs typeface="Arial" panose="020B0604020202020204" pitchFamily="34" charset="0"/>
              </a:rPr>
              <a:t>với</a:t>
            </a:r>
            <a:r>
              <a:rPr lang="en-US" sz="28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800" dirty="0" err="1">
                <a:solidFill>
                  <a:prstClr val="black"/>
                </a:solidFill>
                <a:latin typeface="UTM Avo" panose="02040603050506020204" pitchFamily="18" charset="0"/>
                <a:ea typeface="Calibri" panose="020F0502020204030204" pitchFamily="34" charset="0"/>
                <a:cs typeface="Arial" panose="020B0604020202020204" pitchFamily="34" charset="0"/>
              </a:rPr>
              <a:t>nhau</a:t>
            </a:r>
            <a:r>
              <a:rPr lang="vi-VN" sz="2800" dirty="0">
                <a:solidFill>
                  <a:prstClr val="black"/>
                </a:solidFill>
                <a:latin typeface="UTM Avo" panose="02040603050506020204" pitchFamily="18" charset="0"/>
                <a:ea typeface="Calibri" panose="020F0502020204030204" pitchFamily="34" charset="0"/>
                <a:cs typeface="Arial" panose="020B0604020202020204" pitchFamily="34" charset="0"/>
              </a:rPr>
              <a:t> và nêu cách ứng xử phù hợp.</a:t>
            </a:r>
          </a:p>
        </p:txBody>
      </p:sp>
      <p:pic>
        <p:nvPicPr>
          <p:cNvPr id="14" name="Picture 12">
            <a:extLst>
              <a:ext uri="{FF2B5EF4-FFF2-40B4-BE49-F238E27FC236}">
                <a16:creationId xmlns:a16="http://schemas.microsoft.com/office/drawing/2014/main" id="{4EBA273A-E842-CE4E-2424-0C36530002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2074" y="2045096"/>
            <a:ext cx="830223" cy="1537450"/>
          </a:xfrm>
          <a:prstGeom prst="rect">
            <a:avLst/>
          </a:prstGeom>
        </p:spPr>
      </p:pic>
      <p:grpSp>
        <p:nvGrpSpPr>
          <p:cNvPr id="15" name="Group 14">
            <a:extLst>
              <a:ext uri="{FF2B5EF4-FFF2-40B4-BE49-F238E27FC236}">
                <a16:creationId xmlns:a16="http://schemas.microsoft.com/office/drawing/2014/main" id="{C3F015F4-E2CF-155C-624E-8BB2D2AAE5DF}"/>
              </a:ext>
            </a:extLst>
          </p:cNvPr>
          <p:cNvGrpSpPr/>
          <p:nvPr/>
        </p:nvGrpSpPr>
        <p:grpSpPr>
          <a:xfrm>
            <a:off x="7715859" y="2015902"/>
            <a:ext cx="3790341" cy="3509991"/>
            <a:chOff x="11075782" y="3259671"/>
            <a:chExt cx="6467176" cy="5988836"/>
          </a:xfrm>
        </p:grpSpPr>
        <p:sp>
          <p:nvSpPr>
            <p:cNvPr id="16" name="Oval 15">
              <a:extLst>
                <a:ext uri="{FF2B5EF4-FFF2-40B4-BE49-F238E27FC236}">
                  <a16:creationId xmlns:a16="http://schemas.microsoft.com/office/drawing/2014/main" id="{4962CBAB-96F8-B27F-C7E6-ECC16805DF3B}"/>
                </a:ext>
              </a:extLst>
            </p:cNvPr>
            <p:cNvSpPr/>
            <p:nvPr/>
          </p:nvSpPr>
          <p:spPr>
            <a:xfrm>
              <a:off x="11075782" y="3259671"/>
              <a:ext cx="6467176" cy="5988836"/>
            </a:xfrm>
            <a:prstGeom prst="ellipse">
              <a:avLst/>
            </a:prstGeom>
            <a:solidFill>
              <a:sysClr val="window" lastClr="FFFFFF"/>
            </a:solidFill>
            <a:ln w="25400" cap="flat" cmpd="sng" algn="ctr">
              <a:solidFill>
                <a:srgbClr val="1F497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ED179E-8E2E-8ECC-1C8F-6B94A492AD9A}"/>
                </a:ext>
              </a:extLst>
            </p:cNvPr>
            <p:cNvSpPr txBox="1"/>
            <p:nvPr/>
          </p:nvSpPr>
          <p:spPr>
            <a:xfrm>
              <a:off x="11261369" y="5038403"/>
              <a:ext cx="6096000" cy="2469714"/>
            </a:xfrm>
            <a:prstGeom prst="rect">
              <a:avLst/>
            </a:prstGeom>
            <a:noFill/>
          </p:spPr>
          <p:txBody>
            <a:bodyPr wrap="square" rtlCol="0">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F497D">
                      <a:lumMod val="50000"/>
                    </a:srgbClr>
                  </a:solidFill>
                  <a:effectLst/>
                  <a:uLnTx/>
                  <a:uFillTx/>
                  <a:latin typeface="UTM Avo" panose="02040603050506020204" pitchFamily="18" charset="0"/>
                  <a:cs typeface="Arial" panose="020B0604020202020204" pitchFamily="34" charset="0"/>
                </a:rPr>
                <a:t>HOẠT ĐỘNG THEO NHÓM</a:t>
              </a:r>
            </a:p>
          </p:txBody>
        </p:sp>
        <p:pic>
          <p:nvPicPr>
            <p:cNvPr id="18" name="Picture 11">
              <a:extLst>
                <a:ext uri="{FF2B5EF4-FFF2-40B4-BE49-F238E27FC236}">
                  <a16:creationId xmlns:a16="http://schemas.microsoft.com/office/drawing/2014/main" id="{BCE78D32-850F-FF6F-F4EA-4449473A543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55021" y="3352310"/>
              <a:ext cx="4508695" cy="1073889"/>
            </a:xfrm>
            <a:prstGeom prst="rect">
              <a:avLst/>
            </a:prstGeom>
          </p:spPr>
        </p:pic>
      </p:grpSp>
      <p:pic>
        <p:nvPicPr>
          <p:cNvPr id="19" name="Picture 9">
            <a:extLst>
              <a:ext uri="{FF2B5EF4-FFF2-40B4-BE49-F238E27FC236}">
                <a16:creationId xmlns:a16="http://schemas.microsoft.com/office/drawing/2014/main" id="{4C602538-0B42-062C-7C8E-49ED4488D39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748938" y="4864674"/>
            <a:ext cx="1639662" cy="1842317"/>
          </a:xfrm>
          <a:prstGeom prst="rect">
            <a:avLst/>
          </a:prstGeom>
        </p:spPr>
      </p:pic>
    </p:spTree>
    <p:extLst>
      <p:ext uri="{BB962C8B-B14F-4D97-AF65-F5344CB8AC3E}">
        <p14:creationId xmlns:p14="http://schemas.microsoft.com/office/powerpoint/2010/main" val="32603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DFDC2D5-704F-416D-0387-9064BE1A5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012BD2-5982-8B53-41FF-66887480085B}"/>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233E7CA-BF26-2B04-3A8C-C38A04857646}"/>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6FF256D7-26BA-5D4E-69D7-0AE1F9EE1F7C}"/>
              </a:ext>
            </a:extLst>
          </p:cNvPr>
          <p:cNvSpPr txBox="1"/>
          <p:nvPr/>
        </p:nvSpPr>
        <p:spPr>
          <a:xfrm>
            <a:off x="3568233" y="846980"/>
            <a:ext cx="5055533" cy="543675"/>
          </a:xfrm>
          <a:prstGeom prst="rect">
            <a:avLst/>
          </a:prstGeom>
          <a:noFill/>
        </p:spPr>
        <p:txBody>
          <a:bodyPr wrap="square">
            <a:spAutoFit/>
          </a:bodyPr>
          <a:lstStyle/>
          <a:p>
            <a:pPr algn="ctr" defTabSz="609539">
              <a:spcAft>
                <a:spcPts val="667"/>
              </a:spcAft>
            </a:pPr>
            <a:r>
              <a:rPr lang="en-US" sz="2800" b="1" dirty="0">
                <a:solidFill>
                  <a:srgbClr val="C00000"/>
                </a:solidFill>
                <a:latin typeface="UTM Avo" panose="02040603050506020204" pitchFamily="18" charset="0"/>
                <a:ea typeface="Calibri" panose="020F0502020204030204" pitchFamily="34" charset="0"/>
                <a:cs typeface="Arial" panose="020B0604020202020204" pitchFamily="34" charset="0"/>
              </a:rPr>
              <a:t>TÌNH HUỐNG ĐƯA RA</a:t>
            </a:r>
            <a:endParaRPr lang="en-US" sz="2800"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696859B9-8E0C-D7D3-0B5F-8C80F4B34ED3}"/>
              </a:ext>
            </a:extLst>
          </p:cNvPr>
          <p:cNvSpPr/>
          <p:nvPr/>
        </p:nvSpPr>
        <p:spPr>
          <a:xfrm>
            <a:off x="685800" y="1534456"/>
            <a:ext cx="10871200" cy="1961407"/>
          </a:xfrm>
          <a:prstGeom prst="roundRect">
            <a:avLst/>
          </a:prstGeom>
          <a:solidFill>
            <a:sysClr val="window" lastClr="FFFFFF"/>
          </a:solidFill>
          <a:ln w="38100" cap="flat" cmpd="sng" algn="ctr">
            <a:solidFill>
              <a:srgbClr val="9BBB59">
                <a:lumMod val="50000"/>
              </a:srgbClr>
            </a:solidFill>
            <a:prstDash val="solid"/>
          </a:ln>
          <a:effectLst/>
        </p:spPr>
        <p:txBody>
          <a:bodyPr rtlCol="0" anchor="ctr"/>
          <a:lstStyle/>
          <a:p>
            <a:pPr lvl="0" algn="just" defTabSz="609539">
              <a:lnSpc>
                <a:spcPct val="150000"/>
              </a:lnSpc>
            </a:pPr>
            <a:r>
              <a:rPr lang="en-US" sz="2400" b="1" kern="0" dirty="0" err="1">
                <a:solidFill>
                  <a:prstClr val="black"/>
                </a:solidFill>
                <a:latin typeface="UTM Avo" panose="02040603050506020204" pitchFamily="18" charset="0"/>
                <a:cs typeface="Arial" panose="020B0604020202020204" pitchFamily="34" charset="0"/>
              </a:rPr>
              <a:t>Tình</a:t>
            </a:r>
            <a:r>
              <a:rPr lang="en-US" sz="2400" b="1" kern="0" dirty="0">
                <a:solidFill>
                  <a:prstClr val="black"/>
                </a:solidFill>
                <a:latin typeface="UTM Avo" panose="02040603050506020204" pitchFamily="18" charset="0"/>
                <a:cs typeface="Arial" panose="020B0604020202020204" pitchFamily="34" charset="0"/>
              </a:rPr>
              <a:t> </a:t>
            </a:r>
            <a:r>
              <a:rPr lang="en-US" sz="2400" b="1" kern="0" dirty="0" err="1">
                <a:solidFill>
                  <a:prstClr val="black"/>
                </a:solidFill>
                <a:latin typeface="UTM Avo" panose="02040603050506020204" pitchFamily="18" charset="0"/>
                <a:cs typeface="Arial" panose="020B0604020202020204" pitchFamily="34" charset="0"/>
              </a:rPr>
              <a:t>huống</a:t>
            </a:r>
            <a:r>
              <a:rPr lang="en-US" sz="2400" b="1" kern="0" dirty="0">
                <a:solidFill>
                  <a:prstClr val="black"/>
                </a:solidFill>
                <a:latin typeface="UTM Avo" panose="02040603050506020204" pitchFamily="18" charset="0"/>
                <a:cs typeface="Arial" panose="020B0604020202020204" pitchFamily="34" charset="0"/>
              </a:rPr>
              <a:t> 1: </a:t>
            </a:r>
            <a:r>
              <a:rPr lang="en-US" sz="2400" kern="0" dirty="0">
                <a:solidFill>
                  <a:prstClr val="black"/>
                </a:solidFill>
                <a:latin typeface="UTM Avo" panose="02040603050506020204" pitchFamily="18" charset="0"/>
                <a:cs typeface="Arial" panose="020B0604020202020204" pitchFamily="34" charset="0"/>
              </a:rPr>
              <a:t>An </a:t>
            </a:r>
            <a:r>
              <a:rPr lang="en-US" sz="2400" kern="0" dirty="0" err="1">
                <a:solidFill>
                  <a:prstClr val="black"/>
                </a:solidFill>
                <a:latin typeface="UTM Avo" panose="02040603050506020204" pitchFamily="18" charset="0"/>
                <a:cs typeface="Arial" panose="020B0604020202020204" pitchFamily="34" charset="0"/>
              </a:rPr>
              <a:t>có</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năng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khiếu</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và</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đam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mê</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vẽ</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tranh</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vì</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vậy</a:t>
            </a:r>
            <a:r>
              <a:rPr lang="en-US" sz="2400" kern="0" dirty="0">
                <a:solidFill>
                  <a:prstClr val="black"/>
                </a:solidFill>
                <a:latin typeface="UTM Avo" panose="02040603050506020204" pitchFamily="18" charset="0"/>
                <a:cs typeface="Arial" panose="020B0604020202020204" pitchFamily="34" charset="0"/>
              </a:rPr>
              <a:t> An </a:t>
            </a:r>
            <a:r>
              <a:rPr lang="en-US" sz="2400" kern="0" dirty="0" err="1">
                <a:solidFill>
                  <a:prstClr val="black"/>
                </a:solidFill>
                <a:latin typeface="UTM Avo" panose="02040603050506020204" pitchFamily="18" charset="0"/>
                <a:cs typeface="Arial" panose="020B0604020202020204" pitchFamily="34" charset="0"/>
              </a:rPr>
              <a:t>muốn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bố</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mẹ</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đăng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kí</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cho</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em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tham</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gia</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lớp</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học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vẽ</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để</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phát</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triển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tài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năng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Tuy</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nhiên</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bố</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mẹ</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lại</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đăng</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kí</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cho</a:t>
            </a:r>
            <a:r>
              <a:rPr lang="en-US" sz="2400" kern="0" dirty="0">
                <a:solidFill>
                  <a:prstClr val="black"/>
                </a:solidFill>
                <a:latin typeface="UTM Avo" panose="02040603050506020204" pitchFamily="18" charset="0"/>
                <a:cs typeface="Arial" panose="020B0604020202020204" pitchFamily="34" charset="0"/>
              </a:rPr>
              <a:t> An </a:t>
            </a:r>
            <a:r>
              <a:rPr lang="en-US" sz="2400" kern="0" dirty="0" err="1">
                <a:solidFill>
                  <a:prstClr val="black"/>
                </a:solidFill>
                <a:latin typeface="UTM Avo" panose="02040603050506020204" pitchFamily="18" charset="0"/>
                <a:cs typeface="Arial" panose="020B0604020202020204" pitchFamily="34" charset="0"/>
              </a:rPr>
              <a:t>học</a:t>
            </a:r>
            <a:r>
              <a:rPr lang="en-US" sz="2400" kern="0" dirty="0">
                <a:solidFill>
                  <a:prstClr val="black"/>
                </a:solidFill>
                <a:latin typeface="UTM Avo" panose="02040603050506020204" pitchFamily="18" charset="0"/>
                <a:cs typeface="Arial" panose="020B0604020202020204" pitchFamily="34" charset="0"/>
              </a:rPr>
              <a:t> </a:t>
            </a:r>
            <a:r>
              <a:rPr lang="en-US" sz="2400" kern="0" dirty="0" err="1">
                <a:solidFill>
                  <a:prstClr val="black"/>
                </a:solidFill>
                <a:latin typeface="UTM Avo" panose="02040603050506020204" pitchFamily="18" charset="0"/>
                <a:cs typeface="Arial" panose="020B0604020202020204" pitchFamily="34" charset="0"/>
              </a:rPr>
              <a:t>đàn</a:t>
            </a:r>
            <a:r>
              <a:rPr lang="en-US" sz="2400" kern="0" dirty="0">
                <a:solidFill>
                  <a:prstClr val="black"/>
                </a:solidFill>
                <a:latin typeface="UTM Avo" panose="02040603050506020204" pitchFamily="18" charset="0"/>
                <a:cs typeface="Arial" panose="020B0604020202020204" pitchFamily="34" charset="0"/>
              </a:rPr>
              <a:t>.</a:t>
            </a:r>
          </a:p>
        </p:txBody>
      </p:sp>
      <p:grpSp>
        <p:nvGrpSpPr>
          <p:cNvPr id="6" name="Group 5">
            <a:extLst>
              <a:ext uri="{FF2B5EF4-FFF2-40B4-BE49-F238E27FC236}">
                <a16:creationId xmlns:a16="http://schemas.microsoft.com/office/drawing/2014/main" id="{F7B17FC8-4C7F-0A10-9AD0-5C24CBB41F07}"/>
              </a:ext>
            </a:extLst>
          </p:cNvPr>
          <p:cNvGrpSpPr/>
          <p:nvPr/>
        </p:nvGrpSpPr>
        <p:grpSpPr>
          <a:xfrm>
            <a:off x="881547" y="3481111"/>
            <a:ext cx="9636253" cy="596900"/>
            <a:chOff x="898364" y="5984477"/>
            <a:chExt cx="14454379" cy="895350"/>
          </a:xfrm>
        </p:grpSpPr>
        <p:pic>
          <p:nvPicPr>
            <p:cNvPr id="7" name="Graphic 6" descr="Back with solid fill">
              <a:extLst>
                <a:ext uri="{FF2B5EF4-FFF2-40B4-BE49-F238E27FC236}">
                  <a16:creationId xmlns:a16="http://schemas.microsoft.com/office/drawing/2014/main" id="{26CD8AD9-E4C5-14D3-0B09-D5A380D00D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flipV="1">
              <a:off x="898364" y="5984477"/>
              <a:ext cx="1193800" cy="895350"/>
            </a:xfrm>
            <a:prstGeom prst="rect">
              <a:avLst/>
            </a:prstGeom>
          </p:spPr>
        </p:pic>
        <p:sp>
          <p:nvSpPr>
            <p:cNvPr id="8" name="TextBox 7">
              <a:extLst>
                <a:ext uri="{FF2B5EF4-FFF2-40B4-BE49-F238E27FC236}">
                  <a16:creationId xmlns:a16="http://schemas.microsoft.com/office/drawing/2014/main" id="{BBE83DD8-B961-F9F4-DB35-29F45B4CBCE3}"/>
                </a:ext>
              </a:extLst>
            </p:cNvPr>
            <p:cNvSpPr txBox="1"/>
            <p:nvPr/>
          </p:nvSpPr>
          <p:spPr>
            <a:xfrm>
              <a:off x="2122644" y="6149388"/>
              <a:ext cx="13230099" cy="692497"/>
            </a:xfrm>
            <a:prstGeom prst="rect">
              <a:avLst/>
            </a:prstGeom>
            <a:noFill/>
          </p:spPr>
          <p:txBody>
            <a:bodyPr wrap="square">
              <a:spAutoFit/>
            </a:bodyPr>
            <a:lstStyle/>
            <a:p>
              <a:pPr algn="just" defTabSz="609539"/>
              <a:r>
                <a:rPr lang="vi-VN" sz="2400" b="1" i="1" kern="0" dirty="0">
                  <a:solidFill>
                    <a:prstClr val="black"/>
                  </a:solidFill>
                  <a:latin typeface="UTM Avo" panose="02040603050506020204" pitchFamily="18" charset="0"/>
                  <a:cs typeface="Arial" panose="020B0604020202020204" pitchFamily="34" charset="0"/>
                </a:rPr>
                <a:t>Nếu là An, em sẽ ứng xử như thế nào?</a:t>
              </a:r>
            </a:p>
          </p:txBody>
        </p:sp>
      </p:grpSp>
      <p:sp>
        <p:nvSpPr>
          <p:cNvPr id="9" name="Rectangle: Rounded Corners 8">
            <a:extLst>
              <a:ext uri="{FF2B5EF4-FFF2-40B4-BE49-F238E27FC236}">
                <a16:creationId xmlns:a16="http://schemas.microsoft.com/office/drawing/2014/main" id="{2073CF8A-7608-FEE5-FB92-488AA5E83580}"/>
              </a:ext>
            </a:extLst>
          </p:cNvPr>
          <p:cNvSpPr/>
          <p:nvPr/>
        </p:nvSpPr>
        <p:spPr>
          <a:xfrm>
            <a:off x="685800" y="4196518"/>
            <a:ext cx="10871200" cy="1859408"/>
          </a:xfrm>
          <a:prstGeom prst="roundRect">
            <a:avLst/>
          </a:prstGeom>
          <a:solidFill>
            <a:sysClr val="window" lastClr="FFFFFF"/>
          </a:solidFill>
          <a:ln w="38100" cap="flat" cmpd="sng" algn="ctr">
            <a:solidFill>
              <a:srgbClr val="4BACC6">
                <a:lumMod val="75000"/>
              </a:srgbClr>
            </a:solid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lang="vi-VN" sz="2400" b="1" kern="0" dirty="0">
                <a:solidFill>
                  <a:prstClr val="black"/>
                </a:solidFill>
                <a:latin typeface="UTM Avo" panose="02040603050506020204" pitchFamily="18" charset="0"/>
                <a:cs typeface="Arial" panose="020B0604020202020204" pitchFamily="34" charset="0"/>
              </a:rPr>
              <a:t>Tình huống </a:t>
            </a:r>
            <a:r>
              <a:rPr lang="en-US" sz="2400" b="1" kern="0" dirty="0">
                <a:solidFill>
                  <a:prstClr val="black"/>
                </a:solidFill>
                <a:latin typeface="UTM Avo" panose="02040603050506020204" pitchFamily="18" charset="0"/>
                <a:cs typeface="Arial" panose="020B0604020202020204" pitchFamily="34" charset="0"/>
              </a:rPr>
              <a:t>2</a:t>
            </a:r>
            <a:r>
              <a:rPr lang="vi-VN" sz="2400" b="1" kern="0" dirty="0">
                <a:solidFill>
                  <a:prstClr val="black"/>
                </a:solidFill>
                <a:latin typeface="UTM Avo" panose="02040603050506020204" pitchFamily="18" charset="0"/>
                <a:cs typeface="Arial" panose="020B0604020202020204" pitchFamily="34" charset="0"/>
              </a:rPr>
              <a:t>: </a:t>
            </a:r>
            <a:r>
              <a:rPr lang="vi-VN" sz="2400" kern="0" dirty="0">
                <a:solidFill>
                  <a:prstClr val="black"/>
                </a:solidFill>
                <a:latin typeface="UTM Avo" panose="02040603050506020204" pitchFamily="18" charset="0"/>
                <a:cs typeface="Arial" panose="020B0604020202020204" pitchFamily="34" charset="0"/>
              </a:rPr>
              <a:t>Vì hoàn cảnh gia đình khó khăn, mẹ vừa sinh thêm em bé nên bố muốn Huệ học xong tiểu học thì nghỉ ở nhà trông em cho bố mẹ đi làm.</a:t>
            </a:r>
            <a:endParaRPr lang="en-US" sz="2400" kern="0" dirty="0">
              <a:solidFill>
                <a:prstClr val="black"/>
              </a:solidFill>
              <a:latin typeface="UTM Avo" panose="0204060305050602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FC1A6762-1119-057D-C3A4-8FF1A5B12247}"/>
              </a:ext>
            </a:extLst>
          </p:cNvPr>
          <p:cNvGrpSpPr/>
          <p:nvPr/>
        </p:nvGrpSpPr>
        <p:grpSpPr>
          <a:xfrm>
            <a:off x="881547" y="6199390"/>
            <a:ext cx="9786453" cy="596900"/>
            <a:chOff x="898364" y="5986012"/>
            <a:chExt cx="14679680" cy="895350"/>
          </a:xfrm>
        </p:grpSpPr>
        <p:pic>
          <p:nvPicPr>
            <p:cNvPr id="12" name="Graphic 11" descr="Back with solid fill">
              <a:extLst>
                <a:ext uri="{FF2B5EF4-FFF2-40B4-BE49-F238E27FC236}">
                  <a16:creationId xmlns:a16="http://schemas.microsoft.com/office/drawing/2014/main" id="{746B4F9E-BD25-D111-13FE-7AA9CB77DF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flipV="1">
              <a:off x="898364" y="5986012"/>
              <a:ext cx="1193800" cy="895350"/>
            </a:xfrm>
            <a:prstGeom prst="rect">
              <a:avLst/>
            </a:prstGeom>
          </p:spPr>
        </p:pic>
        <p:sp>
          <p:nvSpPr>
            <p:cNvPr id="21" name="TextBox 20">
              <a:extLst>
                <a:ext uri="{FF2B5EF4-FFF2-40B4-BE49-F238E27FC236}">
                  <a16:creationId xmlns:a16="http://schemas.microsoft.com/office/drawing/2014/main" id="{A33FDC29-46E7-924E-A87E-DBCA5560D9B7}"/>
                </a:ext>
              </a:extLst>
            </p:cNvPr>
            <p:cNvSpPr txBox="1"/>
            <p:nvPr/>
          </p:nvSpPr>
          <p:spPr>
            <a:xfrm>
              <a:off x="2092165" y="6126338"/>
              <a:ext cx="13485879" cy="692497"/>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Nếu là Huệ, em sẽ ứng xử như thế nào?</a:t>
              </a:r>
            </a:p>
          </p:txBody>
        </p:sp>
      </p:grpSp>
    </p:spTree>
    <p:extLst>
      <p:ext uri="{BB962C8B-B14F-4D97-AF65-F5344CB8AC3E}">
        <p14:creationId xmlns:p14="http://schemas.microsoft.com/office/powerpoint/2010/main" val="32089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BDAB031-D834-68B4-56D1-1A0F405EB5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0D63DC-0E74-A457-319A-EA0B51B84840}"/>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9D6490F4-AE49-E244-B740-F4826C43F448}"/>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FC32973E-16FC-165A-7A0F-F15DA000ED2C}"/>
              </a:ext>
            </a:extLst>
          </p:cNvPr>
          <p:cNvSpPr txBox="1"/>
          <p:nvPr/>
        </p:nvSpPr>
        <p:spPr>
          <a:xfrm>
            <a:off x="3568233" y="846980"/>
            <a:ext cx="5055533" cy="543675"/>
          </a:xfrm>
          <a:prstGeom prst="rect">
            <a:avLst/>
          </a:prstGeom>
          <a:noFill/>
        </p:spPr>
        <p:txBody>
          <a:bodyPr wrap="square">
            <a:spAutoFit/>
          </a:bodyPr>
          <a:lstStyle/>
          <a:p>
            <a:pPr algn="ctr" defTabSz="609539">
              <a:spcAft>
                <a:spcPts val="667"/>
              </a:spcAft>
            </a:pPr>
            <a:r>
              <a:rPr lang="en-US" sz="2800" b="1" dirty="0">
                <a:solidFill>
                  <a:srgbClr val="C00000"/>
                </a:solidFill>
                <a:latin typeface="UTM Avo" panose="02040603050506020204" pitchFamily="18" charset="0"/>
                <a:ea typeface="Calibri" panose="020F0502020204030204" pitchFamily="34" charset="0"/>
                <a:cs typeface="Arial" panose="020B0604020202020204" pitchFamily="34" charset="0"/>
              </a:rPr>
              <a:t>TÌNH HUỐNG ĐƯA RA</a:t>
            </a:r>
            <a:endParaRPr lang="en-US" sz="2800"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3A4B5BFD-CE5E-DB66-1B34-7DABA5CB00B8}"/>
              </a:ext>
            </a:extLst>
          </p:cNvPr>
          <p:cNvSpPr/>
          <p:nvPr/>
        </p:nvSpPr>
        <p:spPr>
          <a:xfrm>
            <a:off x="685800" y="1534456"/>
            <a:ext cx="10871200" cy="1961407"/>
          </a:xfrm>
          <a:prstGeom prst="roundRect">
            <a:avLst/>
          </a:prstGeom>
          <a:solidFill>
            <a:sysClr val="window" lastClr="FFFFFF"/>
          </a:solidFill>
          <a:ln w="38100" cap="flat" cmpd="sng" algn="ctr">
            <a:solidFill>
              <a:srgbClr val="9BBB59">
                <a:lumMod val="50000"/>
              </a:srgbClr>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3: </a:t>
            </a:r>
            <a:r>
              <a:rPr lang="vi-VN" sz="2400" kern="0" dirty="0">
                <a:solidFill>
                  <a:prstClr val="black"/>
                </a:solidFill>
                <a:latin typeface="UTM Avo" panose="02040603050506020204" pitchFamily="18" charset="0"/>
                <a:cs typeface="Arial" panose="020B0604020202020204" pitchFamily="34" charset="0"/>
              </a:rPr>
              <a:t>Hiền muốn đề xuất với nhà trường tổ chức một buổi tuyên truyền về phòng tránh xâm hại. Tuy nhiên, Hiền băn khoăn không biết mình có quyền đề xuất vấn đề này không?</a:t>
            </a:r>
          </a:p>
        </p:txBody>
      </p:sp>
      <p:grpSp>
        <p:nvGrpSpPr>
          <p:cNvPr id="6" name="Group 5">
            <a:extLst>
              <a:ext uri="{FF2B5EF4-FFF2-40B4-BE49-F238E27FC236}">
                <a16:creationId xmlns:a16="http://schemas.microsoft.com/office/drawing/2014/main" id="{67F9B0B9-CB11-C6E4-034C-48021510ACA8}"/>
              </a:ext>
            </a:extLst>
          </p:cNvPr>
          <p:cNvGrpSpPr/>
          <p:nvPr/>
        </p:nvGrpSpPr>
        <p:grpSpPr>
          <a:xfrm>
            <a:off x="881547" y="3481111"/>
            <a:ext cx="9636253" cy="596900"/>
            <a:chOff x="898364" y="5984477"/>
            <a:chExt cx="14454379" cy="895350"/>
          </a:xfrm>
        </p:grpSpPr>
        <p:pic>
          <p:nvPicPr>
            <p:cNvPr id="7" name="Graphic 6" descr="Back with solid fill">
              <a:extLst>
                <a:ext uri="{FF2B5EF4-FFF2-40B4-BE49-F238E27FC236}">
                  <a16:creationId xmlns:a16="http://schemas.microsoft.com/office/drawing/2014/main" id="{9270E03D-7F14-1B00-231B-28007568E6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flipV="1">
              <a:off x="898364" y="5984477"/>
              <a:ext cx="1193800" cy="895350"/>
            </a:xfrm>
            <a:prstGeom prst="rect">
              <a:avLst/>
            </a:prstGeom>
          </p:spPr>
        </p:pic>
        <p:sp>
          <p:nvSpPr>
            <p:cNvPr id="8" name="TextBox 7">
              <a:extLst>
                <a:ext uri="{FF2B5EF4-FFF2-40B4-BE49-F238E27FC236}">
                  <a16:creationId xmlns:a16="http://schemas.microsoft.com/office/drawing/2014/main" id="{A1D89B06-282F-6015-3593-87D601672FE2}"/>
                </a:ext>
              </a:extLst>
            </p:cNvPr>
            <p:cNvSpPr txBox="1"/>
            <p:nvPr/>
          </p:nvSpPr>
          <p:spPr>
            <a:xfrm>
              <a:off x="2122644" y="6149388"/>
              <a:ext cx="13230099" cy="692497"/>
            </a:xfrm>
            <a:prstGeom prst="rect">
              <a:avLst/>
            </a:prstGeom>
            <a:noFill/>
          </p:spPr>
          <p:txBody>
            <a:bodyPr wrap="square">
              <a:spAutoFit/>
            </a:bodyPr>
            <a:lstStyle/>
            <a:p>
              <a:pPr algn="just" defTabSz="609539"/>
              <a:r>
                <a:rPr lang="vi-VN" sz="2400" b="1" i="1" kern="0" dirty="0">
                  <a:solidFill>
                    <a:prstClr val="black"/>
                  </a:solidFill>
                  <a:latin typeface="UTM Avo" panose="02040603050506020204" pitchFamily="18" charset="0"/>
                  <a:cs typeface="Arial" panose="020B0604020202020204" pitchFamily="34" charset="0"/>
                </a:rPr>
                <a:t>Nếu là</a:t>
              </a:r>
              <a:r>
                <a:rPr lang="en-US" sz="2400" b="1" i="1" kern="0" dirty="0">
                  <a:solidFill>
                    <a:prstClr val="black"/>
                  </a:solidFill>
                  <a:latin typeface="UTM Avo" panose="02040603050506020204" pitchFamily="18" charset="0"/>
                  <a:cs typeface="Arial" panose="020B0604020202020204" pitchFamily="34" charset="0"/>
                </a:rPr>
                <a:t> </a:t>
              </a:r>
              <a:r>
                <a:rPr lang="en-US" sz="2400" b="1" i="1" kern="0" dirty="0" err="1">
                  <a:solidFill>
                    <a:prstClr val="black"/>
                  </a:solidFill>
                  <a:latin typeface="UTM Avo" panose="02040603050506020204" pitchFamily="18" charset="0"/>
                  <a:cs typeface="Arial" panose="020B0604020202020204" pitchFamily="34" charset="0"/>
                </a:rPr>
                <a:t>bạn</a:t>
              </a:r>
              <a:r>
                <a:rPr lang="en-US" sz="2400" b="1" i="1" kern="0" dirty="0">
                  <a:solidFill>
                    <a:prstClr val="black"/>
                  </a:solidFill>
                  <a:latin typeface="UTM Avo" panose="02040603050506020204" pitchFamily="18" charset="0"/>
                  <a:cs typeface="Arial" panose="020B0604020202020204" pitchFamily="34" charset="0"/>
                </a:rPr>
                <a:t> </a:t>
              </a:r>
              <a:r>
                <a:rPr lang="en-US" sz="2400" b="1" i="1" kern="0" dirty="0" err="1">
                  <a:solidFill>
                    <a:prstClr val="black"/>
                  </a:solidFill>
                  <a:latin typeface="UTM Avo" panose="02040603050506020204" pitchFamily="18" charset="0"/>
                  <a:cs typeface="Arial" panose="020B0604020202020204" pitchFamily="34" charset="0"/>
                </a:rPr>
                <a:t>của</a:t>
              </a:r>
              <a:r>
                <a:rPr lang="vi-VN" sz="2400" b="1" i="1" kern="0" dirty="0">
                  <a:solidFill>
                    <a:prstClr val="black"/>
                  </a:solidFill>
                  <a:latin typeface="UTM Avo" panose="02040603050506020204" pitchFamily="18" charset="0"/>
                  <a:cs typeface="Arial" panose="020B0604020202020204" pitchFamily="34" charset="0"/>
                </a:rPr>
                <a:t> </a:t>
              </a:r>
              <a:r>
                <a:rPr lang="en-US" sz="2400" b="1" i="1" kern="0" dirty="0" err="1">
                  <a:solidFill>
                    <a:prstClr val="black"/>
                  </a:solidFill>
                  <a:latin typeface="UTM Avo" panose="02040603050506020204" pitchFamily="18" charset="0"/>
                  <a:cs typeface="Arial" panose="020B0604020202020204" pitchFamily="34" charset="0"/>
                </a:rPr>
                <a:t>Hiền</a:t>
              </a:r>
              <a:r>
                <a:rPr lang="vi-VN" sz="2400" b="1" i="1" kern="0" dirty="0">
                  <a:solidFill>
                    <a:prstClr val="black"/>
                  </a:solidFill>
                  <a:latin typeface="UTM Avo" panose="02040603050506020204" pitchFamily="18" charset="0"/>
                  <a:cs typeface="Arial" panose="020B0604020202020204" pitchFamily="34" charset="0"/>
                </a:rPr>
                <a:t>, em sẽ ứng xử như thế nào?</a:t>
              </a:r>
            </a:p>
          </p:txBody>
        </p:sp>
      </p:grpSp>
      <p:sp>
        <p:nvSpPr>
          <p:cNvPr id="9" name="Rectangle: Rounded Corners 8">
            <a:extLst>
              <a:ext uri="{FF2B5EF4-FFF2-40B4-BE49-F238E27FC236}">
                <a16:creationId xmlns:a16="http://schemas.microsoft.com/office/drawing/2014/main" id="{BE51B7E2-8284-6918-CBEC-2BD3620C5B23}"/>
              </a:ext>
            </a:extLst>
          </p:cNvPr>
          <p:cNvSpPr/>
          <p:nvPr/>
        </p:nvSpPr>
        <p:spPr>
          <a:xfrm>
            <a:off x="685800" y="4196518"/>
            <a:ext cx="10871200" cy="1859408"/>
          </a:xfrm>
          <a:prstGeom prst="roundRect">
            <a:avLst/>
          </a:prstGeom>
          <a:solidFill>
            <a:sysClr val="window" lastClr="FFFFFF"/>
          </a:solidFill>
          <a:ln w="38100" cap="flat" cmpd="sng" algn="ctr">
            <a:solidFill>
              <a:srgbClr val="4BACC6">
                <a:lumMod val="75000"/>
              </a:srgbClr>
            </a:solidFill>
            <a:prstDash val="solid"/>
          </a:ln>
          <a:effectLst/>
        </p:spPr>
        <p:txBody>
          <a:bodyPr rtlCol="0" anchor="ctr"/>
          <a:lstStyle/>
          <a:p>
            <a:pPr lvl="0" algn="just" defTabSz="609539">
              <a:lnSpc>
                <a:spcPct val="150000"/>
              </a:lnSpc>
              <a:defRPr/>
            </a:pPr>
            <a:r>
              <a:rPr lang="vi-VN" sz="2400" b="1" kern="0" dirty="0">
                <a:solidFill>
                  <a:prstClr val="black"/>
                </a:solidFill>
                <a:latin typeface="UTM Avo" panose="02040603050506020204" pitchFamily="18" charset="0"/>
                <a:cs typeface="Arial" panose="020B0604020202020204" pitchFamily="34" charset="0"/>
              </a:rPr>
              <a:t>Tình huống 4: </a:t>
            </a:r>
            <a:r>
              <a:rPr lang="vi-VN" sz="2400" kern="0" dirty="0">
                <a:solidFill>
                  <a:prstClr val="black"/>
                </a:solidFill>
                <a:latin typeface="UTM Avo" panose="02040603050506020204" pitchFamily="18" charset="0"/>
                <a:cs typeface="Arial" panose="020B0604020202020204" pitchFamily="34" charset="0"/>
              </a:rPr>
              <a:t>Thấy Hoa tươi cười chào hỏi các bác bảo vệ, lao công của trường. Thuỷ nói: “Chúng mình chỉ cần lễ phép, chào hỏi thầy cô giáo thôi, đâu cần phải chào hỏi các bác bảo vệ, cô lao công”.</a:t>
            </a:r>
          </a:p>
        </p:txBody>
      </p:sp>
      <p:grpSp>
        <p:nvGrpSpPr>
          <p:cNvPr id="10" name="Group 9">
            <a:extLst>
              <a:ext uri="{FF2B5EF4-FFF2-40B4-BE49-F238E27FC236}">
                <a16:creationId xmlns:a16="http://schemas.microsoft.com/office/drawing/2014/main" id="{98D1863D-4CC7-68A3-9406-7FF2A454E956}"/>
              </a:ext>
            </a:extLst>
          </p:cNvPr>
          <p:cNvGrpSpPr/>
          <p:nvPr/>
        </p:nvGrpSpPr>
        <p:grpSpPr>
          <a:xfrm>
            <a:off x="881547" y="6199390"/>
            <a:ext cx="9786453" cy="596900"/>
            <a:chOff x="898364" y="5986012"/>
            <a:chExt cx="14679680" cy="895350"/>
          </a:xfrm>
        </p:grpSpPr>
        <p:pic>
          <p:nvPicPr>
            <p:cNvPr id="12" name="Graphic 11" descr="Back with solid fill">
              <a:extLst>
                <a:ext uri="{FF2B5EF4-FFF2-40B4-BE49-F238E27FC236}">
                  <a16:creationId xmlns:a16="http://schemas.microsoft.com/office/drawing/2014/main" id="{84ED64D8-2249-AA01-997C-EFFA3EFAF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flipV="1">
              <a:off x="898364" y="5986012"/>
              <a:ext cx="1193800" cy="895350"/>
            </a:xfrm>
            <a:prstGeom prst="rect">
              <a:avLst/>
            </a:prstGeom>
          </p:spPr>
        </p:pic>
        <p:sp>
          <p:nvSpPr>
            <p:cNvPr id="21" name="TextBox 20">
              <a:extLst>
                <a:ext uri="{FF2B5EF4-FFF2-40B4-BE49-F238E27FC236}">
                  <a16:creationId xmlns:a16="http://schemas.microsoft.com/office/drawing/2014/main" id="{945955A2-9844-6EFB-CA70-EB030F73F162}"/>
                </a:ext>
              </a:extLst>
            </p:cNvPr>
            <p:cNvSpPr txBox="1"/>
            <p:nvPr/>
          </p:nvSpPr>
          <p:spPr>
            <a:xfrm>
              <a:off x="2092165" y="6126338"/>
              <a:ext cx="13485879" cy="692497"/>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Nếu là Hoa, em sẽ ứng xử như thế nào?</a:t>
              </a:r>
            </a:p>
          </p:txBody>
        </p:sp>
      </p:grpSp>
    </p:spTree>
    <p:extLst>
      <p:ext uri="{BB962C8B-B14F-4D97-AF65-F5344CB8AC3E}">
        <p14:creationId xmlns:p14="http://schemas.microsoft.com/office/powerpoint/2010/main" val="2172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FB5B349-E0A4-B668-2A48-3E75BD9EF4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0832B4-879E-ECF2-387F-5F49BF098CAE}"/>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817B43A1-8DBC-2A41-8A82-C65223B379B0}"/>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3951B3D0-1E5C-A1E7-BC43-9A6E044A9451}"/>
              </a:ext>
            </a:extLst>
          </p:cNvPr>
          <p:cNvSpPr txBox="1"/>
          <p:nvPr/>
        </p:nvSpPr>
        <p:spPr>
          <a:xfrm>
            <a:off x="3568233" y="846980"/>
            <a:ext cx="5055533" cy="543675"/>
          </a:xfrm>
          <a:prstGeom prst="rect">
            <a:avLst/>
          </a:prstGeom>
          <a:noFill/>
        </p:spPr>
        <p:txBody>
          <a:bodyPr wrap="square">
            <a:spAutoFit/>
          </a:bodyPr>
          <a:lstStyle/>
          <a:p>
            <a:pPr algn="ctr" defTabSz="609539">
              <a:spcAft>
                <a:spcPts val="667"/>
              </a:spcAft>
            </a:pPr>
            <a:r>
              <a:rPr lang="en-US" sz="2800" b="1" dirty="0">
                <a:solidFill>
                  <a:srgbClr val="C00000"/>
                </a:solidFill>
                <a:latin typeface="UTM Avo" panose="02040603050506020204" pitchFamily="18" charset="0"/>
                <a:ea typeface="Calibri" panose="020F0502020204030204" pitchFamily="34" charset="0"/>
                <a:cs typeface="Arial" panose="020B0604020202020204" pitchFamily="34" charset="0"/>
              </a:rPr>
              <a:t>TÌNH HUỐNG ĐƯA RA</a:t>
            </a:r>
            <a:endParaRPr lang="en-US" sz="2800" dirty="0">
              <a:solidFill>
                <a:srgbClr val="C00000"/>
              </a:solidFill>
              <a:latin typeface="UTM Avo" panose="02040603050506020204" pitchFamily="18"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74ABFD72-6086-ADC6-E133-B503095BE71C}"/>
              </a:ext>
            </a:extLst>
          </p:cNvPr>
          <p:cNvSpPr/>
          <p:nvPr/>
        </p:nvSpPr>
        <p:spPr>
          <a:xfrm>
            <a:off x="685800" y="1534456"/>
            <a:ext cx="10871200" cy="1961407"/>
          </a:xfrm>
          <a:prstGeom prst="roundRect">
            <a:avLst/>
          </a:prstGeom>
          <a:solidFill>
            <a:sysClr val="window" lastClr="FFFFFF"/>
          </a:solidFill>
          <a:ln w="38100" cap="flat" cmpd="sng" algn="ctr">
            <a:solidFill>
              <a:srgbClr val="9BBB59">
                <a:lumMod val="50000"/>
              </a:srgbClr>
            </a:solidFill>
            <a:prstDash val="solid"/>
          </a:ln>
          <a:effectLst/>
        </p:spPr>
        <p:txBody>
          <a:bodyPr rtlCol="0" anchor="ctr"/>
          <a:lstStyle/>
          <a:p>
            <a:pPr lvl="0" algn="just" defTabSz="609539">
              <a:lnSpc>
                <a:spcPct val="150000"/>
              </a:lnSpc>
            </a:pPr>
            <a:r>
              <a:rPr lang="vi-VN" sz="2400" b="1" kern="0" dirty="0">
                <a:solidFill>
                  <a:prstClr val="black"/>
                </a:solidFill>
                <a:latin typeface="UTM Avo" panose="02040603050506020204" pitchFamily="18" charset="0"/>
                <a:cs typeface="Arial" panose="020B0604020202020204" pitchFamily="34" charset="0"/>
              </a:rPr>
              <a:t>Tình huống 5: </a:t>
            </a:r>
            <a:r>
              <a:rPr lang="vi-VN" sz="2400" kern="0" dirty="0">
                <a:solidFill>
                  <a:prstClr val="black"/>
                </a:solidFill>
                <a:latin typeface="UTM Avo" panose="02040603050506020204" pitchFamily="18" charset="0"/>
                <a:cs typeface="Arial" panose="020B0604020202020204" pitchFamily="34" charset="0"/>
              </a:rPr>
              <a:t>Lan kể với bạn việc được mẹ giao dọn dẹp nhà cửa, nhặt rau, nấu cơm nhưng Lan cho rằng mình còn nhỏ nên không phải làm. </a:t>
            </a:r>
          </a:p>
        </p:txBody>
      </p:sp>
      <p:grpSp>
        <p:nvGrpSpPr>
          <p:cNvPr id="6" name="Group 5">
            <a:extLst>
              <a:ext uri="{FF2B5EF4-FFF2-40B4-BE49-F238E27FC236}">
                <a16:creationId xmlns:a16="http://schemas.microsoft.com/office/drawing/2014/main" id="{75E01542-51AA-055A-C6AC-865004C4B8C8}"/>
              </a:ext>
            </a:extLst>
          </p:cNvPr>
          <p:cNvGrpSpPr/>
          <p:nvPr/>
        </p:nvGrpSpPr>
        <p:grpSpPr>
          <a:xfrm>
            <a:off x="881547" y="3481111"/>
            <a:ext cx="9636253" cy="596900"/>
            <a:chOff x="898364" y="5984477"/>
            <a:chExt cx="14454379" cy="895350"/>
          </a:xfrm>
        </p:grpSpPr>
        <p:pic>
          <p:nvPicPr>
            <p:cNvPr id="7" name="Graphic 6" descr="Back with solid fill">
              <a:extLst>
                <a:ext uri="{FF2B5EF4-FFF2-40B4-BE49-F238E27FC236}">
                  <a16:creationId xmlns:a16="http://schemas.microsoft.com/office/drawing/2014/main" id="{BA6EF5E1-4D72-D929-D932-1C4ACF76FD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flipV="1">
              <a:off x="898364" y="5984477"/>
              <a:ext cx="1193800" cy="895350"/>
            </a:xfrm>
            <a:prstGeom prst="rect">
              <a:avLst/>
            </a:prstGeom>
          </p:spPr>
        </p:pic>
        <p:sp>
          <p:nvSpPr>
            <p:cNvPr id="8" name="TextBox 7">
              <a:extLst>
                <a:ext uri="{FF2B5EF4-FFF2-40B4-BE49-F238E27FC236}">
                  <a16:creationId xmlns:a16="http://schemas.microsoft.com/office/drawing/2014/main" id="{6059F3F1-3178-6ECF-F187-69C2499B135F}"/>
                </a:ext>
              </a:extLst>
            </p:cNvPr>
            <p:cNvSpPr txBox="1"/>
            <p:nvPr/>
          </p:nvSpPr>
          <p:spPr>
            <a:xfrm>
              <a:off x="2122644" y="6149388"/>
              <a:ext cx="13230099" cy="692497"/>
            </a:xfrm>
            <a:prstGeom prst="rect">
              <a:avLst/>
            </a:prstGeom>
            <a:noFill/>
          </p:spPr>
          <p:txBody>
            <a:bodyPr wrap="square">
              <a:spAutoFit/>
            </a:bodyPr>
            <a:lstStyle/>
            <a:p>
              <a:pPr algn="just" defTabSz="609539"/>
              <a:r>
                <a:rPr lang="vi-VN" sz="2400" b="1" i="1" kern="0" dirty="0">
                  <a:solidFill>
                    <a:prstClr val="black"/>
                  </a:solidFill>
                  <a:latin typeface="UTM Avo" panose="02040603050506020204" pitchFamily="18" charset="0"/>
                  <a:cs typeface="Arial" panose="020B0604020202020204" pitchFamily="34" charset="0"/>
                </a:rPr>
                <a:t>Nếu là bạn của Lan, em sẽ khuyên Lan như thế nào?</a:t>
              </a:r>
            </a:p>
          </p:txBody>
        </p:sp>
      </p:grpSp>
      <p:sp>
        <p:nvSpPr>
          <p:cNvPr id="9" name="Rectangle: Rounded Corners 8">
            <a:extLst>
              <a:ext uri="{FF2B5EF4-FFF2-40B4-BE49-F238E27FC236}">
                <a16:creationId xmlns:a16="http://schemas.microsoft.com/office/drawing/2014/main" id="{30BA9E18-0AEA-724A-DC45-E1D2C974D56C}"/>
              </a:ext>
            </a:extLst>
          </p:cNvPr>
          <p:cNvSpPr/>
          <p:nvPr/>
        </p:nvSpPr>
        <p:spPr>
          <a:xfrm>
            <a:off x="685800" y="4196518"/>
            <a:ext cx="10871200" cy="1859408"/>
          </a:xfrm>
          <a:prstGeom prst="roundRect">
            <a:avLst/>
          </a:prstGeom>
          <a:solidFill>
            <a:sysClr val="window" lastClr="FFFFFF"/>
          </a:solidFill>
          <a:ln w="38100" cap="flat" cmpd="sng" algn="ctr">
            <a:solidFill>
              <a:srgbClr val="4BACC6">
                <a:lumMod val="75000"/>
              </a:srgbClr>
            </a:solidFill>
            <a:prstDash val="solid"/>
          </a:ln>
          <a:effectLst/>
        </p:spPr>
        <p:txBody>
          <a:bodyPr rtlCol="0" anchor="ctr"/>
          <a:lstStyle/>
          <a:p>
            <a:pPr lvl="0" algn="just" defTabSz="609539">
              <a:lnSpc>
                <a:spcPct val="150000"/>
              </a:lnSpc>
              <a:defRPr/>
            </a:pPr>
            <a:r>
              <a:rPr lang="vi-VN" sz="2400" b="1" kern="0" dirty="0">
                <a:solidFill>
                  <a:prstClr val="black"/>
                </a:solidFill>
                <a:latin typeface="UTM Avo" panose="02040603050506020204" pitchFamily="18" charset="0"/>
                <a:cs typeface="Arial" panose="020B0604020202020204" pitchFamily="34" charset="0"/>
              </a:rPr>
              <a:t>Tình huống 6: </a:t>
            </a:r>
            <a:r>
              <a:rPr lang="vi-VN" sz="2400" kern="0" dirty="0">
                <a:solidFill>
                  <a:prstClr val="black"/>
                </a:solidFill>
                <a:latin typeface="UTM Avo" panose="02040603050506020204" pitchFamily="18" charset="0"/>
                <a:cs typeface="Arial" panose="020B0604020202020204" pitchFamily="34" charset="0"/>
              </a:rPr>
              <a:t>Trước khi rời khỏi lớp học, An luôn nhớ tắt quạt và bóng đèn. An còn nhắc nhở các bạn trong lớp cùng thực hiện nhưng Hiếu cho rằng đây là việc của các chú bảo vệ, mình không phải làm.</a:t>
            </a:r>
          </a:p>
        </p:txBody>
      </p:sp>
      <p:grpSp>
        <p:nvGrpSpPr>
          <p:cNvPr id="10" name="Group 9">
            <a:extLst>
              <a:ext uri="{FF2B5EF4-FFF2-40B4-BE49-F238E27FC236}">
                <a16:creationId xmlns:a16="http://schemas.microsoft.com/office/drawing/2014/main" id="{BDEDEB65-28B0-B5D6-6D23-DE4D5F8BAE32}"/>
              </a:ext>
            </a:extLst>
          </p:cNvPr>
          <p:cNvGrpSpPr/>
          <p:nvPr/>
        </p:nvGrpSpPr>
        <p:grpSpPr>
          <a:xfrm>
            <a:off x="881547" y="6199390"/>
            <a:ext cx="9786453" cy="596900"/>
            <a:chOff x="898364" y="5986012"/>
            <a:chExt cx="14679680" cy="895350"/>
          </a:xfrm>
        </p:grpSpPr>
        <p:pic>
          <p:nvPicPr>
            <p:cNvPr id="12" name="Graphic 11" descr="Back with solid fill">
              <a:extLst>
                <a:ext uri="{FF2B5EF4-FFF2-40B4-BE49-F238E27FC236}">
                  <a16:creationId xmlns:a16="http://schemas.microsoft.com/office/drawing/2014/main" id="{FD316807-FBA9-99E1-E3D0-119F846D34C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flipV="1">
              <a:off x="898364" y="5986012"/>
              <a:ext cx="1193800" cy="895350"/>
            </a:xfrm>
            <a:prstGeom prst="rect">
              <a:avLst/>
            </a:prstGeom>
          </p:spPr>
        </p:pic>
        <p:sp>
          <p:nvSpPr>
            <p:cNvPr id="21" name="TextBox 20">
              <a:extLst>
                <a:ext uri="{FF2B5EF4-FFF2-40B4-BE49-F238E27FC236}">
                  <a16:creationId xmlns:a16="http://schemas.microsoft.com/office/drawing/2014/main" id="{A0EBADA4-143C-2669-BD74-65B73249629A}"/>
                </a:ext>
              </a:extLst>
            </p:cNvPr>
            <p:cNvSpPr txBox="1"/>
            <p:nvPr/>
          </p:nvSpPr>
          <p:spPr>
            <a:xfrm>
              <a:off x="2092165" y="6126338"/>
              <a:ext cx="13485879" cy="692497"/>
            </a:xfrm>
            <a:prstGeom prst="rect">
              <a:avLst/>
            </a:prstGeom>
            <a:noFill/>
          </p:spPr>
          <p:txBody>
            <a:bodyPr wrap="square">
              <a:spAutoFit/>
            </a:bodyPr>
            <a:lstStyle/>
            <a:p>
              <a:pPr algn="just" defTabSz="609539"/>
              <a:r>
                <a:rPr lang="vi-VN" sz="2400" b="1" i="1" dirty="0">
                  <a:solidFill>
                    <a:prstClr val="black"/>
                  </a:solidFill>
                  <a:latin typeface="UTM Avo" panose="02040603050506020204" pitchFamily="18" charset="0"/>
                  <a:cs typeface="Arial" panose="020B0604020202020204" pitchFamily="34" charset="0"/>
                </a:rPr>
                <a:t>Nếu là An, em sẽ khuyên Hiếu như thế nào?</a:t>
              </a:r>
            </a:p>
          </p:txBody>
        </p:sp>
      </p:grpSp>
    </p:spTree>
    <p:extLst>
      <p:ext uri="{BB962C8B-B14F-4D97-AF65-F5344CB8AC3E}">
        <p14:creationId xmlns:p14="http://schemas.microsoft.com/office/powerpoint/2010/main" val="200695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0CEE16-B5D5-7726-6208-FD80C2A5363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3028252-C2D9-995B-04FA-93D984B1F7A8}"/>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9D4788A-FC95-44D1-179A-0122F58BF483}"/>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0416C88F-1EB7-7296-EE93-89986CC451B2}"/>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E29967E-B286-9675-2BFE-C8929A937148}"/>
              </a:ext>
            </a:extLst>
          </p:cNvPr>
          <p:cNvSpPr txBox="1"/>
          <p:nvPr/>
        </p:nvSpPr>
        <p:spPr>
          <a:xfrm>
            <a:off x="5152610" y="2032569"/>
            <a:ext cx="6774663" cy="4353499"/>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Nếu là An, em có thể trao đổi với bố mẹ một cách thẳng thắn về đam mê vẽ tranh của mình và chia sẻ cho bố mẹ biết được mình có năng khiếu về vẽ tranh chứ không có năng khiếu về chơi đàn.</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Đưa ra mong muốn bố mẹ sẽ đăng kí cho mình học lớp vẽ tranh để phát huy hết tài năng của bản thân.</a:t>
            </a:r>
          </a:p>
        </p:txBody>
      </p:sp>
      <p:grpSp>
        <p:nvGrpSpPr>
          <p:cNvPr id="5" name="Group 4">
            <a:extLst>
              <a:ext uri="{FF2B5EF4-FFF2-40B4-BE49-F238E27FC236}">
                <a16:creationId xmlns:a16="http://schemas.microsoft.com/office/drawing/2014/main" id="{04BD1AF8-B14D-DC88-ACE1-DD175198DFDE}"/>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BE0C7B36-48BA-F7C3-C35B-D79298A859B8}"/>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69D542B5-1821-B350-F248-2997D4826F82}"/>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3" name="Group 12">
            <a:extLst>
              <a:ext uri="{FF2B5EF4-FFF2-40B4-BE49-F238E27FC236}">
                <a16:creationId xmlns:a16="http://schemas.microsoft.com/office/drawing/2014/main" id="{9824B944-6930-F5AB-0960-9D24F0398E17}"/>
              </a:ext>
            </a:extLst>
          </p:cNvPr>
          <p:cNvGrpSpPr/>
          <p:nvPr/>
        </p:nvGrpSpPr>
        <p:grpSpPr>
          <a:xfrm>
            <a:off x="515137" y="2208009"/>
            <a:ext cx="4216400" cy="4178059"/>
            <a:chOff x="515137" y="2208009"/>
            <a:chExt cx="4216400" cy="4178059"/>
          </a:xfrm>
        </p:grpSpPr>
        <p:grpSp>
          <p:nvGrpSpPr>
            <p:cNvPr id="9" name="Group 8">
              <a:extLst>
                <a:ext uri="{FF2B5EF4-FFF2-40B4-BE49-F238E27FC236}">
                  <a16:creationId xmlns:a16="http://schemas.microsoft.com/office/drawing/2014/main" id="{C260DA57-8043-9F38-E224-E4B0D35AF5FA}"/>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BE3ABF67-6CAD-DEDB-413E-45BC7C43736B}"/>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EE045350-52B7-2562-671D-65928DEE95D7}"/>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2937D376-D6FA-35E4-3FAD-F7B3F44DE27C}"/>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0D5DEEFB-FF29-0216-3933-BAF701BB65FE}"/>
                    </a:ext>
                  </a:extLst>
                </p:cNvPr>
                <p:cNvSpPr txBox="1"/>
                <p:nvPr/>
              </p:nvSpPr>
              <p:spPr>
                <a:xfrm>
                  <a:off x="1426698" y="3822113"/>
                  <a:ext cx="5733338" cy="815512"/>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1</a:t>
                  </a:r>
                </a:p>
              </p:txBody>
            </p:sp>
          </p:grpSp>
        </p:grpSp>
        <p:pic>
          <p:nvPicPr>
            <p:cNvPr id="11" name="Picture 10" descr="A child painting on a easel&#10;&#10;Description automatically generated">
              <a:extLst>
                <a:ext uri="{FF2B5EF4-FFF2-40B4-BE49-F238E27FC236}">
                  <a16:creationId xmlns:a16="http://schemas.microsoft.com/office/drawing/2014/main" id="{BE84F8DD-C43A-5AB7-0EC7-4CD0EF16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372" y="3680900"/>
              <a:ext cx="2855454" cy="2705168"/>
            </a:xfrm>
            <a:prstGeom prst="rect">
              <a:avLst/>
            </a:prstGeom>
          </p:spPr>
        </p:pic>
      </p:grpSp>
    </p:spTree>
    <p:extLst>
      <p:ext uri="{BB962C8B-B14F-4D97-AF65-F5344CB8AC3E}">
        <p14:creationId xmlns:p14="http://schemas.microsoft.com/office/powerpoint/2010/main" val="36920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8B342C-1D4A-161B-4E2C-462A0983AC5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B0EC021-B4D6-7F09-36CD-811E67B635F3}"/>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4D2AA3D-4F85-6C3E-EF9E-9D2684A2A14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1F7D9B67-AF35-F88D-5766-1CB76EBEC457}"/>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988A2E78-18B0-1288-C4BE-211091498BBE}"/>
              </a:ext>
            </a:extLst>
          </p:cNvPr>
          <p:cNvSpPr txBox="1"/>
          <p:nvPr/>
        </p:nvSpPr>
        <p:spPr>
          <a:xfrm>
            <a:off x="5152610" y="2032569"/>
            <a:ext cx="6774663" cy="4353499"/>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a:solidFill>
                  <a:prstClr val="black"/>
                </a:solidFill>
                <a:latin typeface="UTM Avo" panose="02040603050506020204" pitchFamily="18" charset="0"/>
                <a:cs typeface="Arial" panose="020B0604020202020204" pitchFamily="34" charset="0"/>
              </a:rPr>
              <a:t>Nếu là Huệ, em có thể trao đổi với bố mẹ một cách thẳng thắn về mong muốn được tiếp tục đến trường để học tập, ngoài giờ học trên lớp, em sẽ phụ giúp bố mẹ trông em, làm một số việc nhà vừa sức. </a:t>
            </a:r>
          </a:p>
          <a:p>
            <a:pPr marL="342900" indent="-342900" algn="just" defTabSz="609539">
              <a:lnSpc>
                <a:spcPct val="150000"/>
              </a:lnSpc>
              <a:buFont typeface="Arial" panose="020B0604020202020204" pitchFamily="34" charset="0"/>
              <a:buChar char="•"/>
            </a:pPr>
            <a:r>
              <a:rPr lang="vi-VN" sz="2400">
                <a:solidFill>
                  <a:prstClr val="black"/>
                </a:solidFill>
                <a:latin typeface="UTM Avo" panose="02040603050506020204" pitchFamily="18" charset="0"/>
                <a:cs typeface="Arial" panose="020B0604020202020204" pitchFamily="34" charset="0"/>
              </a:rPr>
              <a:t>Ngoài ra, em có thể trao đổi với giáo viên để nhờ giáo viên gặp gỡ bố mẹ tạo điều kiện cho em được tới trường.</a:t>
            </a:r>
            <a:endParaRPr lang="vi-VN" sz="2400" dirty="0">
              <a:solidFill>
                <a:prstClr val="black"/>
              </a:solidFill>
              <a:latin typeface="UTM Avo" panose="02040603050506020204" pitchFamily="18" charset="0"/>
              <a:cs typeface="Arial" panose="020B0604020202020204" pitchFamily="34" charset="0"/>
            </a:endParaRPr>
          </a:p>
        </p:txBody>
      </p:sp>
      <p:grpSp>
        <p:nvGrpSpPr>
          <p:cNvPr id="5" name="Group 4">
            <a:extLst>
              <a:ext uri="{FF2B5EF4-FFF2-40B4-BE49-F238E27FC236}">
                <a16:creationId xmlns:a16="http://schemas.microsoft.com/office/drawing/2014/main" id="{6A15944F-9436-B985-301E-845D7F8892C5}"/>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8C181808-F2BB-209B-D99F-44CE8915EB29}"/>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0D6F909D-8AAC-6D05-7B4F-C835BE545897}"/>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0" name="Group 9">
            <a:extLst>
              <a:ext uri="{FF2B5EF4-FFF2-40B4-BE49-F238E27FC236}">
                <a16:creationId xmlns:a16="http://schemas.microsoft.com/office/drawing/2014/main" id="{062FC439-1DF6-74DA-7957-2CAC27B5280B}"/>
              </a:ext>
            </a:extLst>
          </p:cNvPr>
          <p:cNvGrpSpPr/>
          <p:nvPr/>
        </p:nvGrpSpPr>
        <p:grpSpPr>
          <a:xfrm>
            <a:off x="515137" y="2208009"/>
            <a:ext cx="4216400" cy="4060632"/>
            <a:chOff x="515137" y="2208009"/>
            <a:chExt cx="4216400" cy="4060632"/>
          </a:xfrm>
        </p:grpSpPr>
        <p:grpSp>
          <p:nvGrpSpPr>
            <p:cNvPr id="9" name="Group 8">
              <a:extLst>
                <a:ext uri="{FF2B5EF4-FFF2-40B4-BE49-F238E27FC236}">
                  <a16:creationId xmlns:a16="http://schemas.microsoft.com/office/drawing/2014/main" id="{A5697673-5DF5-3C4D-111F-5AEB21BFC9DB}"/>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919013CC-D430-1C34-3F4C-C0EDC6FFC215}"/>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D5391C64-FA0E-0359-4590-421ECD7AB5B0}"/>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CB503646-4665-0BDB-C498-07B921C6F4E1}"/>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DE3285F8-1EF3-F991-6CB6-27D32BC18C8F}"/>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2</a:t>
                  </a:r>
                </a:p>
              </p:txBody>
            </p:sp>
          </p:grpSp>
        </p:grpSp>
        <p:pic>
          <p:nvPicPr>
            <p:cNvPr id="8" name="Picture 7" descr="A person and person sitting on a couch and a child crying&#10;&#10;Description automatically generated">
              <a:extLst>
                <a:ext uri="{FF2B5EF4-FFF2-40B4-BE49-F238E27FC236}">
                  <a16:creationId xmlns:a16="http://schemas.microsoft.com/office/drawing/2014/main" id="{773CFEA2-5F02-E86E-53F8-60157DA59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12" y="3665621"/>
              <a:ext cx="3781241" cy="2531143"/>
            </a:xfrm>
            <a:prstGeom prst="rect">
              <a:avLst/>
            </a:prstGeom>
          </p:spPr>
        </p:pic>
      </p:grpSp>
    </p:spTree>
    <p:extLst>
      <p:ext uri="{BB962C8B-B14F-4D97-AF65-F5344CB8AC3E}">
        <p14:creationId xmlns:p14="http://schemas.microsoft.com/office/powerpoint/2010/main" val="141191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6751667-EB98-3730-AE18-737566A3038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70297D1-DF4F-4B4F-5B1F-C631D05B69D2}"/>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85DEC06-CA10-8A4E-00C7-FC8D9066C597}"/>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C97666F1-AE6D-6AB3-E41C-6F61B7066259}"/>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4142EDD-702F-B808-EDE4-ACD9DC6632EA}"/>
              </a:ext>
            </a:extLst>
          </p:cNvPr>
          <p:cNvSpPr txBox="1"/>
          <p:nvPr/>
        </p:nvSpPr>
        <p:spPr>
          <a:xfrm>
            <a:off x="5056081" y="1666279"/>
            <a:ext cx="6774663" cy="4907497"/>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Nếu là bạn của Hiền, em có thể trao đổi với Hiền một số quyền của như:</a:t>
            </a:r>
            <a:r>
              <a:rPr lang="en-US" sz="2400" dirty="0">
                <a:solidFill>
                  <a:prstClr val="black"/>
                </a:solidFill>
                <a:latin typeface="UTM Avo" panose="02040603050506020204" pitchFamily="18" charset="0"/>
                <a:cs typeface="Arial" panose="020B0604020202020204" pitchFamily="34" charset="0"/>
              </a:rPr>
              <a:t> </a:t>
            </a:r>
            <a:r>
              <a:rPr lang="vi-VN" sz="2400" i="1" dirty="0">
                <a:solidFill>
                  <a:prstClr val="black"/>
                </a:solidFill>
                <a:latin typeface="UTM Avo" panose="02040603050506020204" pitchFamily="18" charset="0"/>
                <a:cs typeface="Arial" panose="020B0604020202020204" pitchFamily="34" charset="0"/>
              </a:rPr>
              <a:t>quyền được bảo vệ, phòng tránh xâm hại thân thể và đặc biệt là quyền được bày tỏ ý kiến các vấn đề liên quan đến quyền củ</a:t>
            </a:r>
            <a:r>
              <a:rPr lang="vi-VN" sz="2400" dirty="0">
                <a:solidFill>
                  <a:prstClr val="black"/>
                </a:solidFill>
                <a:latin typeface="UTM Avo" panose="02040603050506020204" pitchFamily="18" charset="0"/>
                <a:cs typeface="Arial" panose="020B0604020202020204" pitchFamily="34" charset="0"/>
              </a:rPr>
              <a:t>a trẻ em. </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Vì vậy, Hiền được quyền đề xuất với nhà trường về tổ chức tuyên truyền phòng chống xâm hại cho học sinh.</a:t>
            </a:r>
          </a:p>
        </p:txBody>
      </p:sp>
      <p:grpSp>
        <p:nvGrpSpPr>
          <p:cNvPr id="5" name="Group 4">
            <a:extLst>
              <a:ext uri="{FF2B5EF4-FFF2-40B4-BE49-F238E27FC236}">
                <a16:creationId xmlns:a16="http://schemas.microsoft.com/office/drawing/2014/main" id="{1FB506F4-67B0-9D87-CE3F-D5F2F97D9E17}"/>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2BE88C21-A96F-7A35-9887-8A611759AD41}"/>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22527C7D-9B96-A032-AE4E-B96DA56FA3BD}"/>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3" name="Group 12">
            <a:extLst>
              <a:ext uri="{FF2B5EF4-FFF2-40B4-BE49-F238E27FC236}">
                <a16:creationId xmlns:a16="http://schemas.microsoft.com/office/drawing/2014/main" id="{581ED7B9-B82F-E10F-FF1D-EE95773EE02F}"/>
              </a:ext>
            </a:extLst>
          </p:cNvPr>
          <p:cNvGrpSpPr/>
          <p:nvPr/>
        </p:nvGrpSpPr>
        <p:grpSpPr>
          <a:xfrm>
            <a:off x="515137" y="2208009"/>
            <a:ext cx="4216400" cy="4095727"/>
            <a:chOff x="515137" y="2208009"/>
            <a:chExt cx="4216400" cy="4095727"/>
          </a:xfrm>
        </p:grpSpPr>
        <p:grpSp>
          <p:nvGrpSpPr>
            <p:cNvPr id="9" name="Group 8">
              <a:extLst>
                <a:ext uri="{FF2B5EF4-FFF2-40B4-BE49-F238E27FC236}">
                  <a16:creationId xmlns:a16="http://schemas.microsoft.com/office/drawing/2014/main" id="{2446F792-724F-596C-28F2-EA940559AEE0}"/>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BD49DA81-746E-1621-B29C-EA6AE1FEE7B4}"/>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B2CB7151-18F2-CDE4-DD28-06F36C4C59FC}"/>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1EFB835B-3377-8CE3-D08F-2C92B618DAFE}"/>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5EA3D152-0C43-934E-7BAA-020ED710164E}"/>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3</a:t>
                  </a:r>
                </a:p>
              </p:txBody>
            </p:sp>
          </p:grpSp>
        </p:grpSp>
        <p:pic>
          <p:nvPicPr>
            <p:cNvPr id="11" name="Picture 10" descr="Cartoon two boys standing together&#10;&#10;Description automatically generated">
              <a:extLst>
                <a:ext uri="{FF2B5EF4-FFF2-40B4-BE49-F238E27FC236}">
                  <a16:creationId xmlns:a16="http://schemas.microsoft.com/office/drawing/2014/main" id="{CE12571C-0EEF-DD47-990E-FE28F3D693EC}"/>
                </a:ext>
              </a:extLst>
            </p:cNvPr>
            <p:cNvPicPr>
              <a:picLocks noChangeAspect="1"/>
            </p:cNvPicPr>
            <p:nvPr/>
          </p:nvPicPr>
          <p:blipFill rotWithShape="1">
            <a:blip r:embed="rId3">
              <a:extLst>
                <a:ext uri="{28A0092B-C50C-407E-A947-70E740481C1C}">
                  <a14:useLocalDpi xmlns:a14="http://schemas.microsoft.com/office/drawing/2010/main" val="0"/>
                </a:ext>
              </a:extLst>
            </a:blip>
            <a:srcRect t="14850"/>
            <a:stretch/>
          </p:blipFill>
          <p:spPr>
            <a:xfrm>
              <a:off x="839681" y="3458212"/>
              <a:ext cx="3341771" cy="2845524"/>
            </a:xfrm>
            <a:prstGeom prst="rect">
              <a:avLst/>
            </a:prstGeom>
          </p:spPr>
        </p:pic>
      </p:grpSp>
    </p:spTree>
    <p:extLst>
      <p:ext uri="{BB962C8B-B14F-4D97-AF65-F5344CB8AC3E}">
        <p14:creationId xmlns:p14="http://schemas.microsoft.com/office/powerpoint/2010/main" val="397174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8686A5C-3880-8299-8C05-629B194A674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A054FBB-6B15-749B-A2C6-4FCA04EC2A49}"/>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4AE28A5-B936-6B42-ED35-5F73D48D362C}"/>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A4346DBD-9441-3E8E-CA72-394FBEEE39EC}"/>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7FAA578C-596F-F379-59A6-DB5DAE001D4B}"/>
              </a:ext>
            </a:extLst>
          </p:cNvPr>
          <p:cNvSpPr txBox="1"/>
          <p:nvPr/>
        </p:nvSpPr>
        <p:spPr>
          <a:xfrm>
            <a:off x="5055149" y="1915142"/>
            <a:ext cx="6831119" cy="4353499"/>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Nếu là Hoa, em có thể trao đổi với Thuỷ một số bổn phận mà trẻ em cần phải thực hiện như: </a:t>
            </a:r>
            <a:r>
              <a:rPr lang="vi-VN" sz="2400" i="1" dirty="0">
                <a:solidFill>
                  <a:prstClr val="black"/>
                </a:solidFill>
                <a:latin typeface="UTM Avo" panose="02040603050506020204" pitchFamily="18" charset="0"/>
                <a:cs typeface="Arial" panose="020B0604020202020204" pitchFamily="34" charset="0"/>
              </a:rPr>
              <a:t>tôn trọng, lễ phép với giáo viên, cán bộ, nhân viên trong nhà trường. </a:t>
            </a:r>
          </a:p>
          <a:p>
            <a:pPr marL="342900" indent="-342900" algn="just" defTabSz="609539">
              <a:lnSpc>
                <a:spcPct val="150000"/>
              </a:lnSpc>
              <a:buClr>
                <a:schemeClr val="tx1"/>
              </a:buClr>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Vì vậy, Thủy cần phải lễ phép, chào hỏi tất cả mọi người, trong đó có cả các bác bảo vệ và lao công. Việc này sẽ giúp mọi người thêm quý trọng, thương yêu Thuỷ hơn.</a:t>
            </a:r>
          </a:p>
        </p:txBody>
      </p:sp>
      <p:grpSp>
        <p:nvGrpSpPr>
          <p:cNvPr id="5" name="Group 4">
            <a:extLst>
              <a:ext uri="{FF2B5EF4-FFF2-40B4-BE49-F238E27FC236}">
                <a16:creationId xmlns:a16="http://schemas.microsoft.com/office/drawing/2014/main" id="{8F21C639-7AAA-E69F-7A79-192673AFD481}"/>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ED89BA1E-1952-E319-B777-89D78DCD2C75}"/>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04C03060-3C11-2046-45A5-304BA0468152}"/>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0" name="Group 9">
            <a:extLst>
              <a:ext uri="{FF2B5EF4-FFF2-40B4-BE49-F238E27FC236}">
                <a16:creationId xmlns:a16="http://schemas.microsoft.com/office/drawing/2014/main" id="{1CB9A190-A45D-68E1-C3A9-092FFAE987E4}"/>
              </a:ext>
            </a:extLst>
          </p:cNvPr>
          <p:cNvGrpSpPr/>
          <p:nvPr/>
        </p:nvGrpSpPr>
        <p:grpSpPr>
          <a:xfrm>
            <a:off x="515137" y="2208009"/>
            <a:ext cx="4216400" cy="4260465"/>
            <a:chOff x="515137" y="2208009"/>
            <a:chExt cx="4216400" cy="4260465"/>
          </a:xfrm>
        </p:grpSpPr>
        <p:grpSp>
          <p:nvGrpSpPr>
            <p:cNvPr id="9" name="Group 8">
              <a:extLst>
                <a:ext uri="{FF2B5EF4-FFF2-40B4-BE49-F238E27FC236}">
                  <a16:creationId xmlns:a16="http://schemas.microsoft.com/office/drawing/2014/main" id="{568BD63D-589C-769D-5B19-C8D10257A221}"/>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3527439D-8413-5260-D3D6-CCC4A3EF5B36}"/>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24B326B4-8D57-0264-C12A-A6E4BCCB2C74}"/>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BE1A3458-14E2-4B3B-44A8-62DB5C7070A4}"/>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C9B3FBBC-16DA-75DF-1F24-5AD1285FC769}"/>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4</a:t>
                  </a:r>
                </a:p>
              </p:txBody>
            </p:sp>
          </p:grpSp>
        </p:grpSp>
        <p:pic>
          <p:nvPicPr>
            <p:cNvPr id="8" name="Picture 7" descr="A couple of girls in school uniforms&#10;&#10;Description automatically generated">
              <a:extLst>
                <a:ext uri="{FF2B5EF4-FFF2-40B4-BE49-F238E27FC236}">
                  <a16:creationId xmlns:a16="http://schemas.microsoft.com/office/drawing/2014/main" id="{CDB555AF-1702-8E15-37A3-D97C79B32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599" y="3293474"/>
              <a:ext cx="3175000" cy="3175000"/>
            </a:xfrm>
            <a:prstGeom prst="rect">
              <a:avLst/>
            </a:prstGeom>
          </p:spPr>
        </p:pic>
      </p:grpSp>
    </p:spTree>
    <p:extLst>
      <p:ext uri="{BB962C8B-B14F-4D97-AF65-F5344CB8AC3E}">
        <p14:creationId xmlns:p14="http://schemas.microsoft.com/office/powerpoint/2010/main" val="294138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451509-4BF7-99F7-0AEE-64D5EB82768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AB3E327-2D7E-56BB-FE16-0AED5E2DCAEA}"/>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C9F84E1-C51F-258F-1EEA-1CACD631CEC6}"/>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B3621768-9F76-3DAA-20F6-4E4087AE0BAC}"/>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ADFBDC3D-B19E-B60C-4552-9B6881C9DFCF}"/>
              </a:ext>
            </a:extLst>
          </p:cNvPr>
          <p:cNvSpPr txBox="1"/>
          <p:nvPr/>
        </p:nvSpPr>
        <p:spPr>
          <a:xfrm>
            <a:off x="4210756" y="1666279"/>
            <a:ext cx="7648850" cy="4907497"/>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Em có thể trao đổi với Lan một số bổn phận mà trẻ em cần phải thực hiện: </a:t>
            </a:r>
            <a:r>
              <a:rPr lang="vi-VN" sz="2400" i="1" dirty="0">
                <a:solidFill>
                  <a:prstClr val="black"/>
                </a:solidFill>
                <a:latin typeface="UTM Avo" panose="02040603050506020204" pitchFamily="18" charset="0"/>
                <a:cs typeface="Arial" panose="020B0604020202020204" pitchFamily="34" charset="0"/>
              </a:rPr>
              <a:t>giữ gìn nề nếp gia đình, phụ giúp bố mẹ và các thành viên trong gia đình những công việc phù hợp với trẻ em. </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Những công việc này phù hợp với lứa tuổi của Lan nên Lan có thể phụ giúp bố mẹ sau thời gian học tập. Việc này sẽ giúp rèn luyện đức tính siêng năng, chăm chỉ, giúp bố mẹ đỡ vất vả hơn, bố mẹ càng thương yêu Lan nhiều hơn.</a:t>
            </a:r>
          </a:p>
        </p:txBody>
      </p:sp>
      <p:grpSp>
        <p:nvGrpSpPr>
          <p:cNvPr id="5" name="Group 4">
            <a:extLst>
              <a:ext uri="{FF2B5EF4-FFF2-40B4-BE49-F238E27FC236}">
                <a16:creationId xmlns:a16="http://schemas.microsoft.com/office/drawing/2014/main" id="{85682BC3-ED57-56E9-52C7-1E6F4D75130C}"/>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4B13025F-B264-BE8B-75D3-F1DD4796BE2C}"/>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CE0645B8-F421-B142-F3D9-A6009E461DE8}"/>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13" name="Group 12">
            <a:extLst>
              <a:ext uri="{FF2B5EF4-FFF2-40B4-BE49-F238E27FC236}">
                <a16:creationId xmlns:a16="http://schemas.microsoft.com/office/drawing/2014/main" id="{483E485B-0330-9359-093C-AAEB253E4F01}"/>
              </a:ext>
            </a:extLst>
          </p:cNvPr>
          <p:cNvGrpSpPr/>
          <p:nvPr/>
        </p:nvGrpSpPr>
        <p:grpSpPr>
          <a:xfrm>
            <a:off x="197637" y="2408766"/>
            <a:ext cx="3826142" cy="3684791"/>
            <a:chOff x="515137" y="2208009"/>
            <a:chExt cx="4216400" cy="4060632"/>
          </a:xfrm>
        </p:grpSpPr>
        <p:grpSp>
          <p:nvGrpSpPr>
            <p:cNvPr id="9" name="Group 8">
              <a:extLst>
                <a:ext uri="{FF2B5EF4-FFF2-40B4-BE49-F238E27FC236}">
                  <a16:creationId xmlns:a16="http://schemas.microsoft.com/office/drawing/2014/main" id="{E3598F49-3280-451C-4E8F-F339CF6583F3}"/>
                </a:ext>
              </a:extLst>
            </p:cNvPr>
            <p:cNvGrpSpPr/>
            <p:nvPr/>
          </p:nvGrpSpPr>
          <p:grpSpPr>
            <a:xfrm>
              <a:off x="515137" y="2208009"/>
              <a:ext cx="4216400" cy="4060632"/>
              <a:chOff x="812040" y="2102692"/>
              <a:chExt cx="6324600" cy="7048702"/>
            </a:xfrm>
          </p:grpSpPr>
          <p:sp>
            <p:nvSpPr>
              <p:cNvPr id="12" name="Freeform 7">
                <a:extLst>
                  <a:ext uri="{FF2B5EF4-FFF2-40B4-BE49-F238E27FC236}">
                    <a16:creationId xmlns:a16="http://schemas.microsoft.com/office/drawing/2014/main" id="{133F9621-E270-A79B-66FA-5B9B39B4E197}"/>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21" name="Group 20">
                <a:extLst>
                  <a:ext uri="{FF2B5EF4-FFF2-40B4-BE49-F238E27FC236}">
                    <a16:creationId xmlns:a16="http://schemas.microsoft.com/office/drawing/2014/main" id="{DAC44523-595E-F422-8243-67F5B1425D26}"/>
                  </a:ext>
                </a:extLst>
              </p:cNvPr>
              <p:cNvGrpSpPr/>
              <p:nvPr/>
            </p:nvGrpSpPr>
            <p:grpSpPr>
              <a:xfrm>
                <a:off x="1073403" y="2466068"/>
                <a:ext cx="5826740" cy="1867726"/>
                <a:chOff x="1424286" y="3177574"/>
                <a:chExt cx="5826740" cy="1867726"/>
              </a:xfrm>
            </p:grpSpPr>
            <p:sp>
              <p:nvSpPr>
                <p:cNvPr id="22" name="Freeform 10">
                  <a:extLst>
                    <a:ext uri="{FF2B5EF4-FFF2-40B4-BE49-F238E27FC236}">
                      <a16:creationId xmlns:a16="http://schemas.microsoft.com/office/drawing/2014/main" id="{0A62B716-C07A-3371-232D-EF6678E05EF2}"/>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28FEB170-0E3C-8157-29F6-1AA8AEAE430B}"/>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5</a:t>
                  </a:r>
                </a:p>
              </p:txBody>
            </p:sp>
          </p:grpSp>
        </p:grpSp>
        <p:pic>
          <p:nvPicPr>
            <p:cNvPr id="11" name="Picture 10" descr="A cartoon of a child and a child sweeping&#10;&#10;Description automatically generated">
              <a:extLst>
                <a:ext uri="{FF2B5EF4-FFF2-40B4-BE49-F238E27FC236}">
                  <a16:creationId xmlns:a16="http://schemas.microsoft.com/office/drawing/2014/main" id="{4B0549EF-C23C-BF60-F71F-E71166BFA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328" y="3683179"/>
              <a:ext cx="2514113" cy="2514114"/>
            </a:xfrm>
            <a:prstGeom prst="rect">
              <a:avLst/>
            </a:prstGeom>
          </p:spPr>
        </p:pic>
      </p:grpSp>
    </p:spTree>
    <p:extLst>
      <p:ext uri="{BB962C8B-B14F-4D97-AF65-F5344CB8AC3E}">
        <p14:creationId xmlns:p14="http://schemas.microsoft.com/office/powerpoint/2010/main" val="30176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9B6051-6390-0571-309A-9B74291891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99EE88-959D-B59F-EBD2-81431FFA6B0F}"/>
              </a:ext>
            </a:extLst>
          </p:cNvPr>
          <p:cNvSpPr txBox="1"/>
          <p:nvPr/>
        </p:nvSpPr>
        <p:spPr>
          <a:xfrm>
            <a:off x="573378" y="1599289"/>
            <a:ext cx="11045243" cy="523220"/>
          </a:xfrm>
          <a:prstGeom prst="rect">
            <a:avLst/>
          </a:prstGeom>
          <a:noFill/>
        </p:spPr>
        <p:txBody>
          <a:bodyPr wrap="square">
            <a:spAutoFit/>
          </a:bodyPr>
          <a:lstStyle/>
          <a:p>
            <a:pPr algn="ctr" defTabSz="609539"/>
            <a:r>
              <a:rPr lang="en-US" sz="2800" b="1" dirty="0" err="1">
                <a:solidFill>
                  <a:srgbClr val="C00000"/>
                </a:solidFill>
                <a:latin typeface="UTM Avo" panose="02040603050506020204" pitchFamily="18" charset="0"/>
                <a:cs typeface="Arial" panose="020B0604020202020204" pitchFamily="34" charset="0"/>
              </a:rPr>
              <a:t>Trò</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chơi</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Kể</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tên</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một</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số</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ngày</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lễ</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tết</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dành</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cho</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trẻ</a:t>
            </a:r>
            <a:r>
              <a:rPr lang="en-US" sz="2800" b="1" dirty="0">
                <a:solidFill>
                  <a:srgbClr val="C00000"/>
                </a:solidFill>
                <a:latin typeface="UTM Avo" panose="02040603050506020204" pitchFamily="18" charset="0"/>
                <a:cs typeface="Arial" panose="020B0604020202020204" pitchFamily="34" charset="0"/>
              </a:rPr>
              <a:t> </a:t>
            </a:r>
            <a:r>
              <a:rPr lang="en-US" sz="2800" b="1" dirty="0" err="1">
                <a:solidFill>
                  <a:srgbClr val="C00000"/>
                </a:solidFill>
                <a:latin typeface="UTM Avo" panose="02040603050506020204" pitchFamily="18" charset="0"/>
                <a:cs typeface="Arial" panose="020B0604020202020204" pitchFamily="34" charset="0"/>
              </a:rPr>
              <a:t>em</a:t>
            </a:r>
            <a:r>
              <a:rPr lang="en-US" sz="2800" b="1" dirty="0">
                <a:solidFill>
                  <a:srgbClr val="C00000"/>
                </a:solidFill>
                <a:latin typeface="UTM Avo" panose="02040603050506020204" pitchFamily="18" charset="0"/>
                <a:cs typeface="Arial" panose="020B0604020202020204" pitchFamily="34" charset="0"/>
              </a:rPr>
              <a:t>”</a:t>
            </a:r>
          </a:p>
        </p:txBody>
      </p:sp>
      <p:sp>
        <p:nvSpPr>
          <p:cNvPr id="8" name="Freeform 6">
            <a:extLst>
              <a:ext uri="{FF2B5EF4-FFF2-40B4-BE49-F238E27FC236}">
                <a16:creationId xmlns:a16="http://schemas.microsoft.com/office/drawing/2014/main" id="{AEBBDBF1-DAC9-C0F4-AC1D-C3F998FFE6E6}"/>
              </a:ext>
            </a:extLst>
          </p:cNvPr>
          <p:cNvSpPr/>
          <p:nvPr/>
        </p:nvSpPr>
        <p:spPr>
          <a:xfrm>
            <a:off x="11330685" y="6061796"/>
            <a:ext cx="711200" cy="662810"/>
          </a:xfrm>
          <a:custGeom>
            <a:avLst/>
            <a:gdLst/>
            <a:ahLst/>
            <a:cxnLst/>
            <a:rect l="l" t="t" r="r" b="b"/>
            <a:pathLst>
              <a:path w="2548454" h="2548454">
                <a:moveTo>
                  <a:pt x="0" y="0"/>
                </a:moveTo>
                <a:lnTo>
                  <a:pt x="2548454" y="0"/>
                </a:lnTo>
                <a:lnTo>
                  <a:pt x="2548454" y="2548453"/>
                </a:lnTo>
                <a:lnTo>
                  <a:pt x="0" y="25484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pic>
        <p:nvPicPr>
          <p:cNvPr id="12" name="Picture 11">
            <a:extLst>
              <a:ext uri="{FF2B5EF4-FFF2-40B4-BE49-F238E27FC236}">
                <a16:creationId xmlns:a16="http://schemas.microsoft.com/office/drawing/2014/main" id="{28119322-F9BF-627D-C6EE-F3F0B5FF38D8}"/>
              </a:ext>
            </a:extLst>
          </p:cNvPr>
          <p:cNvPicPr>
            <a:picLocks noChangeAspect="1"/>
          </p:cNvPicPr>
          <p:nvPr/>
        </p:nvPicPr>
        <p:blipFill>
          <a:blip r:embed="rId5"/>
          <a:stretch>
            <a:fillRect/>
          </a:stretch>
        </p:blipFill>
        <p:spPr>
          <a:xfrm>
            <a:off x="7073462" y="2462895"/>
            <a:ext cx="5118538" cy="3930306"/>
          </a:xfrm>
          <a:prstGeom prst="rect">
            <a:avLst/>
          </a:prstGeom>
        </p:spPr>
      </p:pic>
      <p:sp>
        <p:nvSpPr>
          <p:cNvPr id="2" name="TextBox 1">
            <a:extLst>
              <a:ext uri="{FF2B5EF4-FFF2-40B4-BE49-F238E27FC236}">
                <a16:creationId xmlns:a16="http://schemas.microsoft.com/office/drawing/2014/main" id="{D7643FD9-5A20-A73A-40B1-2B5CFA41A725}"/>
              </a:ext>
            </a:extLst>
          </p:cNvPr>
          <p:cNvSpPr txBox="1"/>
          <p:nvPr/>
        </p:nvSpPr>
        <p:spPr>
          <a:xfrm>
            <a:off x="1148761" y="2543152"/>
            <a:ext cx="5217206" cy="1121846"/>
          </a:xfrm>
          <a:prstGeom prst="rect">
            <a:avLst/>
          </a:prstGeom>
          <a:noFill/>
        </p:spPr>
        <p:txBody>
          <a:bodyPr wrap="square">
            <a:spAutoFit/>
          </a:bodyPr>
          <a:lstStyle/>
          <a:p>
            <a:pPr algn="just">
              <a:lnSpc>
                <a:spcPct val="150000"/>
              </a:lnSpc>
              <a:buClr>
                <a:schemeClr val="tx1"/>
              </a:buClr>
            </a:pPr>
            <a:r>
              <a:rPr lang="vi-VN" sz="2400" b="1" dirty="0">
                <a:solidFill>
                  <a:srgbClr val="C00000"/>
                </a:solidFill>
                <a:latin typeface="UTM Avo" panose="02040603050506020204" pitchFamily="18" charset="0"/>
                <a:ea typeface="Calibri" panose="020F0502020204030204" pitchFamily="34" charset="0"/>
                <a:cs typeface="Arial" panose="020B0604020202020204" pitchFamily="34" charset="0"/>
              </a:rPr>
              <a:t>Gợi ý: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ngày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lễ</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trẻ</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09B61D5-1FF0-1E06-D0ED-51A29CE69C82}"/>
              </a:ext>
            </a:extLst>
          </p:cNvPr>
          <p:cNvSpPr/>
          <p:nvPr/>
        </p:nvSpPr>
        <p:spPr>
          <a:xfrm>
            <a:off x="1497874" y="4102199"/>
            <a:ext cx="2183207" cy="8400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UTM Avo" panose="02040603050506020204" pitchFamily="18" charset="0"/>
                <a:cs typeface="Arial" panose="020B0604020202020204" pitchFamily="34" charset="0"/>
              </a:rPr>
              <a:t>Tết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thu</a:t>
            </a:r>
            <a:endParaRPr lang="en-US" sz="2400" dirty="0">
              <a:latin typeface="UTM Avo" panose="02040603050506020204" pitchFamily="18" charset="0"/>
              <a:cs typeface="Arial" panose="020B0604020202020204" pitchFamily="34" charset="0"/>
            </a:endParaRPr>
          </a:p>
        </p:txBody>
      </p:sp>
      <p:sp>
        <p:nvSpPr>
          <p:cNvPr id="5" name="Rectangle: Rounded Corners 4">
            <a:extLst>
              <a:ext uri="{FF2B5EF4-FFF2-40B4-BE49-F238E27FC236}">
                <a16:creationId xmlns:a16="http://schemas.microsoft.com/office/drawing/2014/main" id="{9B112B36-05D9-A349-8D4C-314F226F032D}"/>
              </a:ext>
            </a:extLst>
          </p:cNvPr>
          <p:cNvSpPr/>
          <p:nvPr/>
        </p:nvSpPr>
        <p:spPr>
          <a:xfrm>
            <a:off x="4114800" y="4093920"/>
            <a:ext cx="2251166" cy="856598"/>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UTM Avo" panose="02040603050506020204" pitchFamily="18" charset="0"/>
                <a:cs typeface="Arial" panose="020B0604020202020204" pitchFamily="34" charset="0"/>
              </a:rPr>
              <a:t>Lễ</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sinh</a:t>
            </a:r>
            <a:endParaRPr lang="en-US" sz="2400" dirty="0">
              <a:latin typeface="UTM Avo" panose="020406030505060202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0DE2026D-6150-158D-1382-9991F5B5A7F9}"/>
              </a:ext>
            </a:extLst>
          </p:cNvPr>
          <p:cNvSpPr/>
          <p:nvPr/>
        </p:nvSpPr>
        <p:spPr>
          <a:xfrm>
            <a:off x="2066385" y="5259341"/>
            <a:ext cx="3687804" cy="840043"/>
          </a:xfrm>
          <a:prstGeom prst="round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err="1">
                <a:latin typeface="UTM Avo" panose="02040603050506020204" pitchFamily="18" charset="0"/>
                <a:cs typeface="Arial" panose="020B0604020202020204" pitchFamily="34" charset="0"/>
              </a:rPr>
              <a:t>Quốc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tế</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thiếu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a:t>
            </a:r>
            <a:r>
              <a:rPr lang="en-US" sz="2400" dirty="0">
                <a:latin typeface="UTM Avo" panose="02040603050506020204" pitchFamily="18" charset="0"/>
                <a:cs typeface="Arial" panose="020B0604020202020204" pitchFamily="34" charset="0"/>
              </a:rPr>
              <a:t> 1-6</a:t>
            </a:r>
          </a:p>
        </p:txBody>
      </p:sp>
    </p:spTree>
    <p:extLst>
      <p:ext uri="{BB962C8B-B14F-4D97-AF65-F5344CB8AC3E}">
        <p14:creationId xmlns:p14="http://schemas.microsoft.com/office/powerpoint/2010/main" val="38754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5842E5-D544-E940-205E-DDBA3ADB5CB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625C4C6-AD12-D92A-AB28-904A9C0BD8C2}"/>
              </a:ext>
            </a:extLst>
          </p:cNvPr>
          <p:cNvGrpSpPr/>
          <p:nvPr/>
        </p:nvGrpSpPr>
        <p:grpSpPr>
          <a:xfrm>
            <a:off x="178364" y="2408764"/>
            <a:ext cx="3826143" cy="3684793"/>
            <a:chOff x="515137" y="2208009"/>
            <a:chExt cx="4216400" cy="4060632"/>
          </a:xfrm>
        </p:grpSpPr>
        <p:grpSp>
          <p:nvGrpSpPr>
            <p:cNvPr id="10" name="Group 9">
              <a:extLst>
                <a:ext uri="{FF2B5EF4-FFF2-40B4-BE49-F238E27FC236}">
                  <a16:creationId xmlns:a16="http://schemas.microsoft.com/office/drawing/2014/main" id="{DCD7358C-9361-5B06-93E3-3F3B547890F0}"/>
                </a:ext>
              </a:extLst>
            </p:cNvPr>
            <p:cNvGrpSpPr/>
            <p:nvPr/>
          </p:nvGrpSpPr>
          <p:grpSpPr>
            <a:xfrm>
              <a:off x="515137" y="2208009"/>
              <a:ext cx="4216400" cy="4060632"/>
              <a:chOff x="812040" y="2102692"/>
              <a:chExt cx="6324600" cy="7048702"/>
            </a:xfrm>
          </p:grpSpPr>
          <p:sp>
            <p:nvSpPr>
              <p:cNvPr id="16" name="Freeform 7">
                <a:extLst>
                  <a:ext uri="{FF2B5EF4-FFF2-40B4-BE49-F238E27FC236}">
                    <a16:creationId xmlns:a16="http://schemas.microsoft.com/office/drawing/2014/main" id="{87D25C70-4C47-34B6-FE31-D4DE8E153E2F}"/>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F79646">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nvGrpSpPr>
              <p:cNvPr id="17" name="Group 16">
                <a:extLst>
                  <a:ext uri="{FF2B5EF4-FFF2-40B4-BE49-F238E27FC236}">
                    <a16:creationId xmlns:a16="http://schemas.microsoft.com/office/drawing/2014/main" id="{64F81CB8-E67A-E6C2-0438-84C80C715505}"/>
                  </a:ext>
                </a:extLst>
              </p:cNvPr>
              <p:cNvGrpSpPr/>
              <p:nvPr/>
            </p:nvGrpSpPr>
            <p:grpSpPr>
              <a:xfrm>
                <a:off x="1073403" y="2466068"/>
                <a:ext cx="5826740" cy="1867726"/>
                <a:chOff x="1424286" y="3177574"/>
                <a:chExt cx="5826740" cy="1867726"/>
              </a:xfrm>
            </p:grpSpPr>
            <p:sp>
              <p:nvSpPr>
                <p:cNvPr id="18" name="Freeform 10">
                  <a:extLst>
                    <a:ext uri="{FF2B5EF4-FFF2-40B4-BE49-F238E27FC236}">
                      <a16:creationId xmlns:a16="http://schemas.microsoft.com/office/drawing/2014/main" id="{A7F9ABA1-B8D3-7A9C-ED6A-BC14D755A35B}"/>
                    </a:ext>
                  </a:extLst>
                </p:cNvPr>
                <p:cNvSpPr/>
                <p:nvPr/>
              </p:nvSpPr>
              <p:spPr>
                <a:xfrm>
                  <a:off x="1424286" y="3177574"/>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0874DE1B-80D8-ADFE-7CAC-8621BEB2D0A4}"/>
                    </a:ext>
                  </a:extLst>
                </p:cNvPr>
                <p:cNvSpPr txBox="1"/>
                <p:nvPr/>
              </p:nvSpPr>
              <p:spPr>
                <a:xfrm>
                  <a:off x="1426698" y="3822114"/>
                  <a:ext cx="5733338" cy="90823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C00000"/>
                      </a:solidFill>
                      <a:effectLst/>
                      <a:uLnTx/>
                      <a:uFillTx/>
                      <a:latin typeface="UTM Avo" panose="02040603050506020204" pitchFamily="18" charset="0"/>
                      <a:cs typeface="Arial" panose="020B0604020202020204" pitchFamily="34" charset="0"/>
                    </a:rPr>
                    <a:t>TÌNH HUỐNG 6</a:t>
                  </a:r>
                </a:p>
              </p:txBody>
            </p:sp>
          </p:grpSp>
        </p:grpSp>
        <p:pic>
          <p:nvPicPr>
            <p:cNvPr id="15" name="Picture 10">
              <a:extLst>
                <a:ext uri="{FF2B5EF4-FFF2-40B4-BE49-F238E27FC236}">
                  <a16:creationId xmlns:a16="http://schemas.microsoft.com/office/drawing/2014/main" id="{84C684BA-4322-72A2-A995-8583DF1BE7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86403" y="3719486"/>
              <a:ext cx="2431391" cy="2487356"/>
            </a:xfrm>
            <a:prstGeom prst="rect">
              <a:avLst/>
            </a:prstGeom>
          </p:spPr>
        </p:pic>
      </p:grpSp>
      <p:sp>
        <p:nvSpPr>
          <p:cNvPr id="14" name="Rectangle 13">
            <a:extLst>
              <a:ext uri="{FF2B5EF4-FFF2-40B4-BE49-F238E27FC236}">
                <a16:creationId xmlns:a16="http://schemas.microsoft.com/office/drawing/2014/main" id="{FDC467BD-5FE8-C21B-CD50-A4A32A98B516}"/>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010ADC-05A7-C8B8-F612-308FF20D13C8}"/>
              </a:ext>
            </a:extLst>
          </p:cNvPr>
          <p:cNvSpPr txBox="1"/>
          <p:nvPr/>
        </p:nvSpPr>
        <p:spPr>
          <a:xfrm>
            <a:off x="685800" y="589359"/>
            <a:ext cx="2057400" cy="2153840"/>
          </a:xfrm>
          <a:prstGeom prst="rect">
            <a:avLst/>
          </a:prstGeom>
        </p:spPr>
        <p:txBody>
          <a:bodyPr lIns="33867" tIns="33867" rIns="33867" bIns="33867" rtlCol="0" anchor="ctr"/>
          <a:lstStyle/>
          <a:p>
            <a:pPr algn="ctr" defTabSz="609630">
              <a:lnSpc>
                <a:spcPts val="1773"/>
              </a:lnSpc>
              <a:spcBef>
                <a:spcPct val="0"/>
              </a:spcBef>
              <a:defRPr/>
            </a:pPr>
            <a:endParaRPr sz="1200" dirty="0">
              <a:solidFill>
                <a:prstClr val="black"/>
              </a:solidFill>
              <a:latin typeface="UTM Avo" panose="02040603050506020204" pitchFamily="18" charset="0"/>
              <a:cs typeface="Arial" panose="020B0604020202020204" pitchFamily="34" charset="0"/>
            </a:endParaRPr>
          </a:p>
        </p:txBody>
      </p:sp>
      <p:sp>
        <p:nvSpPr>
          <p:cNvPr id="3" name="TextBox 2">
            <a:extLst>
              <a:ext uri="{FF2B5EF4-FFF2-40B4-BE49-F238E27FC236}">
                <a16:creationId xmlns:a16="http://schemas.microsoft.com/office/drawing/2014/main" id="{3D2553EC-EF62-D822-BEC0-0EA165D0A17D}"/>
              </a:ext>
            </a:extLst>
          </p:cNvPr>
          <p:cNvSpPr txBox="1"/>
          <p:nvPr/>
        </p:nvSpPr>
        <p:spPr>
          <a:xfrm>
            <a:off x="685800" y="589359"/>
            <a:ext cx="2057400" cy="2153840"/>
          </a:xfrm>
          <a:prstGeom prst="rect">
            <a:avLst/>
          </a:prstGeom>
        </p:spPr>
        <p:txBody>
          <a:bodyPr lIns="33867" tIns="33867" rIns="33867" bIns="33867" rtlCol="0" anchor="ctr"/>
          <a:lstStyle/>
          <a:p>
            <a:pPr algn="ctr" defTabSz="609539">
              <a:lnSpc>
                <a:spcPts val="1773"/>
              </a:lnSpc>
              <a:spcBef>
                <a:spcPct val="0"/>
              </a:spcBef>
            </a:pPr>
            <a:endParaRPr sz="800" dirty="0">
              <a:solidFill>
                <a:prstClr val="black"/>
              </a:solidFill>
              <a:latin typeface="UTM Avo" panose="02040603050506020204" pitchFamily="18" charset="0"/>
              <a:cs typeface="Arial" panose="020B0604020202020204" pitchFamily="34" charset="0"/>
            </a:endParaRPr>
          </a:p>
        </p:txBody>
      </p:sp>
      <p:sp>
        <p:nvSpPr>
          <p:cNvPr id="4" name="TextBox 9">
            <a:extLst>
              <a:ext uri="{FF2B5EF4-FFF2-40B4-BE49-F238E27FC236}">
                <a16:creationId xmlns:a16="http://schemas.microsoft.com/office/drawing/2014/main" id="{2233C6A8-020D-5EFA-11A4-8DD4E03D5FB0}"/>
              </a:ext>
            </a:extLst>
          </p:cNvPr>
          <p:cNvSpPr txBox="1"/>
          <p:nvPr/>
        </p:nvSpPr>
        <p:spPr>
          <a:xfrm>
            <a:off x="4084473" y="1394391"/>
            <a:ext cx="8011605" cy="5461495"/>
          </a:xfrm>
          <a:prstGeom prst="rect">
            <a:avLst/>
          </a:prstGeom>
        </p:spPr>
        <p:txBody>
          <a:bodyPr wrap="square" lIns="0" tIns="0" rIns="0" bIns="0" rtlCol="0" anchor="t">
            <a:spAutoFit/>
          </a:bodyPr>
          <a:lstStyle/>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Em có thể trao đổi với Hiếu một số bổn phận mà trẻ em cần phải thực hiện: g</a:t>
            </a:r>
            <a:r>
              <a:rPr lang="vi-VN" sz="2400" i="1" dirty="0">
                <a:solidFill>
                  <a:prstClr val="black"/>
                </a:solidFill>
                <a:latin typeface="UTM Avo" panose="02040603050506020204" pitchFamily="18" charset="0"/>
                <a:cs typeface="Arial" panose="020B0604020202020204" pitchFamily="34" charset="0"/>
              </a:rPr>
              <a:t>iữ gìn, bảo vệ tài sản và chấp hành đầy đủ nội quy, quy định của nhà trường, luôn giúp đỡ mọi người trong điều kiện phù hợp với lứa tuổi của mình. </a:t>
            </a:r>
          </a:p>
          <a:p>
            <a:pPr marL="342900" indent="-342900"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cs typeface="Arial" panose="020B0604020202020204" pitchFamily="34" charset="0"/>
              </a:rPr>
              <a:t>Vì vậy, Hiếu nên thực hiện các nội quy của nhà trường và giúp đỡ các chú bảo vệ những công việc phù hợp với lứa tuổi của mình. Việc này sẽ giúp mọi người thêm quý trọng, thương yêu Hiếu nhiều hơn.</a:t>
            </a:r>
          </a:p>
        </p:txBody>
      </p:sp>
      <p:grpSp>
        <p:nvGrpSpPr>
          <p:cNvPr id="5" name="Group 4">
            <a:extLst>
              <a:ext uri="{FF2B5EF4-FFF2-40B4-BE49-F238E27FC236}">
                <a16:creationId xmlns:a16="http://schemas.microsoft.com/office/drawing/2014/main" id="{89119F5F-4990-7E43-E7FC-CD4B5440CB67}"/>
              </a:ext>
            </a:extLst>
          </p:cNvPr>
          <p:cNvGrpSpPr/>
          <p:nvPr/>
        </p:nvGrpSpPr>
        <p:grpSpPr>
          <a:xfrm>
            <a:off x="3568041" y="619615"/>
            <a:ext cx="5055917" cy="756974"/>
            <a:chOff x="4834930" y="84191"/>
            <a:chExt cx="7359542" cy="1007945"/>
          </a:xfrm>
        </p:grpSpPr>
        <p:sp>
          <p:nvSpPr>
            <p:cNvPr id="6" name="Round Same Side Corner Rectangle 11">
              <a:extLst>
                <a:ext uri="{FF2B5EF4-FFF2-40B4-BE49-F238E27FC236}">
                  <a16:creationId xmlns:a16="http://schemas.microsoft.com/office/drawing/2014/main" id="{7EB9753F-5821-02EC-52DD-B0BE83D1290F}"/>
                </a:ext>
              </a:extLst>
            </p:cNvPr>
            <p:cNvSpPr/>
            <p:nvPr/>
          </p:nvSpPr>
          <p:spPr>
            <a:xfrm flipV="1">
              <a:off x="4834930" y="84191"/>
              <a:ext cx="7359542" cy="1007945"/>
            </a:xfrm>
            <a:prstGeom prst="round2SameRect">
              <a:avLst>
                <a:gd name="adj1" fmla="val 37720"/>
                <a:gd name="adj2" fmla="val 0"/>
              </a:avLst>
            </a:prstGeom>
            <a:solidFill>
              <a:srgbClr val="C0504D">
                <a:lumMod val="75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7" name="TextBox 6">
              <a:extLst>
                <a:ext uri="{FF2B5EF4-FFF2-40B4-BE49-F238E27FC236}">
                  <a16:creationId xmlns:a16="http://schemas.microsoft.com/office/drawing/2014/main" id="{C212E4FE-0C87-0F04-F9AE-40CFE2CE3905}"/>
                </a:ext>
              </a:extLst>
            </p:cNvPr>
            <p:cNvSpPr txBox="1"/>
            <p:nvPr/>
          </p:nvSpPr>
          <p:spPr>
            <a:xfrm>
              <a:off x="5254230" y="277036"/>
              <a:ext cx="6403317" cy="696691"/>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spTree>
    <p:extLst>
      <p:ext uri="{BB962C8B-B14F-4D97-AF65-F5344CB8AC3E}">
        <p14:creationId xmlns:p14="http://schemas.microsoft.com/office/powerpoint/2010/main" val="42914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4DF2EE-5E96-6BB0-32C4-9912E370C54B}"/>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B4AD7D1D-41D5-4A05-3362-1CB77A51E7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0DDEC8F-D83B-1588-464E-111F513445D8}"/>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768833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F01CA7-BF6F-7CDB-B87A-F75715D56222}"/>
              </a:ext>
            </a:extLst>
          </p:cNvPr>
          <p:cNvSpPr txBox="1"/>
          <p:nvPr/>
        </p:nvSpPr>
        <p:spPr>
          <a:xfrm>
            <a:off x="787218" y="1406636"/>
            <a:ext cx="10617564" cy="1128386"/>
          </a:xfrm>
          <a:prstGeom prst="rect">
            <a:avLst/>
          </a:prstGeom>
          <a:noFill/>
        </p:spPr>
        <p:txBody>
          <a:bodyPr wrap="square">
            <a:spAutoFit/>
          </a:bodyPr>
          <a:lstStyle/>
          <a:p>
            <a:pPr algn="ctr" defTabSz="609539">
              <a:lnSpc>
                <a:spcPct val="150000"/>
              </a:lnSpc>
              <a:spcAft>
                <a:spcPts val="667"/>
              </a:spcAft>
            </a:pPr>
            <a:r>
              <a:rPr lang="vi-VN" sz="2400" b="1" kern="0">
                <a:solidFill>
                  <a:srgbClr val="000000"/>
                </a:solidFill>
                <a:latin typeface="UTM Avo" panose="02040603050506020204" pitchFamily="18" charset="0"/>
                <a:cs typeface="Arial" panose="020B0604020202020204" pitchFamily="34" charset="0"/>
              </a:rPr>
              <a:t>HOẠT ĐỘNG 1: CHIA SẺ VỚI BẠN VỀ MỘT LẦN EM ĐƯỢC GIÚP ĐỠ THỰC HIỆN QUYỀN VÀ MỘT SỐ BỔN PHẬN MÀ EM ĐÃ THỰC HIỆN</a:t>
            </a:r>
          </a:p>
        </p:txBody>
      </p:sp>
      <p:grpSp>
        <p:nvGrpSpPr>
          <p:cNvPr id="7" name="Group 6">
            <a:extLst>
              <a:ext uri="{FF2B5EF4-FFF2-40B4-BE49-F238E27FC236}">
                <a16:creationId xmlns:a16="http://schemas.microsoft.com/office/drawing/2014/main" id="{17086DD8-CFA3-8BE0-EA94-E3F059C76998}"/>
              </a:ext>
            </a:extLst>
          </p:cNvPr>
          <p:cNvGrpSpPr/>
          <p:nvPr/>
        </p:nvGrpSpPr>
        <p:grpSpPr>
          <a:xfrm>
            <a:off x="4335442" y="2535022"/>
            <a:ext cx="6739191" cy="3492415"/>
            <a:chOff x="6787756" y="2022795"/>
            <a:chExt cx="10108787" cy="5238623"/>
          </a:xfrm>
        </p:grpSpPr>
        <p:sp>
          <p:nvSpPr>
            <p:cNvPr id="15" name="Speech Bubble: Rectangle with Corners Rounded 14">
              <a:extLst>
                <a:ext uri="{FF2B5EF4-FFF2-40B4-BE49-F238E27FC236}">
                  <a16:creationId xmlns:a16="http://schemas.microsoft.com/office/drawing/2014/main" id="{C89F568E-46F0-6A9B-063A-62EBD36273ED}"/>
                </a:ext>
              </a:extLst>
            </p:cNvPr>
            <p:cNvSpPr/>
            <p:nvPr/>
          </p:nvSpPr>
          <p:spPr>
            <a:xfrm>
              <a:off x="6787756" y="2705102"/>
              <a:ext cx="10108787" cy="4556316"/>
            </a:xfrm>
            <a:prstGeom prst="wedgeRoundRectCallout">
              <a:avLst>
                <a:gd name="adj1" fmla="val -63004"/>
                <a:gd name="adj2" fmla="val 41126"/>
                <a:gd name="adj3" fmla="val 16667"/>
              </a:avLst>
            </a:prstGeom>
            <a:solidFill>
              <a:srgbClr val="4BACC6">
                <a:lumMod val="20000"/>
                <a:lumOff val="80000"/>
              </a:srgbClr>
            </a:solidFill>
            <a:ln w="25400" cap="flat" cmpd="sng" algn="ctr">
              <a:noFill/>
              <a:prstDash val="solid"/>
            </a:ln>
            <a:effectLst/>
          </p:spPr>
          <p:txBody>
            <a:bodyPr rtlCol="0" anchor="ctr"/>
            <a:lstStyle/>
            <a:p>
              <a:pPr marL="0" marR="0" lvl="0" indent="0" algn="just" defTabSz="609539" eaLnBrk="1" fontAlgn="auto" latinLnBrk="0" hangingPunct="1">
                <a:lnSpc>
                  <a:spcPct val="150000"/>
                </a:lnSpc>
                <a:spcBef>
                  <a:spcPts val="0"/>
                </a:spcBef>
                <a:spcAft>
                  <a:spcPts val="0"/>
                </a:spcAft>
                <a:buClrTx/>
                <a:buSzTx/>
                <a:buFontTx/>
                <a:buNone/>
                <a:tabLst/>
                <a:defRPr/>
              </a:pPr>
              <a:r>
                <a:rPr kumimoji="0" lang="vi-VN" sz="2800" u="none" strike="noStrike" kern="0" cap="none" spc="0" normalizeH="0" baseline="0" noProof="0" dirty="0">
                  <a:ln>
                    <a:noFill/>
                  </a:ln>
                  <a:effectLst/>
                  <a:uLnTx/>
                  <a:uFillTx/>
                  <a:latin typeface="UTM Avo" panose="02040603050506020204" pitchFamily="18" charset="0"/>
                  <a:ea typeface="+mn-ea"/>
                  <a:cs typeface="Arial" panose="020B0604020202020204" pitchFamily="34" charset="0"/>
                </a:rPr>
                <a:t>Các em hãy kể một lần em được giúp đỡ thực hiện quyền và một số bổn phận mà em đã thực hiện.</a:t>
              </a:r>
            </a:p>
          </p:txBody>
        </p:sp>
        <p:pic>
          <p:nvPicPr>
            <p:cNvPr id="25" name="Picture 2">
              <a:extLst>
                <a:ext uri="{FF2B5EF4-FFF2-40B4-BE49-F238E27FC236}">
                  <a16:creationId xmlns:a16="http://schemas.microsoft.com/office/drawing/2014/main" id="{A064D996-EE84-1632-5966-9E784463C9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321203" y="2022795"/>
              <a:ext cx="1041890" cy="1071101"/>
            </a:xfrm>
            <a:prstGeom prst="rect">
              <a:avLst/>
            </a:prstGeom>
          </p:spPr>
        </p:pic>
      </p:grpSp>
      <p:pic>
        <p:nvPicPr>
          <p:cNvPr id="27" name="Picture 26" descr="A picture containing vector graphics&#10;&#10;Description automatically generated">
            <a:extLst>
              <a:ext uri="{FF2B5EF4-FFF2-40B4-BE49-F238E27FC236}">
                <a16:creationId xmlns:a16="http://schemas.microsoft.com/office/drawing/2014/main" id="{82E25F02-7F71-C3F0-0C1E-2703F18ABA46}"/>
              </a:ext>
            </a:extLst>
          </p:cNvPr>
          <p:cNvPicPr>
            <a:picLocks noChangeAspect="1"/>
          </p:cNvPicPr>
          <p:nvPr/>
        </p:nvPicPr>
        <p:blipFill rotWithShape="1">
          <a:blip r:embed="rId5">
            <a:extLst>
              <a:ext uri="{28A0092B-C50C-407E-A947-70E740481C1C}">
                <a14:useLocalDpi xmlns:a14="http://schemas.microsoft.com/office/drawing/2010/main" val="0"/>
              </a:ext>
            </a:extLst>
          </a:blip>
          <a:srcRect l="5596" r="11864"/>
          <a:stretch/>
        </p:blipFill>
        <p:spPr>
          <a:xfrm>
            <a:off x="787218" y="3431698"/>
            <a:ext cx="2929191" cy="3548851"/>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61A9DD-F48B-5FED-565C-34946C16575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183CC02-2506-3793-AE3E-B8CFF672B0F8}"/>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6CF7F3C-E9CF-899D-DE2D-4B80A1538E0A}"/>
              </a:ext>
            </a:extLst>
          </p:cNvPr>
          <p:cNvSpPr txBox="1"/>
          <p:nvPr/>
        </p:nvSpPr>
        <p:spPr>
          <a:xfrm>
            <a:off x="267078" y="3447844"/>
            <a:ext cx="5689221" cy="3337837"/>
          </a:xfrm>
          <a:prstGeom prst="rect">
            <a:avLst/>
          </a:prstGeom>
          <a:noFill/>
        </p:spPr>
        <p:txBody>
          <a:bodyPr wrap="square" rtlCol="0">
            <a:spAutoFit/>
          </a:bodyPr>
          <a:lstStyle/>
          <a:p>
            <a:pPr marL="304815" indent="-304815" algn="just" defTabSz="609539">
              <a:lnSpc>
                <a:spcPct val="150000"/>
              </a:lnSpc>
              <a:buFont typeface="Arial" panose="020B0604020202020204" pitchFamily="34" charset="0"/>
              <a:buChar char="•"/>
            </a:pPr>
            <a:r>
              <a:rPr lang="vi-VN" sz="2400">
                <a:solidFill>
                  <a:prstClr val="black"/>
                </a:solidFill>
                <a:latin typeface="UTM Avo" panose="02040603050506020204" pitchFamily="18" charset="0"/>
                <a:cs typeface="Arial" panose="020B0604020202020204" pitchFamily="34" charset="0"/>
              </a:rPr>
              <a:t>Trẻ em được ưu tiên tiếp cận, sử dụng dịch vụ phòng bệnh, khám bệnh, chữa bệnh.</a:t>
            </a:r>
          </a:p>
          <a:p>
            <a:pPr marL="304815" indent="-304815" algn="just" defTabSz="609539">
              <a:lnSpc>
                <a:spcPct val="150000"/>
              </a:lnSpc>
              <a:buFont typeface="Arial" panose="020B0604020202020204" pitchFamily="34" charset="0"/>
              <a:buChar char="•"/>
            </a:pPr>
            <a:r>
              <a:rPr lang="vi-VN" sz="2400">
                <a:solidFill>
                  <a:prstClr val="black"/>
                </a:solidFill>
                <a:latin typeface="UTM Avo" panose="02040603050506020204" pitchFamily="18" charset="0"/>
                <a:cs typeface="Arial" panose="020B0604020202020204" pitchFamily="34" charset="0"/>
              </a:rPr>
              <a:t>Trẻ em có quyền đi học, đến trường và được tạo điều kiện để học tập tốt.</a:t>
            </a:r>
          </a:p>
        </p:txBody>
      </p:sp>
      <p:sp>
        <p:nvSpPr>
          <p:cNvPr id="10" name="TextBox 9">
            <a:extLst>
              <a:ext uri="{FF2B5EF4-FFF2-40B4-BE49-F238E27FC236}">
                <a16:creationId xmlns:a16="http://schemas.microsoft.com/office/drawing/2014/main" id="{BB7D2ABC-6AA6-05D6-01D0-BE17A252BB56}"/>
              </a:ext>
            </a:extLst>
          </p:cNvPr>
          <p:cNvSpPr txBox="1"/>
          <p:nvPr/>
        </p:nvSpPr>
        <p:spPr>
          <a:xfrm>
            <a:off x="571688" y="2955035"/>
            <a:ext cx="5080000" cy="461665"/>
          </a:xfrm>
          <a:prstGeom prst="rect">
            <a:avLst/>
          </a:prstGeom>
          <a:noFill/>
        </p:spPr>
        <p:txBody>
          <a:bodyPr wrap="square" rtlCol="0">
            <a:spAutoFit/>
          </a:bodyPr>
          <a:lstStyle/>
          <a:p>
            <a:pPr algn="ctr" defTabSz="609539"/>
            <a:r>
              <a:rPr lang="en-US" sz="2400" b="1" dirty="0" err="1">
                <a:solidFill>
                  <a:prstClr val="black"/>
                </a:solidFill>
                <a:latin typeface="UTM Avo" panose="02040603050506020204" pitchFamily="18" charset="0"/>
                <a:cs typeface="Arial" panose="020B0604020202020204" pitchFamily="34" charset="0"/>
              </a:rPr>
              <a:t>Quyền</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của</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trẻ</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em</a:t>
            </a:r>
            <a:endParaRPr lang="en-US" sz="2400" b="1" dirty="0">
              <a:solidFill>
                <a:prstClr val="black"/>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C6A8B51F-9739-457A-44FF-F4CA220D304B}"/>
              </a:ext>
            </a:extLst>
          </p:cNvPr>
          <p:cNvSpPr txBox="1"/>
          <p:nvPr/>
        </p:nvSpPr>
        <p:spPr>
          <a:xfrm>
            <a:off x="6438900" y="2946568"/>
            <a:ext cx="5263087" cy="461665"/>
          </a:xfrm>
          <a:prstGeom prst="rect">
            <a:avLst/>
          </a:prstGeom>
          <a:noFill/>
        </p:spPr>
        <p:txBody>
          <a:bodyPr wrap="square" rtlCol="0">
            <a:spAutoFit/>
          </a:bodyPr>
          <a:lstStyle/>
          <a:p>
            <a:pPr algn="ctr" defTabSz="609539"/>
            <a:r>
              <a:rPr lang="en-US" sz="2400" b="1" dirty="0" err="1">
                <a:solidFill>
                  <a:prstClr val="black"/>
                </a:solidFill>
                <a:latin typeface="UTM Avo" panose="02040603050506020204" pitchFamily="18" charset="0"/>
                <a:cs typeface="Arial" panose="020B0604020202020204" pitchFamily="34" charset="0"/>
              </a:rPr>
              <a:t>Bổn</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phận</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của</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trẻ</a:t>
            </a:r>
            <a:r>
              <a:rPr lang="en-US" sz="2400" b="1" dirty="0">
                <a:solidFill>
                  <a:prstClr val="black"/>
                </a:solidFill>
                <a:latin typeface="UTM Avo" panose="02040603050506020204" pitchFamily="18" charset="0"/>
                <a:cs typeface="Arial" panose="020B0604020202020204" pitchFamily="34" charset="0"/>
              </a:rPr>
              <a:t> </a:t>
            </a:r>
            <a:r>
              <a:rPr lang="en-US" sz="2400" b="1" dirty="0" err="1">
                <a:solidFill>
                  <a:prstClr val="black"/>
                </a:solidFill>
                <a:latin typeface="UTM Avo" panose="02040603050506020204" pitchFamily="18" charset="0"/>
                <a:cs typeface="Arial" panose="020B0604020202020204" pitchFamily="34" charset="0"/>
              </a:rPr>
              <a:t>em</a:t>
            </a:r>
            <a:endParaRPr lang="en-US" sz="2400" b="1" dirty="0">
              <a:solidFill>
                <a:prstClr val="black"/>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75620BC0-1329-84A8-107A-9BB7D1678BA0}"/>
              </a:ext>
            </a:extLst>
          </p:cNvPr>
          <p:cNvSpPr txBox="1"/>
          <p:nvPr/>
        </p:nvSpPr>
        <p:spPr>
          <a:xfrm>
            <a:off x="6438900" y="3439378"/>
            <a:ext cx="5263087" cy="2783839"/>
          </a:xfrm>
          <a:prstGeom prst="rect">
            <a:avLst/>
          </a:prstGeom>
          <a:noFill/>
        </p:spPr>
        <p:txBody>
          <a:bodyPr wrap="square" rtlCol="0">
            <a:spAutoFit/>
          </a:bodyPr>
          <a:lstStyle>
            <a:defPPr>
              <a:defRPr lang="en-US"/>
            </a:defPPr>
            <a:lvl1pPr marL="304815" indent="-304815" algn="just" defTabSz="609539">
              <a:lnSpc>
                <a:spcPct val="150000"/>
              </a:lnSpc>
              <a:buFont typeface="Arial" panose="020B0604020202020204" pitchFamily="34" charset="0"/>
              <a:buChar char="•"/>
              <a:defRPr sz="2400">
                <a:solidFill>
                  <a:prstClr val="black"/>
                </a:solidFill>
                <a:latin typeface="UTM Avo" panose="02040603050506020204" pitchFamily="18" charset="0"/>
                <a:cs typeface="Arial" panose="020B0604020202020204" pitchFamily="34" charset="0"/>
              </a:defRPr>
            </a:lvl1pPr>
          </a:lstStyle>
          <a:p>
            <a:r>
              <a:rPr lang="en-US" dirty="0" err="1"/>
              <a:t>Lễ</a:t>
            </a:r>
            <a:r>
              <a:rPr lang="en-US" dirty="0"/>
              <a:t> </a:t>
            </a:r>
            <a:r>
              <a:rPr lang="en-US" dirty="0" err="1"/>
              <a:t>phép</a:t>
            </a:r>
            <a:r>
              <a:rPr lang="en-US" dirty="0"/>
              <a:t>, </a:t>
            </a:r>
            <a:r>
              <a:rPr lang="en-US" dirty="0" err="1"/>
              <a:t>hiếu</a:t>
            </a:r>
            <a:r>
              <a:rPr lang="en-US" dirty="0"/>
              <a:t> </a:t>
            </a:r>
            <a:r>
              <a:rPr lang="en-US" dirty="0" err="1"/>
              <a:t>thảo</a:t>
            </a:r>
            <a:r>
              <a:rPr lang="en-US" dirty="0"/>
              <a:t> </a:t>
            </a:r>
            <a:r>
              <a:rPr lang="en-US" dirty="0" err="1"/>
              <a:t>với</a:t>
            </a:r>
            <a:r>
              <a:rPr lang="en-US" dirty="0"/>
              <a:t> </a:t>
            </a:r>
            <a:r>
              <a:rPr lang="en-US" dirty="0" err="1"/>
              <a:t>ông</a:t>
            </a:r>
            <a:r>
              <a:rPr lang="en-US" dirty="0"/>
              <a:t> </a:t>
            </a:r>
            <a:r>
              <a:rPr lang="en-US" dirty="0" err="1"/>
              <a:t>bà</a:t>
            </a:r>
            <a:r>
              <a:rPr lang="en-US" dirty="0"/>
              <a:t>, </a:t>
            </a:r>
            <a:r>
              <a:rPr lang="en-US" dirty="0" err="1"/>
              <a:t>bố</a:t>
            </a:r>
            <a:r>
              <a:rPr lang="en-US" dirty="0"/>
              <a:t> </a:t>
            </a:r>
            <a:r>
              <a:rPr lang="en-US" dirty="0" err="1"/>
              <a:t>mẹ</a:t>
            </a:r>
            <a:r>
              <a:rPr lang="en-US" dirty="0"/>
              <a:t>, </a:t>
            </a:r>
            <a:r>
              <a:rPr lang="en-US" dirty="0" err="1"/>
              <a:t>người</a:t>
            </a:r>
            <a:r>
              <a:rPr lang="en-US" dirty="0"/>
              <a:t> </a:t>
            </a:r>
            <a:r>
              <a:rPr lang="en-US" dirty="0" err="1"/>
              <a:t>thân</a:t>
            </a:r>
            <a:r>
              <a:rPr lang="en-US" dirty="0"/>
              <a:t>.</a:t>
            </a:r>
          </a:p>
          <a:p>
            <a:r>
              <a:rPr lang="en-US" dirty="0"/>
              <a:t>Tôn </a:t>
            </a:r>
            <a:r>
              <a:rPr lang="en-US" dirty="0" err="1"/>
              <a:t>trọng</a:t>
            </a:r>
            <a:r>
              <a:rPr lang="en-US" dirty="0"/>
              <a:t> </a:t>
            </a:r>
            <a:r>
              <a:rPr lang="en-US" dirty="0" err="1"/>
              <a:t>thầy</a:t>
            </a:r>
            <a:r>
              <a:rPr lang="en-US" dirty="0"/>
              <a:t> </a:t>
            </a:r>
            <a:r>
              <a:rPr lang="en-US" dirty="0" err="1"/>
              <a:t>cô</a:t>
            </a:r>
            <a:r>
              <a:rPr lang="en-US" dirty="0"/>
              <a:t> </a:t>
            </a:r>
            <a:r>
              <a:rPr lang="en-US" dirty="0" err="1"/>
              <a:t>giáo</a:t>
            </a:r>
            <a:r>
              <a:rPr lang="en-US" dirty="0"/>
              <a:t>, </a:t>
            </a:r>
            <a:r>
              <a:rPr lang="en-US" dirty="0" err="1"/>
              <a:t>bạn</a:t>
            </a:r>
            <a:r>
              <a:rPr lang="en-US" dirty="0"/>
              <a:t> </a:t>
            </a:r>
            <a:r>
              <a:rPr lang="en-US" dirty="0" err="1"/>
              <a:t>bè</a:t>
            </a:r>
            <a:r>
              <a:rPr lang="en-US" dirty="0"/>
              <a:t>.</a:t>
            </a:r>
          </a:p>
          <a:p>
            <a:r>
              <a:rPr lang="en-US" dirty="0" err="1"/>
              <a:t>Giữ</a:t>
            </a:r>
            <a:r>
              <a:rPr lang="en-US" dirty="0"/>
              <a:t> </a:t>
            </a:r>
            <a:r>
              <a:rPr lang="en-US" dirty="0" err="1"/>
              <a:t>gìn</a:t>
            </a:r>
            <a:r>
              <a:rPr lang="en-US" dirty="0"/>
              <a:t> </a:t>
            </a:r>
            <a:r>
              <a:rPr lang="en-US" dirty="0" err="1"/>
              <a:t>và</a:t>
            </a:r>
            <a:r>
              <a:rPr lang="en-US" dirty="0"/>
              <a:t> </a:t>
            </a:r>
            <a:r>
              <a:rPr lang="en-US" dirty="0" err="1"/>
              <a:t>bảo</a:t>
            </a:r>
            <a:r>
              <a:rPr lang="en-US" dirty="0"/>
              <a:t> </a:t>
            </a:r>
            <a:r>
              <a:rPr lang="en-US" dirty="0" err="1"/>
              <a:t>vệ</a:t>
            </a:r>
            <a:r>
              <a:rPr lang="en-US" dirty="0"/>
              <a:t> </a:t>
            </a:r>
            <a:r>
              <a:rPr lang="en-US" dirty="0" err="1"/>
              <a:t>tài</a:t>
            </a:r>
            <a:r>
              <a:rPr lang="en-US" dirty="0"/>
              <a:t> </a:t>
            </a:r>
            <a:r>
              <a:rPr lang="en-US" dirty="0" err="1"/>
              <a:t>sản</a:t>
            </a:r>
            <a:r>
              <a:rPr lang="en-US" dirty="0"/>
              <a:t> </a:t>
            </a:r>
            <a:r>
              <a:rPr lang="en-US" dirty="0" err="1"/>
              <a:t>cá</a:t>
            </a:r>
            <a:r>
              <a:rPr lang="en-US" dirty="0"/>
              <a:t> </a:t>
            </a:r>
            <a:r>
              <a:rPr lang="en-US" dirty="0" err="1"/>
              <a:t>nhân</a:t>
            </a:r>
            <a:r>
              <a:rPr lang="en-US" dirty="0"/>
              <a:t> </a:t>
            </a:r>
            <a:r>
              <a:rPr lang="en-US" dirty="0" err="1"/>
              <a:t>và</a:t>
            </a:r>
            <a:r>
              <a:rPr lang="en-US" dirty="0"/>
              <a:t> </a:t>
            </a:r>
            <a:r>
              <a:rPr lang="en-US" dirty="0" err="1"/>
              <a:t>cộng</a:t>
            </a:r>
            <a:r>
              <a:rPr lang="en-US" dirty="0"/>
              <a:t> </a:t>
            </a:r>
            <a:r>
              <a:rPr lang="en-US" dirty="0" err="1"/>
              <a:t>đồng</a:t>
            </a:r>
            <a:r>
              <a:rPr lang="en-US" dirty="0"/>
              <a:t>.</a:t>
            </a:r>
          </a:p>
        </p:txBody>
      </p:sp>
      <p:grpSp>
        <p:nvGrpSpPr>
          <p:cNvPr id="13" name="Group 12">
            <a:extLst>
              <a:ext uri="{FF2B5EF4-FFF2-40B4-BE49-F238E27FC236}">
                <a16:creationId xmlns:a16="http://schemas.microsoft.com/office/drawing/2014/main" id="{E54F107B-4494-E0AB-3FB2-D56DF72976F9}"/>
              </a:ext>
            </a:extLst>
          </p:cNvPr>
          <p:cNvGrpSpPr/>
          <p:nvPr/>
        </p:nvGrpSpPr>
        <p:grpSpPr>
          <a:xfrm>
            <a:off x="4039475" y="895476"/>
            <a:ext cx="4103181" cy="775749"/>
            <a:chOff x="0" y="1746462"/>
            <a:chExt cx="6154771" cy="1163623"/>
          </a:xfrm>
        </p:grpSpPr>
        <p:sp>
          <p:nvSpPr>
            <p:cNvPr id="14" name="Rectangle 13">
              <a:extLst>
                <a:ext uri="{FF2B5EF4-FFF2-40B4-BE49-F238E27FC236}">
                  <a16:creationId xmlns:a16="http://schemas.microsoft.com/office/drawing/2014/main" id="{23E07C96-0D48-A295-BBDC-D321EBA7DEF2}"/>
                </a:ext>
              </a:extLst>
            </p:cNvPr>
            <p:cNvSpPr/>
            <p:nvPr/>
          </p:nvSpPr>
          <p:spPr>
            <a:xfrm>
              <a:off x="0" y="1822687"/>
              <a:ext cx="5334000" cy="1011178"/>
            </a:xfrm>
            <a:prstGeom prst="rect">
              <a:avLst/>
            </a:prstGeom>
            <a:solidFill>
              <a:sysClr val="window" lastClr="FFFFFF"/>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charset="0"/>
                  <a:ea typeface="+mn-ea"/>
                  <a:cs typeface="Arial" panose="020B0604020202020204" pitchFamily="34" charset="0"/>
                </a:rPr>
                <a:t>GỢI Ý THỰC HIỆN</a:t>
              </a:r>
            </a:p>
          </p:txBody>
        </p:sp>
        <p:pic>
          <p:nvPicPr>
            <p:cNvPr id="15" name="Picture 103">
              <a:extLst>
                <a:ext uri="{FF2B5EF4-FFF2-40B4-BE49-F238E27FC236}">
                  <a16:creationId xmlns:a16="http://schemas.microsoft.com/office/drawing/2014/main" id="{01689C7A-A976-508D-BA7D-6B555AE41433}"/>
                </a:ext>
              </a:extLst>
            </p:cNvPr>
            <p:cNvPicPr>
              <a:picLocks noChangeAspect="1"/>
            </p:cNvPicPr>
            <p:nvPr/>
          </p:nvPicPr>
          <p:blipFill>
            <a:blip r:embed="rId3"/>
            <a:srcRect/>
            <a:stretch>
              <a:fillRect/>
            </a:stretch>
          </p:blipFill>
          <p:spPr>
            <a:xfrm rot="1376890">
              <a:off x="4970422" y="1746462"/>
              <a:ext cx="1184349" cy="1163623"/>
            </a:xfrm>
            <a:prstGeom prst="rect">
              <a:avLst/>
            </a:prstGeom>
          </p:spPr>
        </p:pic>
      </p:grpSp>
      <p:pic>
        <p:nvPicPr>
          <p:cNvPr id="16" name="Picture 10">
            <a:extLst>
              <a:ext uri="{FF2B5EF4-FFF2-40B4-BE49-F238E27FC236}">
                <a16:creationId xmlns:a16="http://schemas.microsoft.com/office/drawing/2014/main" id="{84F8E266-B3ED-8DB0-75E2-60028C7A9E6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26744" y="1708457"/>
            <a:ext cx="1969888" cy="1034191"/>
          </a:xfrm>
          <a:prstGeom prst="rect">
            <a:avLst/>
          </a:prstGeom>
        </p:spPr>
      </p:pic>
      <p:sp>
        <p:nvSpPr>
          <p:cNvPr id="17" name="Freeform 8">
            <a:extLst>
              <a:ext uri="{FF2B5EF4-FFF2-40B4-BE49-F238E27FC236}">
                <a16:creationId xmlns:a16="http://schemas.microsoft.com/office/drawing/2014/main" id="{BD3CD285-41C0-E59C-025E-DB58D2594BFB}"/>
              </a:ext>
            </a:extLst>
          </p:cNvPr>
          <p:cNvSpPr/>
          <p:nvPr/>
        </p:nvSpPr>
        <p:spPr>
          <a:xfrm>
            <a:off x="8085499" y="1567344"/>
            <a:ext cx="1969888" cy="1175305"/>
          </a:xfrm>
          <a:custGeom>
            <a:avLst/>
            <a:gdLst/>
            <a:ahLst/>
            <a:cxnLst/>
            <a:rect l="l" t="t" r="r" b="b"/>
            <a:pathLst>
              <a:path w="7718222" h="4081010">
                <a:moveTo>
                  <a:pt x="0" y="0"/>
                </a:moveTo>
                <a:lnTo>
                  <a:pt x="7718222" y="0"/>
                </a:lnTo>
                <a:lnTo>
                  <a:pt x="7718222" y="4081009"/>
                </a:lnTo>
                <a:lnTo>
                  <a:pt x="0" y="40810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139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Effect transition="in" filter="fade">
                                      <p:cBhvr>
                                        <p:cTn id="41" dur="500"/>
                                        <p:tgtEl>
                                          <p:spTgt spid="12">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Effect transition="in" filter="fade">
                                      <p:cBhvr>
                                        <p:cTn id="4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1" grpId="0"/>
      <p:bldP spid="12" grpId="0" build="p"/>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4ED314-643D-8C70-AC18-92A4940A2B7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ED54C00E-CED7-0A73-9D58-283E0A5212FD}"/>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082C63D5-6711-BF51-39A1-79657B413B54}"/>
              </a:ext>
            </a:extLst>
          </p:cNvPr>
          <p:cNvSpPr/>
          <p:nvPr/>
        </p:nvSpPr>
        <p:spPr>
          <a:xfrm rot="10800000">
            <a:off x="4063999" y="1917699"/>
            <a:ext cx="7697905" cy="46482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79646">
              <a:lumMod val="20000"/>
              <a:lumOff val="8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4" name="Freeform 12">
            <a:extLst>
              <a:ext uri="{FF2B5EF4-FFF2-40B4-BE49-F238E27FC236}">
                <a16:creationId xmlns:a16="http://schemas.microsoft.com/office/drawing/2014/main" id="{D4356DB1-56CE-BC45-497B-5E3E689A4275}"/>
              </a:ext>
            </a:extLst>
          </p:cNvPr>
          <p:cNvSpPr/>
          <p:nvPr/>
        </p:nvSpPr>
        <p:spPr>
          <a:xfrm rot="10800000">
            <a:off x="494173" y="1917698"/>
            <a:ext cx="3296805" cy="46482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4F81BD">
              <a:lumMod val="60000"/>
              <a:lumOff val="40000"/>
            </a:srgbClr>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grpSp>
        <p:nvGrpSpPr>
          <p:cNvPr id="5" name="Group 4">
            <a:extLst>
              <a:ext uri="{FF2B5EF4-FFF2-40B4-BE49-F238E27FC236}">
                <a16:creationId xmlns:a16="http://schemas.microsoft.com/office/drawing/2014/main" id="{E134354A-D855-68A5-D646-C1140063AC8D}"/>
              </a:ext>
            </a:extLst>
          </p:cNvPr>
          <p:cNvGrpSpPr/>
          <p:nvPr/>
        </p:nvGrpSpPr>
        <p:grpSpPr>
          <a:xfrm>
            <a:off x="6198878" y="2253046"/>
            <a:ext cx="3428147" cy="809625"/>
            <a:chOff x="7735039" y="2053540"/>
            <a:chExt cx="8001000" cy="1214437"/>
          </a:xfrm>
        </p:grpSpPr>
        <p:sp>
          <p:nvSpPr>
            <p:cNvPr id="6" name="Freeform 8">
              <a:extLst>
                <a:ext uri="{FF2B5EF4-FFF2-40B4-BE49-F238E27FC236}">
                  <a16:creationId xmlns:a16="http://schemas.microsoft.com/office/drawing/2014/main" id="{DA5F5EF1-88DA-3BD4-1A42-8C6CA3E49077}"/>
                </a:ext>
              </a:extLst>
            </p:cNvPr>
            <p:cNvSpPr/>
            <p:nvPr/>
          </p:nvSpPr>
          <p:spPr>
            <a:xfrm>
              <a:off x="7735039" y="2053540"/>
              <a:ext cx="80010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6484569B-4622-B6DD-AFA1-6A4B841D4A7D}"/>
                </a:ext>
              </a:extLst>
            </p:cNvPr>
            <p:cNvSpPr txBox="1"/>
            <p:nvPr/>
          </p:nvSpPr>
          <p:spPr>
            <a:xfrm>
              <a:off x="8386653" y="2245259"/>
              <a:ext cx="6781802" cy="784830"/>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Hoạt</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charset="0"/>
                  <a:cs typeface="Arial" panose="020B0604020202020204" pitchFamily="34" charset="0"/>
                </a:rPr>
                <a:t>động</a:t>
              </a: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 2</a:t>
              </a:r>
            </a:p>
          </p:txBody>
        </p:sp>
      </p:grpSp>
      <p:sp>
        <p:nvSpPr>
          <p:cNvPr id="8" name="TextBox 7">
            <a:extLst>
              <a:ext uri="{FF2B5EF4-FFF2-40B4-BE49-F238E27FC236}">
                <a16:creationId xmlns:a16="http://schemas.microsoft.com/office/drawing/2014/main" id="{1A34CDBF-3D25-7101-2F08-A77D8B0465AA}"/>
              </a:ext>
            </a:extLst>
          </p:cNvPr>
          <p:cNvSpPr txBox="1"/>
          <p:nvPr/>
        </p:nvSpPr>
        <p:spPr>
          <a:xfrm>
            <a:off x="4520028" y="3062671"/>
            <a:ext cx="6785849" cy="3337837"/>
          </a:xfrm>
          <a:prstGeom prst="rect">
            <a:avLst/>
          </a:prstGeom>
          <a:noFill/>
        </p:spPr>
        <p:txBody>
          <a:bodyPr wrap="square">
            <a:spAutoFit/>
          </a:bodyPr>
          <a:lstStyle/>
          <a:p>
            <a:pPr marL="381019" indent="-381019" algn="just" defTabSz="609539">
              <a:lnSpc>
                <a:spcPct val="150000"/>
              </a:lnSpc>
              <a:buFont typeface="Arial" panose="020B0604020202020204" pitchFamily="34" charset="0"/>
              <a:buChar char="•"/>
            </a:pP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em</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x</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ây dựng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và</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trang</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trí</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 bảng nói về một số quyền và bổn phận của trẻ em bằng các từ dễ nhớ. </a:t>
            </a:r>
            <a:endPar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a:p>
            <a:pPr marL="381019" indent="-381019" algn="just" defTabSz="609539">
              <a:lnSpc>
                <a:spcPct val="150000"/>
              </a:lnSpc>
              <a:buFont typeface="Arial" panose="020B0604020202020204" pitchFamily="34" charset="0"/>
              <a:buChar char="•"/>
            </a:pP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Sau đó</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 dán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charset="0"/>
                <a:ea typeface="Calibri" panose="020F0502020204030204" pitchFamily="34" charset="0"/>
                <a:cs typeface="Arial" panose="020B0604020202020204" pitchFamily="34" charset="0"/>
              </a:rPr>
              <a:t>bảng</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 ở xung quanh lớp học như một triển lãm tranh</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để thực hiện và nhắc nhở bạn bè cùng thực hiện</a:t>
            </a:r>
            <a:r>
              <a:rPr lang="en-US" sz="2400" dirty="0">
                <a:solidFill>
                  <a:prstClr val="black"/>
                </a:solidFill>
                <a:latin typeface="UTM Avo" panose="02040603050506020204" pitchFamily="18" charset="0"/>
                <a:ea typeface="Calibri" panose="020F0502020204030204" pitchFamily="34" charset="0"/>
                <a:cs typeface="Arial" panose="020B0604020202020204" pitchFamily="34" charset="0"/>
              </a:rPr>
              <a:t>.</a:t>
            </a:r>
            <a:endPar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p:pic>
        <p:nvPicPr>
          <p:cNvPr id="9" name="Picture 8" descr="A picture containing toy, doll&#10;&#10;Description automatically generated">
            <a:extLst>
              <a:ext uri="{FF2B5EF4-FFF2-40B4-BE49-F238E27FC236}">
                <a16:creationId xmlns:a16="http://schemas.microsoft.com/office/drawing/2014/main" id="{F357D29C-9D9E-D34B-B380-84FB50AFB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74" y="2690989"/>
            <a:ext cx="3276693" cy="3860799"/>
          </a:xfrm>
          <a:prstGeom prst="rect">
            <a:avLst/>
          </a:prstGeom>
        </p:spPr>
      </p:pic>
    </p:spTree>
    <p:extLst>
      <p:ext uri="{BB962C8B-B14F-4D97-AF65-F5344CB8AC3E}">
        <p14:creationId xmlns:p14="http://schemas.microsoft.com/office/powerpoint/2010/main" val="173007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A4EE92-54C5-3F03-7D57-EF8B4636CD86}"/>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B1D6273-4AE0-9B2F-CA01-19FA7EA94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9C46B722-8D9E-F83C-D275-099BD8B8FE0A}"/>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846618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EE6946DD-2239-2222-2713-190E49F492BD}"/>
              </a:ext>
            </a:extLst>
          </p:cNvPr>
          <p:cNvSpPr/>
          <p:nvPr/>
        </p:nvSpPr>
        <p:spPr>
          <a:xfrm>
            <a:off x="3045995" y="1558464"/>
            <a:ext cx="6525127" cy="2632537"/>
          </a:xfrm>
          <a:prstGeom prst="wedgeEllipseCallout">
            <a:avLst>
              <a:gd name="adj1" fmla="val -54167"/>
              <a:gd name="adj2" fmla="val 24515"/>
            </a:avLst>
          </a:prstGeom>
          <a:solidFill>
            <a:sysClr val="window" lastClr="FFFFFF"/>
          </a:solidFill>
          <a:ln w="28575" cap="flat" cmpd="sng" algn="ctr">
            <a:solidFill>
              <a:srgbClr val="4F81BD"/>
            </a:solidFill>
            <a:prstDash val="dash"/>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4742197-FCF0-EE69-AED6-691B7A83A3C8}"/>
              </a:ext>
            </a:extLst>
          </p:cNvPr>
          <p:cNvSpPr txBox="1"/>
          <p:nvPr/>
        </p:nvSpPr>
        <p:spPr>
          <a:xfrm>
            <a:off x="3045995" y="2313809"/>
            <a:ext cx="6525126" cy="1121846"/>
          </a:xfrm>
          <a:prstGeom prst="rect">
            <a:avLst/>
          </a:prstGeom>
          <a:noFill/>
        </p:spPr>
        <p:txBody>
          <a:bodyPr wrap="square">
            <a:spAutoFit/>
          </a:bodyPr>
          <a:lstStyle/>
          <a:p>
            <a:pPr algn="ctr" defTabSz="609539">
              <a:lnSpc>
                <a:spcPct val="150000"/>
              </a:lnSpc>
            </a:pPr>
            <a:r>
              <a:rPr lang="vi-VN" sz="2400" dirty="0">
                <a:solidFill>
                  <a:srgbClr val="000000"/>
                </a:solidFill>
                <a:latin typeface="UTM Avo" panose="02040603050506020204" pitchFamily="18"/>
              </a:rPr>
              <a:t>”</a:t>
            </a:r>
            <a:r>
              <a:rPr lang="en-US" sz="2400" dirty="0" err="1">
                <a:solidFill>
                  <a:srgbClr val="000000"/>
                </a:solidFill>
                <a:latin typeface="UTM Avo" panose="02040603050506020204" pitchFamily="18"/>
              </a:rPr>
              <a:t>Trẻ</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em</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như</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búp</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trên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cành</a:t>
            </a:r>
            <a:endParaRPr lang="en-US" sz="2400" dirty="0">
              <a:solidFill>
                <a:srgbClr val="000000"/>
              </a:solidFill>
              <a:latin typeface="UTM Avo" panose="02040603050506020204" pitchFamily="18"/>
            </a:endParaRPr>
          </a:p>
          <a:p>
            <a:pPr algn="ctr" defTabSz="609539">
              <a:lnSpc>
                <a:spcPct val="150000"/>
              </a:lnSpc>
            </a:pPr>
            <a:r>
              <a:rPr lang="en-US" sz="2400" dirty="0" err="1">
                <a:solidFill>
                  <a:srgbClr val="000000"/>
                </a:solidFill>
                <a:latin typeface="UTM Avo" panose="02040603050506020204" pitchFamily="18"/>
              </a:rPr>
              <a:t>Biết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ăn</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ngủ</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biết</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học</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hành</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là</a:t>
            </a:r>
            <a:r>
              <a:rPr lang="en-US" sz="2400" dirty="0">
                <a:solidFill>
                  <a:srgbClr val="000000"/>
                </a:solidFill>
                <a:latin typeface="UTM Avo" panose="02040603050506020204" pitchFamily="18"/>
              </a:rPr>
              <a:t> </a:t>
            </a:r>
            <a:r>
              <a:rPr lang="en-US" sz="2400" dirty="0" err="1">
                <a:solidFill>
                  <a:srgbClr val="000000"/>
                </a:solidFill>
                <a:latin typeface="UTM Avo" panose="02040603050506020204" pitchFamily="18"/>
              </a:rPr>
              <a:t>ngoan</a:t>
            </a:r>
            <a:r>
              <a:rPr lang="vi-VN" sz="2400" dirty="0">
                <a:solidFill>
                  <a:srgbClr val="000000"/>
                </a:solidFill>
                <a:latin typeface="UTM Avo" panose="02040603050506020204" pitchFamily="18"/>
              </a:rPr>
              <a:t>.”</a:t>
            </a:r>
            <a:endParaRPr lang="en-VN" sz="2400" dirty="0">
              <a:solidFill>
                <a:prstClr val="black"/>
              </a:solidFill>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63761F36-093F-D7E2-1669-F159014F974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439869-C4D5-6BA6-E657-01053E01490F}"/>
            </a:ext>
          </a:extLst>
        </p:cNvPr>
        <p:cNvGrpSpPr/>
        <p:nvPr/>
      </p:nvGrpSpPr>
      <p:grpSpPr>
        <a:xfrm>
          <a:off x="0" y="0"/>
          <a:ext cx="0" cy="0"/>
          <a:chOff x="0" y="0"/>
          <a:chExt cx="0" cy="0"/>
        </a:xfrm>
      </p:grpSpPr>
      <p:sp>
        <p:nvSpPr>
          <p:cNvPr id="18" name="TextBox 5">
            <a:extLst>
              <a:ext uri="{FF2B5EF4-FFF2-40B4-BE49-F238E27FC236}">
                <a16:creationId xmlns:a16="http://schemas.microsoft.com/office/drawing/2014/main" id="{891A00BB-F217-EB43-325C-3A681A629C12}"/>
              </a:ext>
            </a:extLst>
          </p:cNvPr>
          <p:cNvSpPr txBox="1"/>
          <p:nvPr/>
        </p:nvSpPr>
        <p:spPr>
          <a:xfrm>
            <a:off x="786959" y="311438"/>
            <a:ext cx="2197122" cy="751872"/>
          </a:xfrm>
          <a:prstGeom prst="rect">
            <a:avLst/>
          </a:prstGeom>
        </p:spPr>
        <p:txBody>
          <a:bodyPr lIns="33867" tIns="33867" rIns="33867" bIns="33867" rtlCol="0" anchor="ctr"/>
          <a:lstStyle/>
          <a:p>
            <a:pPr marL="0" marR="0" lvl="0" indent="0" algn="ctr" defTabSz="609539"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sp>
        <p:nvSpPr>
          <p:cNvPr id="6" name="Freeform 2">
            <a:extLst>
              <a:ext uri="{FF2B5EF4-FFF2-40B4-BE49-F238E27FC236}">
                <a16:creationId xmlns:a16="http://schemas.microsoft.com/office/drawing/2014/main" id="{9BE3EEF6-D8B4-F690-2DB5-6C4E72FF743D}"/>
              </a:ext>
            </a:extLst>
          </p:cNvPr>
          <p:cNvSpPr/>
          <p:nvPr/>
        </p:nvSpPr>
        <p:spPr>
          <a:xfrm rot="128593">
            <a:off x="3980724" y="855023"/>
            <a:ext cx="9144525" cy="5054428"/>
          </a:xfrm>
          <a:custGeom>
            <a:avLst/>
            <a:gdLst/>
            <a:ahLst/>
            <a:cxnLst/>
            <a:rect l="l" t="t" r="r" b="b"/>
            <a:pathLst>
              <a:path w="13716787" h="7581642">
                <a:moveTo>
                  <a:pt x="0" y="0"/>
                </a:moveTo>
                <a:lnTo>
                  <a:pt x="13716787" y="0"/>
                </a:lnTo>
                <a:lnTo>
                  <a:pt x="13716787" y="7581643"/>
                </a:lnTo>
                <a:lnTo>
                  <a:pt x="0" y="7581643"/>
                </a:lnTo>
                <a:lnTo>
                  <a:pt x="0" y="0"/>
                </a:lnTo>
                <a:close/>
              </a:path>
            </a:pathLst>
          </a:custGeom>
          <a:blipFill>
            <a:blip r:embed="rId3">
              <a:duotone>
                <a:srgbClr val="EEECE1">
                  <a:shade val="45000"/>
                  <a:satMod val="135000"/>
                </a:srgbClr>
                <a:prstClr val="white"/>
              </a:duotone>
              <a:extLst>
                <a:ext uri="{96DAC541-7B7A-43D3-8B79-37D633B846F1}">
                  <asvg:svgBlip xmlns:asvg="http://schemas.microsoft.com/office/drawing/2016/SVG/main" xmlns=""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8" name="Freeform 11">
            <a:extLst>
              <a:ext uri="{FF2B5EF4-FFF2-40B4-BE49-F238E27FC236}">
                <a16:creationId xmlns:a16="http://schemas.microsoft.com/office/drawing/2014/main" id="{860693C8-2A32-F141-A967-6241301A18DC}"/>
              </a:ext>
            </a:extLst>
          </p:cNvPr>
          <p:cNvSpPr/>
          <p:nvPr/>
        </p:nvSpPr>
        <p:spPr>
          <a:xfrm>
            <a:off x="2475297" y="4788122"/>
            <a:ext cx="2022671" cy="1882923"/>
          </a:xfrm>
          <a:custGeom>
            <a:avLst/>
            <a:gdLst/>
            <a:ahLst/>
            <a:cxnLst/>
            <a:rect l="l" t="t" r="r" b="b"/>
            <a:pathLst>
              <a:path w="3034007" h="2824384">
                <a:moveTo>
                  <a:pt x="0" y="0"/>
                </a:moveTo>
                <a:lnTo>
                  <a:pt x="3034007" y="0"/>
                </a:lnTo>
                <a:lnTo>
                  <a:pt x="3034007" y="2824385"/>
                </a:lnTo>
                <a:lnTo>
                  <a:pt x="0" y="282438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D4E7BF5C-7C3E-385D-7C5B-3DF8C07E687A}"/>
              </a:ext>
            </a:extLst>
          </p:cNvPr>
          <p:cNvSpPr txBox="1"/>
          <p:nvPr/>
        </p:nvSpPr>
        <p:spPr>
          <a:xfrm>
            <a:off x="6011890" y="2389121"/>
            <a:ext cx="5877878" cy="646331"/>
          </a:xfrm>
          <a:prstGeom prst="rect">
            <a:avLst/>
          </a:prstGeom>
          <a:noFill/>
        </p:spPr>
        <p:txBody>
          <a:bodyPr wrap="square" rtlCol="0">
            <a:spAutoFit/>
          </a:bodyPr>
          <a:lstStyle/>
          <a:p>
            <a:pPr algn="ctr" defTabSz="609539"/>
            <a:r>
              <a:rPr lang="en-US" sz="3600" b="1" dirty="0">
                <a:solidFill>
                  <a:srgbClr val="C0504D">
                    <a:lumMod val="50000"/>
                  </a:srgbClr>
                </a:solidFill>
                <a:latin typeface="UTM Avo" panose="02040603050506020204" pitchFamily="18" charset="0"/>
                <a:cs typeface="Arial" panose="020B0604020202020204" pitchFamily="34" charset="0"/>
              </a:rPr>
              <a:t>HƯỚNG DẪN VỀ NHÀ</a:t>
            </a:r>
          </a:p>
        </p:txBody>
      </p:sp>
      <p:grpSp>
        <p:nvGrpSpPr>
          <p:cNvPr id="10" name="Group 9">
            <a:extLst>
              <a:ext uri="{FF2B5EF4-FFF2-40B4-BE49-F238E27FC236}">
                <a16:creationId xmlns:a16="http://schemas.microsoft.com/office/drawing/2014/main" id="{0D305B70-E24F-4E3D-C14A-FE5A6D39A652}"/>
              </a:ext>
            </a:extLst>
          </p:cNvPr>
          <p:cNvGrpSpPr/>
          <p:nvPr/>
        </p:nvGrpSpPr>
        <p:grpSpPr>
          <a:xfrm>
            <a:off x="1356324" y="1686758"/>
            <a:ext cx="4863185" cy="3043223"/>
            <a:chOff x="580749" y="624127"/>
            <a:chExt cx="8402497" cy="5258010"/>
          </a:xfrm>
        </p:grpSpPr>
        <p:sp>
          <p:nvSpPr>
            <p:cNvPr id="11" name="Freeform 3">
              <a:extLst>
                <a:ext uri="{FF2B5EF4-FFF2-40B4-BE49-F238E27FC236}">
                  <a16:creationId xmlns:a16="http://schemas.microsoft.com/office/drawing/2014/main" id="{B78B8831-9541-3588-E48C-A114BED13316}"/>
                </a:ext>
              </a:extLst>
            </p:cNvPr>
            <p:cNvSpPr/>
            <p:nvPr/>
          </p:nvSpPr>
          <p:spPr>
            <a:xfrm flipH="1">
              <a:off x="580749" y="624127"/>
              <a:ext cx="8402497" cy="5258010"/>
            </a:xfrm>
            <a:custGeom>
              <a:avLst/>
              <a:gdLst/>
              <a:ahLst/>
              <a:cxnLst/>
              <a:rect l="l" t="t" r="r" b="b"/>
              <a:pathLst>
                <a:path w="8402497" h="5258010">
                  <a:moveTo>
                    <a:pt x="8402497" y="0"/>
                  </a:moveTo>
                  <a:lnTo>
                    <a:pt x="0" y="0"/>
                  </a:lnTo>
                  <a:lnTo>
                    <a:pt x="0" y="5258009"/>
                  </a:lnTo>
                  <a:lnTo>
                    <a:pt x="8402497" y="5258009"/>
                  </a:lnTo>
                  <a:lnTo>
                    <a:pt x="8402497" y="0"/>
                  </a:lnTo>
                  <a:close/>
                </a:path>
              </a:pathLst>
            </a:custGeom>
            <a:blipFill>
              <a:blip r:embed="rId7">
                <a:extLst>
                  <a:ext uri="{96DAC541-7B7A-43D3-8B79-37D633B846F1}">
                    <asvg:svgBlip xmlns:asvg="http://schemas.microsoft.com/office/drawing/2016/SVG/main" xmlns="" r:embed="rId8"/>
                  </a:ext>
                </a:extLst>
              </a:blip>
              <a:stretch>
                <a:fillRect t="-64900"/>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0CAEF7AB-C424-4680-F0B5-4AA708262D01}"/>
                </a:ext>
              </a:extLst>
            </p:cNvPr>
            <p:cNvSpPr txBox="1"/>
            <p:nvPr/>
          </p:nvSpPr>
          <p:spPr>
            <a:xfrm>
              <a:off x="1419685" y="1595571"/>
              <a:ext cx="6365907" cy="2523576"/>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Đọc</a:t>
              </a:r>
              <a:r>
                <a:rPr kumimoji="0" lang="en-US" sz="2400" b="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lại</a:t>
              </a:r>
              <a:r>
                <a:rPr kumimoji="0" lang="en-US" sz="2400" b="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bài</a:t>
              </a:r>
              <a:r>
                <a:rPr kumimoji="0" lang="en-US" sz="2400" b="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học</a:t>
              </a:r>
              <a:r>
                <a:rPr kumimoji="0" lang="en-US" sz="2400" b="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Em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thực</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hiện</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quyền</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bổn</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phận</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trẻ</a:t>
              </a:r>
              <a:r>
                <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1"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em</a:t>
              </a:r>
              <a:endParaRPr kumimoji="0" lang="en-US" sz="2400" b="1"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691C0F56-C8E1-AC61-6BB1-6400416691D1}"/>
              </a:ext>
            </a:extLst>
          </p:cNvPr>
          <p:cNvGrpSpPr/>
          <p:nvPr/>
        </p:nvGrpSpPr>
        <p:grpSpPr>
          <a:xfrm>
            <a:off x="6940446" y="3444748"/>
            <a:ext cx="4863185" cy="3043223"/>
            <a:chOff x="9333498" y="4553178"/>
            <a:chExt cx="8402497" cy="5258010"/>
          </a:xfrm>
        </p:grpSpPr>
        <p:sp>
          <p:nvSpPr>
            <p:cNvPr id="21" name="Freeform 6">
              <a:extLst>
                <a:ext uri="{FF2B5EF4-FFF2-40B4-BE49-F238E27FC236}">
                  <a16:creationId xmlns:a16="http://schemas.microsoft.com/office/drawing/2014/main" id="{EADBA066-F9CD-2E21-1267-D5FF2F5874E7}"/>
                </a:ext>
              </a:extLst>
            </p:cNvPr>
            <p:cNvSpPr/>
            <p:nvPr/>
          </p:nvSpPr>
          <p:spPr>
            <a:xfrm flipH="1">
              <a:off x="9333498" y="4553178"/>
              <a:ext cx="8402497" cy="5258010"/>
            </a:xfrm>
            <a:custGeom>
              <a:avLst/>
              <a:gdLst/>
              <a:ahLst/>
              <a:cxnLst/>
              <a:rect l="l" t="t" r="r" b="b"/>
              <a:pathLst>
                <a:path w="8402497" h="5258010">
                  <a:moveTo>
                    <a:pt x="8402497" y="0"/>
                  </a:moveTo>
                  <a:lnTo>
                    <a:pt x="0" y="0"/>
                  </a:lnTo>
                  <a:lnTo>
                    <a:pt x="0" y="5258009"/>
                  </a:lnTo>
                  <a:lnTo>
                    <a:pt x="8402497" y="5258009"/>
                  </a:lnTo>
                  <a:lnTo>
                    <a:pt x="8402497" y="0"/>
                  </a:lnTo>
                  <a:close/>
                </a:path>
              </a:pathLst>
            </a:custGeom>
            <a:blipFill>
              <a:blip r:embed="rId7">
                <a:extLst>
                  <a:ext uri="{96DAC541-7B7A-43D3-8B79-37D633B846F1}">
                    <asvg:svgBlip xmlns:asvg="http://schemas.microsoft.com/office/drawing/2016/SVG/main" xmlns="" r:embed="rId8"/>
                  </a:ext>
                </a:extLst>
              </a:blip>
              <a:stretch>
                <a:fillRect t="-64900"/>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24" name="TextBox 23">
              <a:extLst>
                <a:ext uri="{FF2B5EF4-FFF2-40B4-BE49-F238E27FC236}">
                  <a16:creationId xmlns:a16="http://schemas.microsoft.com/office/drawing/2014/main" id="{F4A37BD7-AD8A-F7F2-2A5A-4465BE1659E5}"/>
                </a:ext>
              </a:extLst>
            </p:cNvPr>
            <p:cNvSpPr txBox="1"/>
            <p:nvPr/>
          </p:nvSpPr>
          <p:spPr>
            <a:xfrm>
              <a:off x="10035583" y="5317947"/>
              <a:ext cx="6998323" cy="2904788"/>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Nhắc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nhở</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bạn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bè</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cùng</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thực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hiện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quyền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bổn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phận</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trẻ</a:t>
              </a:r>
              <a:r>
                <a:rPr kumimoji="0" lang="en-US" sz="2400" b="0"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em</a:t>
              </a:r>
              <a:endParaRPr kumimoji="0" lang="en-US" sz="2400" b="1" i="0" u="none" strike="noStrike" kern="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grpSp>
      <p:sp>
        <p:nvSpPr>
          <p:cNvPr id="7" name="Freeform 10">
            <a:extLst>
              <a:ext uri="{FF2B5EF4-FFF2-40B4-BE49-F238E27FC236}">
                <a16:creationId xmlns:a16="http://schemas.microsoft.com/office/drawing/2014/main" id="{049D8547-94AE-7C2E-0D3A-E14F4337A3F1}"/>
              </a:ext>
            </a:extLst>
          </p:cNvPr>
          <p:cNvSpPr/>
          <p:nvPr/>
        </p:nvSpPr>
        <p:spPr>
          <a:xfrm flipH="1">
            <a:off x="38100" y="3921425"/>
            <a:ext cx="2209340" cy="3442314"/>
          </a:xfrm>
          <a:custGeom>
            <a:avLst/>
            <a:gdLst/>
            <a:ahLst/>
            <a:cxnLst/>
            <a:rect l="l" t="t" r="r" b="b"/>
            <a:pathLst>
              <a:path w="3314010" h="5163471">
                <a:moveTo>
                  <a:pt x="3314010" y="0"/>
                </a:moveTo>
                <a:lnTo>
                  <a:pt x="0" y="0"/>
                </a:lnTo>
                <a:lnTo>
                  <a:pt x="0" y="5163471"/>
                </a:lnTo>
                <a:lnTo>
                  <a:pt x="3314010" y="5163471"/>
                </a:lnTo>
                <a:lnTo>
                  <a:pt x="331401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5487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5EFC4F-9B2C-7B75-42AF-536DFE5170DE}"/>
              </a:ext>
            </a:extLst>
          </p:cNvPr>
          <p:cNvGrpSpPr/>
          <p:nvPr/>
        </p:nvGrpSpPr>
        <p:grpSpPr>
          <a:xfrm>
            <a:off x="4727728" y="3589330"/>
            <a:ext cx="2736543" cy="1558939"/>
            <a:chOff x="309542" y="967667"/>
            <a:chExt cx="2878585" cy="1558939"/>
          </a:xfrm>
        </p:grpSpPr>
        <p:pic>
          <p:nvPicPr>
            <p:cNvPr id="3" name="Picture 2">
              <a:hlinkClick r:id="rId3"/>
              <a:extLst>
                <a:ext uri="{FF2B5EF4-FFF2-40B4-BE49-F238E27FC236}">
                  <a16:creationId xmlns:a16="http://schemas.microsoft.com/office/drawing/2014/main" id="{3521F02C-62EF-8DBD-69C1-52AEB14C59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6EFFC924-547D-2759-6013-01F424C81B7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3211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20">
            <a:extLst>
              <a:ext uri="{FF2B5EF4-FFF2-40B4-BE49-F238E27FC236}">
                <a16:creationId xmlns:a16="http://schemas.microsoft.com/office/drawing/2014/main" id="{CB8BC479-1752-C1BD-14D0-B9B120EACC71}"/>
              </a:ext>
            </a:extLst>
          </p:cNvPr>
          <p:cNvSpPr txBox="1"/>
          <p:nvPr/>
        </p:nvSpPr>
        <p:spPr>
          <a:xfrm>
            <a:off x="1386280" y="1499009"/>
            <a:ext cx="9419439"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HOẠT ĐỘNG 1: QUAN SÁT TRANH VÀ TRẢ LỜI CÂU HỎI</a:t>
            </a:r>
          </a:p>
        </p:txBody>
      </p:sp>
      <p:grpSp>
        <p:nvGrpSpPr>
          <p:cNvPr id="19" name="Group 18">
            <a:extLst>
              <a:ext uri="{FF2B5EF4-FFF2-40B4-BE49-F238E27FC236}">
                <a16:creationId xmlns:a16="http://schemas.microsoft.com/office/drawing/2014/main" id="{734DA239-B6D9-3594-D766-908C16A3D0CD}"/>
              </a:ext>
            </a:extLst>
          </p:cNvPr>
          <p:cNvGrpSpPr/>
          <p:nvPr/>
        </p:nvGrpSpPr>
        <p:grpSpPr>
          <a:xfrm>
            <a:off x="3795408" y="2113166"/>
            <a:ext cx="4601181" cy="1671443"/>
            <a:chOff x="3686970" y="1159036"/>
            <a:chExt cx="4601181" cy="1671443"/>
          </a:xfrm>
        </p:grpSpPr>
        <p:sp>
          <p:nvSpPr>
            <p:cNvPr id="2" name="Freeform 6">
              <a:extLst>
                <a:ext uri="{FF2B5EF4-FFF2-40B4-BE49-F238E27FC236}">
                  <a16:creationId xmlns:a16="http://schemas.microsoft.com/office/drawing/2014/main" id="{6B13F8F2-9AE9-B5FD-B764-312FC815B70B}"/>
                </a:ext>
              </a:extLst>
            </p:cNvPr>
            <p:cNvSpPr/>
            <p:nvPr/>
          </p:nvSpPr>
          <p:spPr>
            <a:xfrm>
              <a:off x="3701979" y="1159036"/>
              <a:ext cx="4586172" cy="1671443"/>
            </a:xfrm>
            <a:custGeom>
              <a:avLst/>
              <a:gdLst/>
              <a:ahLst/>
              <a:cxnLst/>
              <a:rect l="l" t="t" r="r" b="b"/>
              <a:pathLst>
                <a:path w="6879258" h="3802353">
                  <a:moveTo>
                    <a:pt x="0" y="0"/>
                  </a:moveTo>
                  <a:lnTo>
                    <a:pt x="6879258" y="0"/>
                  </a:lnTo>
                  <a:lnTo>
                    <a:pt x="6879258" y="3802353"/>
                  </a:lnTo>
                  <a:lnTo>
                    <a:pt x="0" y="38023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3" name="Freeform 13">
              <a:extLst>
                <a:ext uri="{FF2B5EF4-FFF2-40B4-BE49-F238E27FC236}">
                  <a16:creationId xmlns:a16="http://schemas.microsoft.com/office/drawing/2014/main" id="{656541E9-48DB-8E51-8536-25965478BD16}"/>
                </a:ext>
              </a:extLst>
            </p:cNvPr>
            <p:cNvSpPr/>
            <p:nvPr/>
          </p:nvSpPr>
          <p:spPr>
            <a:xfrm>
              <a:off x="3686970" y="1166479"/>
              <a:ext cx="1659088" cy="424939"/>
            </a:xfrm>
            <a:custGeom>
              <a:avLst/>
              <a:gdLst/>
              <a:ahLst/>
              <a:cxnLst/>
              <a:rect l="l" t="t" r="r" b="b"/>
              <a:pathLst>
                <a:path w="3515914" h="900524">
                  <a:moveTo>
                    <a:pt x="0" y="0"/>
                  </a:moveTo>
                  <a:lnTo>
                    <a:pt x="3515914" y="0"/>
                  </a:lnTo>
                  <a:lnTo>
                    <a:pt x="3515914" y="900524"/>
                  </a:lnTo>
                  <a:lnTo>
                    <a:pt x="0" y="9005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4" name="TextBox 3">
              <a:extLst>
                <a:ext uri="{FF2B5EF4-FFF2-40B4-BE49-F238E27FC236}">
                  <a16:creationId xmlns:a16="http://schemas.microsoft.com/office/drawing/2014/main" id="{F31DAE1D-4A41-D1A6-E520-F267D9DFA1CB}"/>
                </a:ext>
              </a:extLst>
            </p:cNvPr>
            <p:cNvSpPr txBox="1"/>
            <p:nvPr/>
          </p:nvSpPr>
          <p:spPr>
            <a:xfrm>
              <a:off x="3844616" y="1485884"/>
              <a:ext cx="4354285" cy="1128386"/>
            </a:xfrm>
            <a:prstGeom prst="rect">
              <a:avLst/>
            </a:prstGeom>
            <a:noFill/>
          </p:spPr>
          <p:txBody>
            <a:bodyPr wrap="square">
              <a:spAutoFit/>
            </a:bodyPr>
            <a:lstStyle/>
            <a:p>
              <a:pPr algn="ctr" defTabSz="609539">
                <a:lnSpc>
                  <a:spcPct val="150000"/>
                </a:lnSpc>
              </a:pP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Các</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em</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quan</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sát</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tranh</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và</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trả</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lời</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câu</a:t>
              </a:r>
              <a:r>
                <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rPr>
                <a:t> </a:t>
              </a:r>
              <a:r>
                <a:rPr lang="fr-FR" sz="2400" b="1" dirty="0" err="1">
                  <a:solidFill>
                    <a:srgbClr val="000000"/>
                  </a:solidFill>
                  <a:latin typeface="UTM Avo" panose="02040603050506020204" pitchFamily="18" charset="0"/>
                  <a:ea typeface="Calibri" panose="020F0502020204030204" pitchFamily="34" charset="0"/>
                  <a:cs typeface="Arial" panose="020B0604020202020204" pitchFamily="34" charset="0"/>
                </a:rPr>
                <a:t>hỏi</a:t>
              </a:r>
              <a:endParaRPr lang="fr-FR" sz="2400" b="1" dirty="0">
                <a:solidFill>
                  <a:srgbClr val="000000"/>
                </a:solidFill>
                <a:latin typeface="UTM Avo" panose="02040603050506020204" pitchFamily="18"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53FA8509-F3AD-0F40-1DE4-40BE7399DB51}"/>
              </a:ext>
            </a:extLst>
          </p:cNvPr>
          <p:cNvGrpSpPr/>
          <p:nvPr/>
        </p:nvGrpSpPr>
        <p:grpSpPr>
          <a:xfrm>
            <a:off x="1033100" y="4137443"/>
            <a:ext cx="4666904" cy="2206698"/>
            <a:chOff x="1905000" y="5255155"/>
            <a:chExt cx="7000356" cy="3682971"/>
          </a:xfrm>
        </p:grpSpPr>
        <p:sp>
          <p:nvSpPr>
            <p:cNvPr id="13" name="Freeform 3">
              <a:extLst>
                <a:ext uri="{FF2B5EF4-FFF2-40B4-BE49-F238E27FC236}">
                  <a16:creationId xmlns:a16="http://schemas.microsoft.com/office/drawing/2014/main" id="{285039A2-898C-23A2-AB9E-543D5F568EAA}"/>
                </a:ext>
              </a:extLst>
            </p:cNvPr>
            <p:cNvSpPr/>
            <p:nvPr/>
          </p:nvSpPr>
          <p:spPr>
            <a:xfrm flipH="1">
              <a:off x="1905000" y="5255155"/>
              <a:ext cx="7000356" cy="3682971"/>
            </a:xfrm>
            <a:custGeom>
              <a:avLst/>
              <a:gdLst/>
              <a:ahLst/>
              <a:cxnLst/>
              <a:rect l="l" t="t" r="r" b="b"/>
              <a:pathLst>
                <a:path w="7000356" h="4380595">
                  <a:moveTo>
                    <a:pt x="7000355" y="0"/>
                  </a:moveTo>
                  <a:lnTo>
                    <a:pt x="0" y="0"/>
                  </a:lnTo>
                  <a:lnTo>
                    <a:pt x="0" y="4380595"/>
                  </a:lnTo>
                  <a:lnTo>
                    <a:pt x="7000355" y="4380595"/>
                  </a:lnTo>
                  <a:lnTo>
                    <a:pt x="7000355" y="0"/>
                  </a:lnTo>
                  <a:close/>
                </a:path>
              </a:pathLst>
            </a:custGeom>
            <a:blipFill>
              <a:blip r:embed="rId7">
                <a:extLst>
                  <a:ext uri="{96DAC541-7B7A-43D3-8B79-37D633B846F1}">
                    <asvg:svgBlip xmlns:asvg="http://schemas.microsoft.com/office/drawing/2016/SVG/main" xmlns="" r:embed="rId8"/>
                  </a:ext>
                </a:extLst>
              </a:blip>
              <a:stretch>
                <a:fillRect t="-64900"/>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068CCA44-061C-246C-EE9E-6FED373C206F}"/>
                </a:ext>
              </a:extLst>
            </p:cNvPr>
            <p:cNvSpPr txBox="1"/>
            <p:nvPr/>
          </p:nvSpPr>
          <p:spPr>
            <a:xfrm>
              <a:off x="2322009" y="6039944"/>
              <a:ext cx="6166337" cy="1872357"/>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Các</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tranh</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nói</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đến</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quyền</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nào</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trẻ</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DBF75C8-6883-310D-5420-A8AFCA466DE2}"/>
              </a:ext>
            </a:extLst>
          </p:cNvPr>
          <p:cNvGrpSpPr/>
          <p:nvPr/>
        </p:nvGrpSpPr>
        <p:grpSpPr>
          <a:xfrm>
            <a:off x="6417900" y="4137443"/>
            <a:ext cx="4666904" cy="2206699"/>
            <a:chOff x="9982200" y="5255154"/>
            <a:chExt cx="7000356" cy="3682972"/>
          </a:xfrm>
        </p:grpSpPr>
        <p:sp>
          <p:nvSpPr>
            <p:cNvPr id="16" name="Freeform 4">
              <a:extLst>
                <a:ext uri="{FF2B5EF4-FFF2-40B4-BE49-F238E27FC236}">
                  <a16:creationId xmlns:a16="http://schemas.microsoft.com/office/drawing/2014/main" id="{A00E0881-AD71-D259-46C5-CACC51D9BD25}"/>
                </a:ext>
              </a:extLst>
            </p:cNvPr>
            <p:cNvSpPr/>
            <p:nvPr/>
          </p:nvSpPr>
          <p:spPr>
            <a:xfrm flipH="1">
              <a:off x="9982200" y="5255154"/>
              <a:ext cx="7000356" cy="3682972"/>
            </a:xfrm>
            <a:custGeom>
              <a:avLst/>
              <a:gdLst/>
              <a:ahLst/>
              <a:cxnLst/>
              <a:rect l="l" t="t" r="r" b="b"/>
              <a:pathLst>
                <a:path w="7000356" h="4380595">
                  <a:moveTo>
                    <a:pt x="7000356" y="0"/>
                  </a:moveTo>
                  <a:lnTo>
                    <a:pt x="0" y="0"/>
                  </a:lnTo>
                  <a:lnTo>
                    <a:pt x="0" y="4380595"/>
                  </a:lnTo>
                  <a:lnTo>
                    <a:pt x="7000356" y="4380595"/>
                  </a:lnTo>
                  <a:lnTo>
                    <a:pt x="7000356" y="0"/>
                  </a:lnTo>
                  <a:close/>
                </a:path>
              </a:pathLst>
            </a:custGeom>
            <a:blipFill>
              <a:blip r:embed="rId7">
                <a:extLst>
                  <a:ext uri="{96DAC541-7B7A-43D3-8B79-37D633B846F1}">
                    <asvg:svgBlip xmlns:asvg="http://schemas.microsoft.com/office/drawing/2016/SVG/main" xmlns="" r:embed="rId8"/>
                  </a:ext>
                </a:extLst>
              </a:blip>
              <a:stretch>
                <a:fillRect t="-64900"/>
              </a:stretch>
            </a:blipFill>
          </p:spPr>
          <p:txBody>
            <a:bodyPr/>
            <a:lstStyle/>
            <a:p>
              <a:pPr marL="0" marR="0" lvl="0" indent="0" defTabSz="60953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endParaRPr>
            </a:p>
          </p:txBody>
        </p:sp>
        <p:sp>
          <p:nvSpPr>
            <p:cNvPr id="17" name="TextBox 16">
              <a:extLst>
                <a:ext uri="{FF2B5EF4-FFF2-40B4-BE49-F238E27FC236}">
                  <a16:creationId xmlns:a16="http://schemas.microsoft.com/office/drawing/2014/main" id="{5DAA94F9-8CA5-A4EB-1C2A-D873F4E71B3C}"/>
                </a:ext>
              </a:extLst>
            </p:cNvPr>
            <p:cNvSpPr txBox="1"/>
            <p:nvPr/>
          </p:nvSpPr>
          <p:spPr>
            <a:xfrm>
              <a:off x="10399209" y="6051108"/>
              <a:ext cx="6166337" cy="1872357"/>
            </a:xfrm>
            <a:prstGeom prst="rect">
              <a:avLst/>
            </a:prstGeom>
            <a:noFill/>
          </p:spPr>
          <p:txBody>
            <a:bodyPr wrap="square">
              <a:spAutoFit/>
            </a:bodyP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b.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hãy</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kể</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thêm</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những</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quyền</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khác</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của</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trẻ</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fr-FR" sz="24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em</a:t>
              </a:r>
              <a:r>
                <a:rPr kumimoji="0" lang="fr-F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en-US" sz="24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endParaRPr>
            </a:p>
          </p:txBody>
        </p:sp>
      </p:grpSp>
      <p:pic>
        <p:nvPicPr>
          <p:cNvPr id="18" name="Picture 2">
            <a:extLst>
              <a:ext uri="{FF2B5EF4-FFF2-40B4-BE49-F238E27FC236}">
                <a16:creationId xmlns:a16="http://schemas.microsoft.com/office/drawing/2014/main" id="{87F6C4C3-1D9B-2D3C-340B-20DA627E8A7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454496" y="5450307"/>
            <a:ext cx="1351403" cy="1246668"/>
          </a:xfrm>
          <a:prstGeom prst="rect">
            <a:avLst/>
          </a:prstGeom>
        </p:spPr>
      </p:pic>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6C50306-D333-DD23-C17A-7298E689531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257D3E-CE69-CFC1-3A55-56DC0B9EC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258" y="1071154"/>
            <a:ext cx="7125483" cy="5720179"/>
          </a:xfrm>
          <a:prstGeom prst="rect">
            <a:avLst/>
          </a:prstGeom>
        </p:spPr>
      </p:pic>
    </p:spTree>
    <p:extLst>
      <p:ext uri="{BB962C8B-B14F-4D97-AF65-F5344CB8AC3E}">
        <p14:creationId xmlns:p14="http://schemas.microsoft.com/office/powerpoint/2010/main" val="3688794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0C6A573-F41F-84E9-406D-4A876087581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7EA4610-D35F-381E-2164-5C40497C10B5}"/>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7D308D7-37C9-9A9D-0092-B8DB242FEA02}"/>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FF0DD6C4-2033-10E4-1B9A-2E5FA4F5336F}"/>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4AA5D43E-B62C-9CA9-33D1-141714AB6D80}"/>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04CA521D-1990-C2B8-5E9B-4B73D3828602}"/>
              </a:ext>
            </a:extLst>
          </p:cNvPr>
          <p:cNvGrpSpPr/>
          <p:nvPr/>
        </p:nvGrpSpPr>
        <p:grpSpPr>
          <a:xfrm>
            <a:off x="0" y="1642854"/>
            <a:ext cx="10322724" cy="927219"/>
            <a:chOff x="0" y="1955375"/>
            <a:chExt cx="15484088" cy="1390828"/>
          </a:xfrm>
        </p:grpSpPr>
        <p:sp>
          <p:nvSpPr>
            <p:cNvPr id="10" name="Rectangle 9">
              <a:extLst>
                <a:ext uri="{FF2B5EF4-FFF2-40B4-BE49-F238E27FC236}">
                  <a16:creationId xmlns:a16="http://schemas.microsoft.com/office/drawing/2014/main" id="{61A215D3-C19A-13B9-7527-4CB891ADDB7F}"/>
                </a:ext>
              </a:extLst>
            </p:cNvPr>
            <p:cNvSpPr/>
            <p:nvPr/>
          </p:nvSpPr>
          <p:spPr>
            <a:xfrm>
              <a:off x="0" y="2201605"/>
              <a:ext cx="14330856"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 a: Những quyền cơ bản của trẻ em trong các tranh:</a:t>
              </a:r>
            </a:p>
          </p:txBody>
        </p:sp>
        <p:pic>
          <p:nvPicPr>
            <p:cNvPr id="11" name="Picture 2">
              <a:extLst>
                <a:ext uri="{FF2B5EF4-FFF2-40B4-BE49-F238E27FC236}">
                  <a16:creationId xmlns:a16="http://schemas.microsoft.com/office/drawing/2014/main" id="{5E5AEF2F-6E6D-B030-6276-7CA784F204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76415" y="1955375"/>
              <a:ext cx="1507673" cy="1390826"/>
            </a:xfrm>
            <a:prstGeom prst="rect">
              <a:avLst/>
            </a:prstGeom>
          </p:spPr>
        </p:pic>
      </p:grpSp>
      <p:sp>
        <p:nvSpPr>
          <p:cNvPr id="15" name="TextBox 14">
            <a:extLst>
              <a:ext uri="{FF2B5EF4-FFF2-40B4-BE49-F238E27FC236}">
                <a16:creationId xmlns:a16="http://schemas.microsoft.com/office/drawing/2014/main" id="{9A37230E-32F8-CDB6-91E0-88F9C2655CFF}"/>
              </a:ext>
            </a:extLst>
          </p:cNvPr>
          <p:cNvSpPr txBox="1"/>
          <p:nvPr/>
        </p:nvSpPr>
        <p:spPr>
          <a:xfrm>
            <a:off x="7147988" y="5563888"/>
            <a:ext cx="3670570" cy="1121846"/>
          </a:xfrm>
          <a:prstGeom prst="rect">
            <a:avLst/>
          </a:prstGeom>
          <a:noFill/>
        </p:spPr>
        <p:txBody>
          <a:bodyPr wrap="square">
            <a:spAutoFit/>
          </a:bodyPr>
          <a:lstStyle/>
          <a:p>
            <a:pPr algn="ctr" defTabSz="609539">
              <a:lnSpc>
                <a:spcPct val="150000"/>
              </a:lnSpc>
              <a:spcBef>
                <a:spcPts val="67"/>
              </a:spcBef>
              <a:spcAft>
                <a:spcPts val="67"/>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2: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học tập, giáo dục</a:t>
            </a:r>
          </a:p>
        </p:txBody>
      </p:sp>
      <p:sp>
        <p:nvSpPr>
          <p:cNvPr id="17" name="TextBox 16">
            <a:extLst>
              <a:ext uri="{FF2B5EF4-FFF2-40B4-BE49-F238E27FC236}">
                <a16:creationId xmlns:a16="http://schemas.microsoft.com/office/drawing/2014/main" id="{702F96A7-1A99-64F6-C159-B6C75A9286F3}"/>
              </a:ext>
            </a:extLst>
          </p:cNvPr>
          <p:cNvSpPr txBox="1"/>
          <p:nvPr/>
        </p:nvSpPr>
        <p:spPr>
          <a:xfrm>
            <a:off x="910147" y="5557348"/>
            <a:ext cx="3944680" cy="1128386"/>
          </a:xfrm>
          <a:prstGeom prst="rect">
            <a:avLst/>
          </a:prstGeom>
          <a:noFill/>
        </p:spPr>
        <p:txBody>
          <a:bodyPr wrap="square">
            <a:spAutoFit/>
          </a:bodyPr>
          <a:lstStyle/>
          <a:p>
            <a:pPr algn="ctr" defTabSz="609539">
              <a:lnSpc>
                <a:spcPct val="150000"/>
              </a:lnSpc>
              <a:spcBef>
                <a:spcPts val="67"/>
              </a:spcBef>
              <a:spcAft>
                <a:spcPts val="67"/>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1: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bảo vệ thân thể</a:t>
            </a:r>
          </a:p>
        </p:txBody>
      </p:sp>
      <p:pic>
        <p:nvPicPr>
          <p:cNvPr id="2" name="Picture 1">
            <a:extLst>
              <a:ext uri="{FF2B5EF4-FFF2-40B4-BE49-F238E27FC236}">
                <a16:creationId xmlns:a16="http://schemas.microsoft.com/office/drawing/2014/main" id="{4EE772BC-3DB8-9131-45E4-8B4997BA25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741" b="48129"/>
          <a:stretch/>
        </p:blipFill>
        <p:spPr>
          <a:xfrm>
            <a:off x="1140984" y="2847065"/>
            <a:ext cx="3423227" cy="2780893"/>
          </a:xfrm>
          <a:prstGeom prst="rect">
            <a:avLst/>
          </a:prstGeom>
        </p:spPr>
      </p:pic>
      <p:pic>
        <p:nvPicPr>
          <p:cNvPr id="3" name="Picture 2">
            <a:extLst>
              <a:ext uri="{FF2B5EF4-FFF2-40B4-BE49-F238E27FC236}">
                <a16:creationId xmlns:a16="http://schemas.microsoft.com/office/drawing/2014/main" id="{1835B285-503D-CFC5-099C-A75E360072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282" r="-541" b="48129"/>
          <a:stretch/>
        </p:blipFill>
        <p:spPr>
          <a:xfrm>
            <a:off x="7271660" y="2732019"/>
            <a:ext cx="3423227" cy="2780893"/>
          </a:xfrm>
          <a:prstGeom prst="rect">
            <a:avLst/>
          </a:prstGeom>
        </p:spPr>
      </p:pic>
    </p:spTree>
    <p:extLst>
      <p:ext uri="{BB962C8B-B14F-4D97-AF65-F5344CB8AC3E}">
        <p14:creationId xmlns:p14="http://schemas.microsoft.com/office/powerpoint/2010/main" val="742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7903B7-4CC9-A8F4-A3A8-E411FA99FDF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002EED76-D498-FE74-0FB4-57FC003A05F7}"/>
              </a:ext>
            </a:extLst>
          </p:cNvPr>
          <p:cNvSpPr/>
          <p:nvPr/>
        </p:nvSpPr>
        <p:spPr>
          <a:xfrm>
            <a:off x="8521430" y="4474723"/>
            <a:ext cx="3670570" cy="2383277"/>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E00037C-1EE1-30C6-1C25-57551963D1C8}"/>
              </a:ext>
            </a:extLst>
          </p:cNvPr>
          <p:cNvGrpSpPr/>
          <p:nvPr/>
        </p:nvGrpSpPr>
        <p:grpSpPr>
          <a:xfrm>
            <a:off x="3911600" y="607213"/>
            <a:ext cx="4368799" cy="763064"/>
            <a:chOff x="5010864" y="-7"/>
            <a:chExt cx="7807228" cy="1086290"/>
          </a:xfrm>
        </p:grpSpPr>
        <p:sp>
          <p:nvSpPr>
            <p:cNvPr id="7" name="Round Same Side Corner Rectangle 11">
              <a:extLst>
                <a:ext uri="{FF2B5EF4-FFF2-40B4-BE49-F238E27FC236}">
                  <a16:creationId xmlns:a16="http://schemas.microsoft.com/office/drawing/2014/main" id="{008176EE-08FE-298C-7A14-C2C4A9027E12}"/>
                </a:ext>
              </a:extLst>
            </p:cNvPr>
            <p:cNvSpPr/>
            <p:nvPr/>
          </p:nvSpPr>
          <p:spPr>
            <a:xfrm flipV="1">
              <a:off x="5010864" y="-7"/>
              <a:ext cx="7807228" cy="1086290"/>
            </a:xfrm>
            <a:prstGeom prst="round2SameRect">
              <a:avLst>
                <a:gd name="adj1" fmla="val 37720"/>
                <a:gd name="adj2" fmla="val 0"/>
              </a:avLst>
            </a:prstGeom>
            <a:solidFill>
              <a:srgbClr val="BD4A47"/>
            </a:solidFill>
            <a:ln w="25400" cap="flat" cmpd="sng" algn="ctr">
              <a:solidFill>
                <a:srgbClr val="C0504D">
                  <a:lumMod val="75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endParaRPr>
            </a:p>
          </p:txBody>
        </p:sp>
        <p:sp>
          <p:nvSpPr>
            <p:cNvPr id="8" name="TextBox 7">
              <a:extLst>
                <a:ext uri="{FF2B5EF4-FFF2-40B4-BE49-F238E27FC236}">
                  <a16:creationId xmlns:a16="http://schemas.microsoft.com/office/drawing/2014/main" id="{5C36D32D-87A8-98B3-A35F-4FE4DE763683}"/>
                </a:ext>
              </a:extLst>
            </p:cNvPr>
            <p:cNvSpPr txBox="1"/>
            <p:nvPr/>
          </p:nvSpPr>
          <p:spPr>
            <a:xfrm>
              <a:off x="5531345" y="166933"/>
              <a:ext cx="6766264" cy="752408"/>
            </a:xfrm>
            <a:prstGeom prst="rect">
              <a:avLst/>
            </a:prstGeom>
            <a:noFill/>
          </p:spPr>
          <p:txBody>
            <a:bodyPr wrap="square" rtlCol="0">
              <a:spAutoFit/>
            </a:bodyP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UTM Avo" panose="02040603050506020204" pitchFamily="18" charset="0"/>
                  <a:cs typeface="Arial" panose="020B0604020202020204" pitchFamily="34" charset="0"/>
                </a:rPr>
                <a:t>GỢI Ý TRẢ LỜI</a:t>
              </a:r>
            </a:p>
          </p:txBody>
        </p:sp>
      </p:grpSp>
      <p:grpSp>
        <p:nvGrpSpPr>
          <p:cNvPr id="9" name="Group 8">
            <a:extLst>
              <a:ext uri="{FF2B5EF4-FFF2-40B4-BE49-F238E27FC236}">
                <a16:creationId xmlns:a16="http://schemas.microsoft.com/office/drawing/2014/main" id="{250BC397-FEBC-FB14-27BA-63EF05DDFBB7}"/>
              </a:ext>
            </a:extLst>
          </p:cNvPr>
          <p:cNvGrpSpPr/>
          <p:nvPr/>
        </p:nvGrpSpPr>
        <p:grpSpPr>
          <a:xfrm>
            <a:off x="0" y="1642854"/>
            <a:ext cx="10322724" cy="927219"/>
            <a:chOff x="0" y="1955375"/>
            <a:chExt cx="15484088" cy="1390828"/>
          </a:xfrm>
        </p:grpSpPr>
        <p:sp>
          <p:nvSpPr>
            <p:cNvPr id="10" name="Rectangle 9">
              <a:extLst>
                <a:ext uri="{FF2B5EF4-FFF2-40B4-BE49-F238E27FC236}">
                  <a16:creationId xmlns:a16="http://schemas.microsoft.com/office/drawing/2014/main" id="{C6ABCBBD-D336-5AB8-5E1C-6308C0A837DF}"/>
                </a:ext>
              </a:extLst>
            </p:cNvPr>
            <p:cNvSpPr/>
            <p:nvPr/>
          </p:nvSpPr>
          <p:spPr>
            <a:xfrm>
              <a:off x="0" y="2201605"/>
              <a:ext cx="14330856" cy="1144598"/>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1F497D">
                      <a:lumMod val="50000"/>
                    </a:srgbClr>
                  </a:solidFill>
                  <a:effectLst/>
                  <a:uLnTx/>
                  <a:uFillTx/>
                  <a:latin typeface="UTM Avo" panose="02040603050506020204" pitchFamily="18" charset="0"/>
                  <a:ea typeface="+mn-ea"/>
                  <a:cs typeface="Arial" panose="020B0604020202020204" pitchFamily="34" charset="0"/>
                </a:rPr>
                <a:t>Câu a: Những quyền cơ bản của trẻ em trong các tranh:</a:t>
              </a:r>
            </a:p>
          </p:txBody>
        </p:sp>
        <p:pic>
          <p:nvPicPr>
            <p:cNvPr id="11" name="Picture 2">
              <a:extLst>
                <a:ext uri="{FF2B5EF4-FFF2-40B4-BE49-F238E27FC236}">
                  <a16:creationId xmlns:a16="http://schemas.microsoft.com/office/drawing/2014/main" id="{E07623B0-098E-0A0F-9B58-D82EDF2B5C3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976415" y="1955375"/>
              <a:ext cx="1507673" cy="1390826"/>
            </a:xfrm>
            <a:prstGeom prst="rect">
              <a:avLst/>
            </a:prstGeom>
          </p:spPr>
        </p:pic>
      </p:grpSp>
      <p:sp>
        <p:nvSpPr>
          <p:cNvPr id="15" name="TextBox 14">
            <a:extLst>
              <a:ext uri="{FF2B5EF4-FFF2-40B4-BE49-F238E27FC236}">
                <a16:creationId xmlns:a16="http://schemas.microsoft.com/office/drawing/2014/main" id="{CD97DA1B-572D-3AFC-3EB6-5AEEE70B10E9}"/>
              </a:ext>
            </a:extLst>
          </p:cNvPr>
          <p:cNvSpPr txBox="1"/>
          <p:nvPr/>
        </p:nvSpPr>
        <p:spPr>
          <a:xfrm>
            <a:off x="7147988" y="5563888"/>
            <a:ext cx="3670570" cy="1121846"/>
          </a:xfrm>
          <a:prstGeom prst="rect">
            <a:avLst/>
          </a:prstGeom>
          <a:noFill/>
        </p:spPr>
        <p:txBody>
          <a:bodyPr wrap="square">
            <a:spAutoFit/>
          </a:bodyPr>
          <a:lstStyle/>
          <a:p>
            <a:pPr algn="ctr" defTabSz="609539">
              <a:lnSpc>
                <a:spcPct val="150000"/>
              </a:lnSpc>
              <a:spcBef>
                <a:spcPts val="67"/>
              </a:spcBef>
              <a:spcAft>
                <a:spcPts val="67"/>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4: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chăm sóc, nuôi dưỡng</a:t>
            </a:r>
          </a:p>
        </p:txBody>
      </p:sp>
      <p:sp>
        <p:nvSpPr>
          <p:cNvPr id="17" name="TextBox 16">
            <a:extLst>
              <a:ext uri="{FF2B5EF4-FFF2-40B4-BE49-F238E27FC236}">
                <a16:creationId xmlns:a16="http://schemas.microsoft.com/office/drawing/2014/main" id="{F3555D8C-9D75-67F3-56D3-DB8A910E69A0}"/>
              </a:ext>
            </a:extLst>
          </p:cNvPr>
          <p:cNvSpPr txBox="1"/>
          <p:nvPr/>
        </p:nvSpPr>
        <p:spPr>
          <a:xfrm>
            <a:off x="910147" y="5557348"/>
            <a:ext cx="3944680" cy="1128386"/>
          </a:xfrm>
          <a:prstGeom prst="rect">
            <a:avLst/>
          </a:prstGeom>
          <a:noFill/>
        </p:spPr>
        <p:txBody>
          <a:bodyPr wrap="square">
            <a:spAutoFit/>
          </a:bodyPr>
          <a:lstStyle/>
          <a:p>
            <a:pPr algn="ctr" defTabSz="609539">
              <a:lnSpc>
                <a:spcPct val="150000"/>
              </a:lnSpc>
              <a:spcBef>
                <a:spcPts val="67"/>
              </a:spcBef>
              <a:spcAft>
                <a:spcPts val="67"/>
              </a:spcAft>
            </a:pPr>
            <a:r>
              <a:rPr lang="vi-VN" sz="2400" b="1" dirty="0">
                <a:solidFill>
                  <a:srgbClr val="000000"/>
                </a:solidFill>
                <a:latin typeface="UTM Avo" panose="02040603050506020204" pitchFamily="18" charset="0"/>
                <a:ea typeface="Calibri" panose="020F0502020204030204" pitchFamily="34" charset="0"/>
                <a:cs typeface="Arial" panose="020B0604020202020204" pitchFamily="34" charset="0"/>
              </a:rPr>
              <a:t>Tranh 3: </a:t>
            </a:r>
            <a:r>
              <a:rPr lang="vi-VN" sz="2400" dirty="0">
                <a:solidFill>
                  <a:srgbClr val="000000"/>
                </a:solidFill>
                <a:latin typeface="UTM Avo" panose="02040603050506020204" pitchFamily="18" charset="0"/>
                <a:ea typeface="Calibri" panose="020F0502020204030204" pitchFamily="34" charset="0"/>
                <a:cs typeface="Arial" panose="020B0604020202020204" pitchFamily="34" charset="0"/>
              </a:rPr>
              <a:t>Quyền được bày tỏ ý kiến</a:t>
            </a:r>
          </a:p>
        </p:txBody>
      </p:sp>
      <p:pic>
        <p:nvPicPr>
          <p:cNvPr id="2" name="Picture 1">
            <a:extLst>
              <a:ext uri="{FF2B5EF4-FFF2-40B4-BE49-F238E27FC236}">
                <a16:creationId xmlns:a16="http://schemas.microsoft.com/office/drawing/2014/main" id="{7FE4A43F-3630-7055-83A1-9636EFC351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1" t="50230" r="50485" b="716"/>
          <a:stretch/>
        </p:blipFill>
        <p:spPr>
          <a:xfrm>
            <a:off x="1140984" y="2998094"/>
            <a:ext cx="3157747" cy="2629864"/>
          </a:xfrm>
          <a:prstGeom prst="rect">
            <a:avLst/>
          </a:prstGeom>
        </p:spPr>
      </p:pic>
      <p:pic>
        <p:nvPicPr>
          <p:cNvPr id="3" name="Picture 2">
            <a:extLst>
              <a:ext uri="{FF2B5EF4-FFF2-40B4-BE49-F238E27FC236}">
                <a16:creationId xmlns:a16="http://schemas.microsoft.com/office/drawing/2014/main" id="{7E4C0196-B140-6B72-9455-4C26E6FC1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800" t="50975" r="1153" b="-29"/>
          <a:stretch/>
        </p:blipFill>
        <p:spPr>
          <a:xfrm>
            <a:off x="7337175" y="2927484"/>
            <a:ext cx="3342289" cy="2629864"/>
          </a:xfrm>
          <a:prstGeom prst="rect">
            <a:avLst/>
          </a:prstGeom>
        </p:spPr>
      </p:pic>
    </p:spTree>
    <p:extLst>
      <p:ext uri="{BB962C8B-B14F-4D97-AF65-F5344CB8AC3E}">
        <p14:creationId xmlns:p14="http://schemas.microsoft.com/office/powerpoint/2010/main" val="370847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Bài 11. Em quý trọng đồng tiền</Template>
  <TotalTime>81</TotalTime>
  <Words>2480</Words>
  <Application>Microsoft Office PowerPoint</Application>
  <PresentationFormat>Widescreen</PresentationFormat>
  <Paragraphs>166</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UTM Avo</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2114120010-CAO THỊ PHƯƠNG VINH</dc:creator>
  <cp:lastModifiedBy>STD_HUY</cp:lastModifiedBy>
  <cp:revision>34</cp:revision>
  <dcterms:created xsi:type="dcterms:W3CDTF">2024-02-23T03:28:23Z</dcterms:created>
  <dcterms:modified xsi:type="dcterms:W3CDTF">2024-04-09T08:48:51Z</dcterms:modified>
</cp:coreProperties>
</file>