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62" r:id="rId3"/>
    <p:sldMasterId id="2147483676" r:id="rId4"/>
    <p:sldMasterId id="2147483681" r:id="rId5"/>
    <p:sldMasterId id="2147483693" r:id="rId6"/>
  </p:sldMasterIdLst>
  <p:notesMasterIdLst>
    <p:notesMasterId r:id="rId29"/>
  </p:notesMasterIdLst>
  <p:sldIdLst>
    <p:sldId id="280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78" r:id="rId16"/>
    <p:sldId id="266" r:id="rId17"/>
    <p:sldId id="267" r:id="rId18"/>
    <p:sldId id="268" r:id="rId19"/>
    <p:sldId id="269" r:id="rId20"/>
    <p:sldId id="270" r:id="rId21"/>
    <p:sldId id="279" r:id="rId22"/>
    <p:sldId id="272" r:id="rId23"/>
    <p:sldId id="273" r:id="rId24"/>
    <p:sldId id="274" r:id="rId25"/>
    <p:sldId id="275" r:id="rId26"/>
    <p:sldId id="276" r:id="rId27"/>
    <p:sldId id="27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91" d="100"/>
          <a:sy n="91" d="100"/>
        </p:scale>
        <p:origin x="48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10277D-7F0D-40F6-961E-1C38F076D9E8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541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4/11/2024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91D3A7-0A06-4C55-88C7-5EC504C77130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F4001D-13B0-42F2-856C-8A5C8C4D5B0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185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58149B-130F-43F2-A17F-43263467ECDF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0D07F8-ECAE-4D65-8E6A-C0309329D8F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7708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8078FF-AE45-4E72-902E-B640AC6852A7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E1DAA3-A074-4085-9015-43F95BB27A5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7485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FE78A4-65EC-4169-8CE5-A78B83FF3571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4D2262-C2D0-4E57-910E-4F2FA8BA6EE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5011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BE65D7-4AB8-42EC-9FC2-564EF6ED43A5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123462-E474-4E85-9B9D-B4DF5B582CC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11907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260441-71BB-4BB5-B806-295CABEA7464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974395-0900-44E7-BDB7-CA7E141ADA0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4683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342360-7DBC-4A92-8768-C9ACE67EB940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583117-C713-41CC-A17A-2619F9D0AAF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2584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ACE86B-6C0D-4492-96CC-EE6D882069E3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FD74C3-A41C-44B8-A46C-12CFB6FF92A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9601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CA66CD-8074-4439-9735-DB0781C7696A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4DEDBE-2F35-40EB-BFA6-188C32D7BA7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173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7BF06F-FE12-41E1-A1DF-3CD85633D750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96F200-22C9-4704-B9E0-7D14857B3D5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7082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47455F-4EA8-4429-BE53-867C36F65ADC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54D36F-D7D4-4FF7-9956-D75B6F071B3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712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slow" advClick="0" advTm="0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2DAEE8-FBC3-40F7-85B5-764A5849D6E5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53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latin typeface="Arial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1EB1DE-57A6-4D0F-A23C-07AC6954DDB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878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1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2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GIF"/><Relationship Id="rId5" Type="http://schemas.openxmlformats.org/officeDocument/2006/relationships/image" Target="../media/image10.jpe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jpe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jpe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jpeg"/><Relationship Id="rId5" Type="http://schemas.openxmlformats.org/officeDocument/2006/relationships/audio" Target="../media/audio4.wav"/><Relationship Id="rId10" Type="http://schemas.openxmlformats.org/officeDocument/2006/relationships/image" Target="../media/image15.png"/><Relationship Id="rId4" Type="http://schemas.openxmlformats.org/officeDocument/2006/relationships/audio" Target="../media/audio3.wav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jpeg"/><Relationship Id="rId5" Type="http://schemas.openxmlformats.org/officeDocument/2006/relationships/audio" Target="../media/audio4.wav"/><Relationship Id="rId10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0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5425"/>
            <a:ext cx="12192000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14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438" y="3786188"/>
            <a:ext cx="12192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15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5925" y="2714625"/>
            <a:ext cx="1219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16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813" y="2286000"/>
            <a:ext cx="1219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17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3" y="3857625"/>
            <a:ext cx="1219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18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5" y="3929063"/>
            <a:ext cx="12192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WordArt 7"/>
          <p:cNvSpPr>
            <a:spLocks noChangeArrowheads="1" noChangeShapeType="1" noTextEdit="1"/>
          </p:cNvSpPr>
          <p:nvPr/>
        </p:nvSpPr>
        <p:spPr bwMode="auto">
          <a:xfrm>
            <a:off x="285750" y="201613"/>
            <a:ext cx="9906000" cy="1236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0" cap="none" spc="0" normalizeH="0" baseline="0" noProof="0" smtClean="0">
                <a:ln w="19050">
                  <a:solidFill>
                    <a:srgbClr val="33CCCC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 LIỆT CHÀO MỪNG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0" cap="none" spc="0" normalizeH="0" baseline="0" noProof="0" smtClean="0">
                <a:ln w="19050">
                  <a:solidFill>
                    <a:srgbClr val="33CCCC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THẦY CÔ VỀ DỰ LỚP, THĂM LỚP</a:t>
            </a:r>
          </a:p>
        </p:txBody>
      </p:sp>
      <p:pic>
        <p:nvPicPr>
          <p:cNvPr id="23561" name="Picture 18" descr="Ảnh1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9888"/>
            <a:ext cx="23622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2455862" y="4367975"/>
            <a:ext cx="87852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 : Phạm Thị Phương Thảo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: Tiểu học &amp; THCS Trường Thành – An Lão 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2455862" y="5523721"/>
            <a:ext cx="5214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 học: 2023 - 2024</a:t>
            </a: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1739900" y="2135188"/>
            <a:ext cx="75914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smtClean="0">
                <a:solidFill>
                  <a:srgbClr val="6B6B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- </a:t>
            </a:r>
            <a:r>
              <a:rPr kumimoji="0" lang="en-US" alt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6B6BC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286530" y="3081792"/>
            <a:ext cx="8719317" cy="769437"/>
          </a:xfrm>
          <a:prstGeom prst="rect">
            <a:avLst/>
          </a:prstGeom>
          <a:solidFill>
            <a:schemeClr val="bg1"/>
          </a:solidFill>
        </p:spPr>
        <p:txBody>
          <a:bodyPr lIns="91435" tIns="45718" rIns="91435" bIns="45718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50" normalizeH="0" baseline="0" noProof="0" err="1">
                <a:ln w="1143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1200" cap="none" spc="50" normalizeH="0" baseline="0" noProof="0">
                <a:ln w="1143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8: </a:t>
            </a:r>
            <a:r>
              <a:rPr kumimoji="0" lang="en-US" sz="4400" b="1" i="0" u="none" strike="noStrike" kern="1200" cap="none" spc="50" normalizeH="0" baseline="0" noProof="0" smtClean="0">
                <a:ln w="1143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</a:t>
            </a:r>
            <a:r>
              <a:rPr kumimoji="0" lang="en-US" sz="4400" b="1" i="0" u="none" strike="noStrike" kern="1200" cap="none" spc="50" normalizeH="0" noProof="0" smtClean="0">
                <a:ln w="1143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cộng qua 10 </a:t>
            </a:r>
            <a:endParaRPr kumimoji="0" lang="en-US" sz="4400" b="1" i="0" u="none" strike="noStrike" kern="1200" cap="none" spc="50" normalizeH="0" baseline="0" noProof="0" dirty="0">
              <a:ln w="11430"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4651969"/>
      </p:ext>
    </p:extLst>
  </p:cSld>
  <p:clrMapOvr>
    <a:masterClrMapping/>
  </p:clrMapOvr>
  <p:transition advTm="328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1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2" name="Content Placeholder 1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-29845" y="4881880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2324100" cy="10591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3595" y="1257300"/>
            <a:ext cx="8573135" cy="523811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0051415" y="3245485"/>
            <a:ext cx="615315" cy="4159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9990455" y="4391660"/>
            <a:ext cx="615315" cy="4159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051415" y="5558155"/>
            <a:ext cx="615315" cy="4159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bldLvl="0" animBg="1"/>
      <p:bldP spid="5" grpId="1" animBg="1"/>
      <p:bldP spid="6" grpId="0" bldLvl="0" animBg="1"/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3735" y="861695"/>
            <a:ext cx="10908665" cy="5109845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885950" y="2008505"/>
            <a:ext cx="455930" cy="3956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12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492625" y="3124835"/>
            <a:ext cx="455930" cy="3956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12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078980" y="4189730"/>
            <a:ext cx="455930" cy="3956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12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705975" y="5245100"/>
            <a:ext cx="455930" cy="3956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12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370" y="142875"/>
            <a:ext cx="2263140" cy="9677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880" y="1313815"/>
            <a:ext cx="8229600" cy="150177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370070" y="3275965"/>
            <a:ext cx="4485005" cy="28301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9 + 5 = 14</a:t>
            </a:r>
          </a:p>
          <a:p>
            <a:pPr algn="ctr"/>
            <a:r>
              <a:rPr lang="en-US" sz="2800"/>
              <a:t>8 + 3 = 11</a:t>
            </a:r>
          </a:p>
          <a:p>
            <a:pPr algn="ctr"/>
            <a:r>
              <a:rPr lang="en-US" sz="2800"/>
              <a:t>7 + 7 = 14</a:t>
            </a:r>
          </a:p>
          <a:p>
            <a:pPr algn="ctr"/>
            <a:r>
              <a:rPr lang="en-US" sz="2800"/>
              <a:t>6 + 6 = 12</a:t>
            </a:r>
          </a:p>
          <a:p>
            <a:pPr algn="ctr"/>
            <a:r>
              <a:rPr lang="en-US" sz="2800"/>
              <a:t>7 + 6 = 13</a:t>
            </a:r>
          </a:p>
          <a:p>
            <a:pPr algn="ctr"/>
            <a:r>
              <a:rPr lang="en-US" sz="2800"/>
              <a:t> 9 + 4 = 13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51380" y="931545"/>
            <a:ext cx="8983980" cy="4831715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6105525" y="3499485"/>
            <a:ext cx="2484755" cy="93281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010150" y="3509645"/>
            <a:ext cx="2353310" cy="118681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19785" y="989330"/>
            <a:ext cx="11017250" cy="487934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6328410" y="2434590"/>
            <a:ext cx="821690" cy="82296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dk1"/>
                </a:solidFill>
              </a14:hiddenFill>
            </a:ext>
          </a:ex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839710" y="2110105"/>
            <a:ext cx="821690" cy="82296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dk1"/>
                </a:solidFill>
              </a14:hiddenFill>
            </a:ext>
          </a:ex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9554210" y="2434590"/>
            <a:ext cx="821690" cy="82296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dk1"/>
                </a:solidFill>
              </a14:hiddenFill>
            </a:ext>
          </a:ex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252730" y="5527675"/>
            <a:ext cx="7486015" cy="10960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b. Đèn lồng ghi phép tính có kết quả lớn nhất: 8 + 7 = 15</a:t>
            </a:r>
          </a:p>
          <a:p>
            <a:pPr algn="ctr"/>
            <a:r>
              <a:rPr lang="en-US" sz="2400"/>
              <a:t>Đèn lồng ghi phép tính có kết quả bé nhất: 6 + 5 = 11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bldLvl="0" animBg="1"/>
      <p:bldP spid="14" grpId="1" animBg="1"/>
      <p:bldP spid="17" grpId="0" bldLvl="0" animBg="1"/>
      <p:bldP spid="17" grpId="1" animBg="1"/>
      <p:bldP spid="18" grpId="0" animBg="1"/>
      <p:bldP spid="1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2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2" name="Content Placeholder 1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-29845" y="4881880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505" y="78105"/>
            <a:ext cx="2354580" cy="10591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300" y="1592580"/>
            <a:ext cx="9443085" cy="270954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713855" y="3529965"/>
            <a:ext cx="699770" cy="4762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566025" y="3519805"/>
            <a:ext cx="699770" cy="4762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12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458200" y="3529965"/>
            <a:ext cx="699770" cy="4762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12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0172700" y="3529965"/>
            <a:ext cx="699770" cy="4762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17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10" grpId="0" bldLvl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23290" y="1753870"/>
            <a:ext cx="10720705" cy="3019425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285490" y="3245485"/>
            <a:ext cx="841375" cy="70040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11" name="5-Point Star 10"/>
          <p:cNvSpPr/>
          <p:nvPr/>
        </p:nvSpPr>
        <p:spPr>
          <a:xfrm>
            <a:off x="4837430" y="3946525"/>
            <a:ext cx="1339215" cy="1023620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102600" y="3366770"/>
            <a:ext cx="720090" cy="7004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563100" y="4067175"/>
            <a:ext cx="538480" cy="57912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18</a:t>
            </a:r>
          </a:p>
        </p:txBody>
      </p:sp>
      <p:sp>
        <p:nvSpPr>
          <p:cNvPr id="14" name="5-Point Star 13"/>
          <p:cNvSpPr/>
          <p:nvPr/>
        </p:nvSpPr>
        <p:spPr>
          <a:xfrm>
            <a:off x="10639425" y="3043555"/>
            <a:ext cx="1339215" cy="1023620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10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3355" y="160020"/>
            <a:ext cx="9810750" cy="618871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6460490" y="2221230"/>
            <a:ext cx="2941320" cy="158242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076700" y="4107815"/>
            <a:ext cx="5335270" cy="161290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0" y="0"/>
            <a:ext cx="1219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-7938" y="-136525"/>
            <a:ext cx="1220787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27050" y="4214813"/>
            <a:ext cx="10602913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</a:rPr>
              <a:t>Xin chào tất cả các con!</a:t>
            </a:r>
            <a:endParaRPr kumimoji="0" lang="zh-CN" altLang="en-US" sz="7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字魂17号-萌趣果冻体"/>
              <a:cs typeface="+mj-lt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1555" y="1747520"/>
            <a:ext cx="10086340" cy="2953385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5263515" y="2809875"/>
            <a:ext cx="517525" cy="5880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&gt;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253355" y="3783330"/>
            <a:ext cx="517525" cy="5880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=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087485" y="2809875"/>
            <a:ext cx="517525" cy="5880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=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17965" y="3783330"/>
            <a:ext cx="517525" cy="5880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&lt;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6" grpId="1" animBg="1"/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6550" y="128270"/>
            <a:ext cx="9426575" cy="459803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849245" y="4990465"/>
            <a:ext cx="7333615" cy="14706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Trong hai ca-bin có tất cả số người là:</a:t>
            </a:r>
          </a:p>
          <a:p>
            <a:pPr algn="ctr"/>
            <a:r>
              <a:rPr lang="en-US" sz="3600"/>
              <a:t>7 + 8 = 15 (người)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856070" y="317430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3" name="Picture 2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48759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59517" y="4030933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A.15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+ 6 =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3" name="A"/>
          <p:cNvSpPr/>
          <p:nvPr/>
        </p:nvSpPr>
        <p:spPr>
          <a:xfrm>
            <a:off x="849996" y="5026354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71218" y="4047494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.12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+ 5 = 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3" name="A"/>
          <p:cNvSpPr/>
          <p:nvPr/>
        </p:nvSpPr>
        <p:spPr>
          <a:xfrm>
            <a:off x="6172469" y="3999975"/>
            <a:ext cx="488420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514349" y="4004719"/>
            <a:ext cx="476140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.13</a:t>
            </a:r>
          </a:p>
        </p:txBody>
      </p:sp>
      <p:sp>
        <p:nvSpPr>
          <p:cNvPr id="15" name="B"/>
          <p:cNvSpPr/>
          <p:nvPr/>
        </p:nvSpPr>
        <p:spPr>
          <a:xfrm>
            <a:off x="514349" y="5026355"/>
            <a:ext cx="476140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172469" y="5026354"/>
            <a:ext cx="4884206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71415" y="1055370"/>
            <a:ext cx="1936115" cy="1177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454724" y="5001749"/>
            <a:ext cx="45534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4425761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03470" y="1055370"/>
            <a:ext cx="2491105" cy="13455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2122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8: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 cộng (qua 10)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SLIDE_ID" val="{5F183F26-405E-4273-9564-A9351572ED6C}"/>
  <p:tag name="ISPRING_CUSTOM_TIMING_USED" val="1"/>
  <p:tag name="ISPRING_SLIDE_INDENT_LEVEL" val="0"/>
  <p:tag name="GENSWF_ADVANCE_TIME" val="32.89"/>
  <p:tag name="GENSWF_SLIDE_TITLE" val="Mở đầu"/>
  <p:tag name="ISPRING_PLAYER_LAYOUT_TYPE" val="Full"/>
  <p:tag name="ISPRING_SLIDE_ID_2" val="{AD9584AA-C17D-4349-A2D8-3036FA96149F}"/>
  <p:tag name="TIMING" val="|0.001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256</Words>
  <Application>Microsoft Office PowerPoint</Application>
  <PresentationFormat>Widescreen</PresentationFormat>
  <Paragraphs>88</Paragraphs>
  <Slides>22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SimSun</vt:lpstr>
      <vt:lpstr>SimSun</vt:lpstr>
      <vt:lpstr>Arial</vt:lpstr>
      <vt:lpstr>Calibri</vt:lpstr>
      <vt:lpstr>Calibri Light</vt:lpstr>
      <vt:lpstr>等线</vt:lpstr>
      <vt:lpstr>ITC Avant Garde Std Bk</vt:lpstr>
      <vt:lpstr>Times New Roman</vt:lpstr>
      <vt:lpstr>字魂17号-萌趣果冻体</vt:lpstr>
      <vt:lpstr>1_Office Theme</vt:lpstr>
      <vt:lpstr>2_Office Theme</vt:lpstr>
      <vt:lpstr>3_Office Theme</vt:lpstr>
      <vt:lpstr>4_Office 主题</vt:lpstr>
      <vt:lpstr>4_Office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NHATMINH</cp:lastModifiedBy>
  <cp:revision>5</cp:revision>
  <dcterms:created xsi:type="dcterms:W3CDTF">2021-05-10T04:25:00Z</dcterms:created>
  <dcterms:modified xsi:type="dcterms:W3CDTF">2024-04-10T17:37:14Z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