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8"/>
  </p:notesMasterIdLst>
  <p:sldIdLst>
    <p:sldId id="256" r:id="rId3"/>
    <p:sldId id="320" r:id="rId4"/>
    <p:sldId id="298" r:id="rId5"/>
    <p:sldId id="342" r:id="rId6"/>
    <p:sldId id="261" r:id="rId7"/>
    <p:sldId id="343" r:id="rId8"/>
    <p:sldId id="260" r:id="rId9"/>
    <p:sldId id="2007577189" r:id="rId10"/>
    <p:sldId id="2007577188" r:id="rId11"/>
    <p:sldId id="265" r:id="rId12"/>
    <p:sldId id="350" r:id="rId13"/>
    <p:sldId id="352" r:id="rId14"/>
    <p:sldId id="353" r:id="rId15"/>
    <p:sldId id="2007577190"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4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875E7-411C-4657-9291-E8940B7E71E8}" type="datetimeFigureOut">
              <a:rPr lang="en-US" smtClean="0"/>
              <a:t>16/1/2024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BAE68-075F-467E-B57A-F1EA236229CC}" type="slidenum">
              <a:rPr lang="en-US" smtClean="0"/>
              <a:t>‹#›</a:t>
            </a:fld>
            <a:endParaRPr lang="en-US"/>
          </a:p>
        </p:txBody>
      </p:sp>
    </p:spTree>
    <p:extLst>
      <p:ext uri="{BB962C8B-B14F-4D97-AF65-F5344CB8AC3E}">
        <p14:creationId xmlns:p14="http://schemas.microsoft.com/office/powerpoint/2010/main" val="25518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hiền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bụng</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dung.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56BAE68-075F-467E-B57A-F1EA236229CC}" type="slidenum">
              <a:rPr lang="en-US" smtClean="0"/>
              <a:t>4</a:t>
            </a:fld>
            <a:endParaRPr lang="en-US"/>
          </a:p>
        </p:txBody>
      </p:sp>
    </p:spTree>
    <p:extLst>
      <p:ext uri="{BB962C8B-B14F-4D97-AF65-F5344CB8AC3E}">
        <p14:creationId xmlns:p14="http://schemas.microsoft.com/office/powerpoint/2010/main" val="164657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56BAE68-075F-467E-B57A-F1EA236229CC}" type="slidenum">
              <a:rPr lang="en-US" smtClean="0"/>
              <a:t>11</a:t>
            </a:fld>
            <a:endParaRPr lang="en-US"/>
          </a:p>
        </p:txBody>
      </p:sp>
    </p:spTree>
    <p:extLst>
      <p:ext uri="{BB962C8B-B14F-4D97-AF65-F5344CB8AC3E}">
        <p14:creationId xmlns:p14="http://schemas.microsoft.com/office/powerpoint/2010/main" val="261537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79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10999-C551-66E5-CBB0-ABA940974927}"/>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3" name="Footer Placeholder 2">
            <a:extLst>
              <a:ext uri="{FF2B5EF4-FFF2-40B4-BE49-F238E27FC236}">
                <a16:creationId xmlns:a16="http://schemas.microsoft.com/office/drawing/2014/main" id="{7F05F8FE-A5A8-8C3B-B385-82C388905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0752CD-60B5-B624-0A70-3C6C940AB8D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16697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3DCE-76B0-E111-C783-DA2C72EC5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66204-1BEA-80A9-DFCF-26D861D234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D13C8-1144-E481-8414-D67B75483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66F07-6B78-3B42-5FB8-407E8A1A83B2}"/>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6" name="Footer Placeholder 5">
            <a:extLst>
              <a:ext uri="{FF2B5EF4-FFF2-40B4-BE49-F238E27FC236}">
                <a16:creationId xmlns:a16="http://schemas.microsoft.com/office/drawing/2014/main" id="{5C8C61B7-D198-7E9F-5163-5B6E74BE4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B4C11-2BC5-85BE-E0E0-68C3F072B62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86117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9885-17FA-C2A7-8F41-EB6D8657C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35BFC-DBAF-7E38-6F79-7D298F0CB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CA4581-3740-12E0-18A9-CDE5CF079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2D359-936D-AB57-AD2A-2A328E48F3D7}"/>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6" name="Footer Placeholder 5">
            <a:extLst>
              <a:ext uri="{FF2B5EF4-FFF2-40B4-BE49-F238E27FC236}">
                <a16:creationId xmlns:a16="http://schemas.microsoft.com/office/drawing/2014/main" id="{D2FB6C01-FAF8-E705-3CC9-88B0A2C23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2E9-9DD8-D91A-8FAC-6EC588228EF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277763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D3E5-7AA7-B1AF-A55F-D5A9DFFA8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BB5BB4-3363-0AC5-CF0F-517855348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BA46F-2E77-4554-6A8C-35B44BC33DA0}"/>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41B0F005-EC43-4DEF-D0D0-44D5A6655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AEBE-2AAD-EA98-D2F2-9C074425FF7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819142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258BB-B67B-612E-9478-D5EB3E7120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6A17D-15C6-F111-4F07-23FB0DBCBB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9698A-8342-8D79-96CB-5846170B5917}"/>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B073C875-D37F-0AFB-B272-AEBD8CE86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B58B5-D7A1-3753-CE90-2B92A0FDB12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405419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5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2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755A-DF40-F36E-77DB-14F27731D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214B1-0909-7E45-6791-F0C3F01D6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2B44F6-4A51-AEAE-D014-CE4FF2CF6559}"/>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E393EA13-9641-1A6D-7178-9E08DFCE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E6F8-5A54-AABF-7B88-996B4CEED537}"/>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7737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4379-CDD3-BDB0-A332-61408DFDD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FA16A-A5AE-2492-F2DE-07EAE74C4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B46A-79EE-E7E4-7A26-DE08E4C92E9A}"/>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1870748A-05B8-F248-1F78-B24F948B0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15060-F9FE-DBDA-BCB5-E4E52B18B9C4}"/>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69983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9C41-137A-1B0C-C846-6C6C28C960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C5A03D-C8E0-B1B9-0417-E4FF44F0B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205DF-72F0-4685-9339-780FADF4A82A}"/>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8FE45205-709A-4249-F339-973D6C9F6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595F4-5682-0256-66EB-E9108720F8A6}"/>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419144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0985-7FCE-12C1-A78E-F677E3853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E2132-0D3F-A582-78AB-F8E50024A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C9530-FBB1-4BF3-C952-354E6BEAB2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34DE2-3AEE-FAC0-5FF4-176FD214827D}"/>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6" name="Footer Placeholder 5">
            <a:extLst>
              <a:ext uri="{FF2B5EF4-FFF2-40B4-BE49-F238E27FC236}">
                <a16:creationId xmlns:a16="http://schemas.microsoft.com/office/drawing/2014/main" id="{315ABAC9-5777-13C2-2C57-5F836AE80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3A22C-DC7A-4060-CAEA-6108F17B815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21912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4B17-4D49-32AE-D43D-3EB6A1BAC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96456-854D-F70A-41E3-3A11DA6E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E891CC-6411-C3C5-139B-611C1F0A0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23310-A767-5922-E253-C5287A666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6A5DC-1789-98C8-C1E0-59693CBE59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BA979-5C04-44E4-382E-6E209830EE57}"/>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8" name="Footer Placeholder 7">
            <a:extLst>
              <a:ext uri="{FF2B5EF4-FFF2-40B4-BE49-F238E27FC236}">
                <a16:creationId xmlns:a16="http://schemas.microsoft.com/office/drawing/2014/main" id="{D6602CCD-23F7-B5C7-F1F1-ED2BFC06FB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FADC5-FF23-DAD0-031D-4416A7218F67}"/>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20819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60CE-6E3F-D4DC-AC89-5365000C2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A05C6-D55F-39EC-886E-8153EEB897D2}"/>
              </a:ext>
            </a:extLst>
          </p:cNvPr>
          <p:cNvSpPr>
            <a:spLocks noGrp="1"/>
          </p:cNvSpPr>
          <p:nvPr>
            <p:ph type="dt" sz="half" idx="10"/>
          </p:nvPr>
        </p:nvSpPr>
        <p:spPr/>
        <p:txBody>
          <a:bodyPr/>
          <a:lstStyle/>
          <a:p>
            <a:fld id="{F8166341-6223-4215-A006-8447B1DAC074}" type="datetimeFigureOut">
              <a:rPr lang="en-US" smtClean="0"/>
              <a:t>16/1/2024</a:t>
            </a:fld>
            <a:endParaRPr lang="en-US"/>
          </a:p>
        </p:txBody>
      </p:sp>
      <p:sp>
        <p:nvSpPr>
          <p:cNvPr id="4" name="Footer Placeholder 3">
            <a:extLst>
              <a:ext uri="{FF2B5EF4-FFF2-40B4-BE49-F238E27FC236}">
                <a16:creationId xmlns:a16="http://schemas.microsoft.com/office/drawing/2014/main" id="{CB0F293B-8FBF-A2F8-A274-5EBCBAB2C0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D7AB76-8D93-1E1E-F770-775249135B8D}"/>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122191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948DC7F-2235-4F35-817A-36C8503548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513248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9CF8EDD-B8BC-4DD7-96D4-2352F9892B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AF46E54-FC26-6FB8-87BC-6D5E6F71D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D19244-1FEC-3E55-FEF2-9716A3965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839A2-623E-890D-E126-C5885D2A9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66341-6223-4215-A006-8447B1DAC074}" type="datetimeFigureOut">
              <a:rPr lang="en-US" smtClean="0"/>
              <a:t>16/1/2024</a:t>
            </a:fld>
            <a:endParaRPr lang="en-US"/>
          </a:p>
        </p:txBody>
      </p:sp>
      <p:sp>
        <p:nvSpPr>
          <p:cNvPr id="5" name="Footer Placeholder 4">
            <a:extLst>
              <a:ext uri="{FF2B5EF4-FFF2-40B4-BE49-F238E27FC236}">
                <a16:creationId xmlns:a16="http://schemas.microsoft.com/office/drawing/2014/main" id="{F6A4F995-268B-E36B-ED05-F0C6D53C7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F5D1FC-22E4-D85A-B0AF-FE654A094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90CDB-31ED-40F1-BEDB-2A8817842D41}"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AD26337B-EDAC-041B-682A-DC2D86071A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110700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F31EA-8B9E-1EB2-5971-FA9188E99FCB}"/>
              </a:ext>
            </a:extLst>
          </p:cNvPr>
          <p:cNvPicPr>
            <a:picLocks noChangeAspect="1"/>
          </p:cNvPicPr>
          <p:nvPr/>
        </p:nvPicPr>
        <p:blipFill>
          <a:blip r:embed="rId2"/>
          <a:stretch>
            <a:fillRect/>
          </a:stretch>
        </p:blipFill>
        <p:spPr>
          <a:xfrm>
            <a:off x="7667625" y="0"/>
            <a:ext cx="452437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F4850BD-4EB4-0387-C246-947CE3B79B12}"/>
              </a:ext>
            </a:extLst>
          </p:cNvPr>
          <p:cNvPicPr>
            <a:picLocks noChangeAspect="1"/>
          </p:cNvPicPr>
          <p:nvPr/>
        </p:nvPicPr>
        <p:blipFill>
          <a:blip r:embed="rId3"/>
          <a:stretch>
            <a:fillRect/>
          </a:stretch>
        </p:blipFill>
        <p:spPr>
          <a:xfrm>
            <a:off x="0" y="2984138"/>
            <a:ext cx="7724776" cy="3959587"/>
          </a:xfrm>
          <a:prstGeom prst="rect">
            <a:avLst/>
          </a:prstGeom>
          <a:ln>
            <a:noFill/>
          </a:ln>
          <a:effectLst>
            <a:softEdge rad="112500"/>
          </a:effectLst>
        </p:spPr>
      </p:pic>
      <p:pic>
        <p:nvPicPr>
          <p:cNvPr id="11" name="Picture 10">
            <a:extLst>
              <a:ext uri="{FF2B5EF4-FFF2-40B4-BE49-F238E27FC236}">
                <a16:creationId xmlns:a16="http://schemas.microsoft.com/office/drawing/2014/main" id="{478D1376-E973-C41D-E1E2-6D753BDCFA68}"/>
              </a:ext>
            </a:extLst>
          </p:cNvPr>
          <p:cNvPicPr>
            <a:picLocks noChangeAspect="1"/>
          </p:cNvPicPr>
          <p:nvPr/>
        </p:nvPicPr>
        <p:blipFill>
          <a:blip r:embed="rId4"/>
          <a:stretch>
            <a:fillRect/>
          </a:stretch>
        </p:blipFill>
        <p:spPr>
          <a:xfrm>
            <a:off x="0" y="0"/>
            <a:ext cx="3064242" cy="2238127"/>
          </a:xfrm>
          <a:prstGeom prst="rect">
            <a:avLst/>
          </a:prstGeom>
        </p:spPr>
      </p:pic>
      <p:pic>
        <p:nvPicPr>
          <p:cNvPr id="13" name="Picture 12">
            <a:extLst>
              <a:ext uri="{FF2B5EF4-FFF2-40B4-BE49-F238E27FC236}">
                <a16:creationId xmlns:a16="http://schemas.microsoft.com/office/drawing/2014/main" id="{26D6DBC2-8251-97FF-FC45-B612F33DB395}"/>
              </a:ext>
            </a:extLst>
          </p:cNvPr>
          <p:cNvPicPr>
            <a:picLocks noChangeAspect="1"/>
          </p:cNvPicPr>
          <p:nvPr/>
        </p:nvPicPr>
        <p:blipFill>
          <a:blip r:embed="rId5"/>
          <a:stretch>
            <a:fillRect/>
          </a:stretch>
        </p:blipFill>
        <p:spPr>
          <a:xfrm>
            <a:off x="2813992" y="409456"/>
            <a:ext cx="5680127" cy="3338084"/>
          </a:xfrm>
          <a:prstGeom prst="rect">
            <a:avLst/>
          </a:prstGeom>
        </p:spPr>
      </p:pic>
    </p:spTree>
    <p:extLst>
      <p:ext uri="{BB962C8B-B14F-4D97-AF65-F5344CB8AC3E}">
        <p14:creationId xmlns:p14="http://schemas.microsoft.com/office/powerpoint/2010/main" val="237322619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AEE340-A13E-4D1A-A983-4788C90EF64F}"/>
              </a:ext>
            </a:extLst>
          </p:cNvPr>
          <p:cNvSpPr txBox="1"/>
          <p:nvPr/>
        </p:nvSpPr>
        <p:spPr>
          <a:xfrm>
            <a:off x="1676400" y="1447800"/>
            <a:ext cx="9677400" cy="2893100"/>
          </a:xfrm>
          <a:prstGeom prst="rect">
            <a:avLst/>
          </a:prstGeom>
          <a:noFill/>
        </p:spPr>
        <p:txBody>
          <a:bodyPr wrap="square" lIns="0" tIns="0" rIns="0" bIns="0" rtlCol="0">
            <a:spAutoFit/>
          </a:bodyPr>
          <a:lstStyle/>
          <a:p>
            <a:pPr algn="ctr"/>
            <a:r>
              <a:rPr lang="en-US" sz="4400">
                <a:solidFill>
                  <a:srgbClr val="FF0000"/>
                </a:solidFill>
                <a:latin typeface="Times New Roman" panose="02020603050405020304" pitchFamily="18" charset="0"/>
                <a:cs typeface="Times New Roman" panose="02020603050405020304" pitchFamily="18" charset="0"/>
              </a:rPr>
              <a:t>HƯỚNG DẪN NHẬN XÉT</a:t>
            </a:r>
          </a:p>
          <a:p>
            <a:r>
              <a:rPr lang="en-US" sz="4800">
                <a:solidFill>
                  <a:srgbClr val="002060"/>
                </a:solidFill>
                <a:latin typeface="Times New Roman" panose="02020603050405020304" pitchFamily="18" charset="0"/>
                <a:cs typeface="Times New Roman" panose="02020603050405020304" pitchFamily="18" charset="0"/>
              </a:rPr>
              <a:t>Bạn đã đọc đúng chưa?</a:t>
            </a:r>
          </a:p>
          <a:p>
            <a:r>
              <a:rPr lang="en-US" sz="4800">
                <a:solidFill>
                  <a:srgbClr val="002060"/>
                </a:solidFill>
                <a:latin typeface="Times New Roman" panose="02020603050405020304" pitchFamily="18" charset="0"/>
                <a:cs typeface="Times New Roman" panose="02020603050405020304" pitchFamily="18" charset="0"/>
              </a:rPr>
              <a:t>Bạn đọc lưu loát, rõ ràng chưa?</a:t>
            </a:r>
          </a:p>
          <a:p>
            <a:r>
              <a:rPr lang="en-US" sz="4800">
                <a:solidFill>
                  <a:srgbClr val="002060"/>
                </a:solidFill>
                <a:latin typeface="Times New Roman" panose="02020603050405020304" pitchFamily="18" charset="0"/>
                <a:cs typeface="Times New Roman" panose="02020603050405020304" pitchFamily="18" charset="0"/>
              </a:rPr>
              <a:t>Ngắt câu đúng chưa?</a:t>
            </a:r>
          </a:p>
        </p:txBody>
      </p:sp>
    </p:spTree>
    <p:extLst>
      <p:ext uri="{BB962C8B-B14F-4D97-AF65-F5344CB8AC3E}">
        <p14:creationId xmlns:p14="http://schemas.microsoft.com/office/powerpoint/2010/main" val="240646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334125" y="1454046"/>
            <a:ext cx="9505111" cy="3046988"/>
          </a:xfrm>
          <a:prstGeom prst="rect">
            <a:avLst/>
          </a:prstGeom>
        </p:spPr>
        <p:txBody>
          <a:bodyPr wrap="square">
            <a:spAutoFit/>
          </a:bodyPr>
          <a:lstStyle/>
          <a:p>
            <a:pPr lvl="0" algn="just"/>
            <a:r>
              <a:rPr lang="en-US" sz="4800" b="1">
                <a:solidFill>
                  <a:srgbClr val="002060"/>
                </a:solidFill>
                <a:latin typeface="Cambria" panose="02040503050406030204" pitchFamily="18" charset="0"/>
                <a:ea typeface="Cambria" panose="02040503050406030204" pitchFamily="18" charset="0"/>
              </a:rPr>
              <a:t>    </a:t>
            </a:r>
            <a:r>
              <a:rPr lang="vi-VN" sz="4800" b="1">
                <a:solidFill>
                  <a:srgbClr val="002060"/>
                </a:solidFill>
                <a:latin typeface="Cambria" panose="02040503050406030204" pitchFamily="18" charset="0"/>
                <a:ea typeface="Cambria" panose="02040503050406030204" pitchFamily="18" charset="0"/>
              </a:rPr>
              <a:t>Câu chuyện </a:t>
            </a:r>
            <a:r>
              <a:rPr lang="en-US" sz="4800" b="1">
                <a:solidFill>
                  <a:srgbClr val="002060"/>
                </a:solidFill>
                <a:latin typeface="Cambria" panose="02040503050406030204" pitchFamily="18" charset="0"/>
                <a:ea typeface="Cambria" panose="02040503050406030204" pitchFamily="18" charset="0"/>
              </a:rPr>
              <a:t>ca ngợi</a:t>
            </a:r>
            <a:r>
              <a:rPr lang="vi-VN" sz="4800" b="1">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tấm lòng nhân hậu của ông nhạc sĩ, người đã âm thầm mang đến niềm vui cho cô bé Mai.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67068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74B15-4A8B-F5DE-2F23-E277DAE36816}"/>
              </a:ext>
            </a:extLst>
          </p:cNvPr>
          <p:cNvSpPr txBox="1"/>
          <p:nvPr/>
        </p:nvSpPr>
        <p:spPr>
          <a:xfrm>
            <a:off x="644013" y="1060418"/>
            <a:ext cx="8155212" cy="4832092"/>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Quán cà phê nhà Mai thuê nằm dựa lưng vào bức tường căn nhà hai tầng màu hồng nhạt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rất đẹp</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của một nhạc sĩ. Nhà không có hàng rào, chỉ có mấy chậu hoa đặt trên bậc thềm. Mai thích mấy chậu hoa ấy lắm. Mỗi sáng ra quán giúp mẹ, cô bé vẫn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ngắm nghía mãi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Ngoài việc xem cây có con sâu nào hay không, Mai còn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hồi hộp</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ờ</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hoa nở. Và sáng 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ay</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một nhành lan đã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bung xoè rung rinh</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trong nắng sớm, mời gọi đàn bướm dập dìu xung quanh. Mai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sững người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khi thấy cảnh tượng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5948D77B-C281-2938-0B2A-C7ADBE8EA770}"/>
              </a:ext>
            </a:extLst>
          </p:cNvPr>
          <p:cNvPicPr>
            <a:picLocks noChangeAspect="1"/>
          </p:cNvPicPr>
          <p:nvPr/>
        </p:nvPicPr>
        <p:blipFill>
          <a:blip r:embed="rId2"/>
          <a:stretch>
            <a:fillRect/>
          </a:stretch>
        </p:blipFill>
        <p:spPr>
          <a:xfrm>
            <a:off x="3938738" y="108209"/>
            <a:ext cx="4663844" cy="1072989"/>
          </a:xfrm>
          <a:prstGeom prst="rect">
            <a:avLst/>
          </a:prstGeom>
        </p:spPr>
      </p:pic>
      <p:pic>
        <p:nvPicPr>
          <p:cNvPr id="7" name="Picture 6">
            <a:extLst>
              <a:ext uri="{FF2B5EF4-FFF2-40B4-BE49-F238E27FC236}">
                <a16:creationId xmlns:a16="http://schemas.microsoft.com/office/drawing/2014/main" id="{36E52E10-5A9B-7AFC-EE1E-A5AF71A18053}"/>
              </a:ext>
            </a:extLst>
          </p:cNvPr>
          <p:cNvPicPr>
            <a:picLocks noChangeAspect="1"/>
          </p:cNvPicPr>
          <p:nvPr/>
        </p:nvPicPr>
        <p:blipFill>
          <a:blip r:embed="rId3"/>
          <a:stretch>
            <a:fillRect/>
          </a:stretch>
        </p:blipFill>
        <p:spPr>
          <a:xfrm>
            <a:off x="8799225" y="1191316"/>
            <a:ext cx="2748761" cy="4978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58379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64EE3-42A8-7CEE-7558-4957AE9E27CF}"/>
              </a:ext>
            </a:extLst>
          </p:cNvPr>
          <p:cNvSpPr txBox="1"/>
          <p:nvPr/>
        </p:nvSpPr>
        <p:spPr>
          <a:xfrm>
            <a:off x="644013" y="597239"/>
            <a:ext cx="10903973" cy="50167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Mai liền sà tới khóm lan, đưa tay nâng niu nhành hoa. Cô bé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ve vuốt mãi</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những cánh hoa, thân hoa. Bỗng chỉ một chút sơ ý, cành hoa bị gãy. Trống ngực cô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đập dồn</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khi nghe tiếng mẹ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thảng thốt</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 Mai! Sao con ngắt hoa?</a:t>
            </a: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ơi, con không ngắt. Con chỉ sơ ý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Cô bé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oà khóc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Người mẹ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thở dài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có biết ông chủ nhà rất yêu hoa không? Con qua xin lỗi ông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553197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091F09-1E0E-49C1-A21B-8D115DA56891}"/>
              </a:ext>
            </a:extLst>
          </p:cNvPr>
          <p:cNvSpPr/>
          <p:nvPr/>
        </p:nvSpPr>
        <p:spPr>
          <a:xfrm>
            <a:off x="0" y="-134911"/>
            <a:ext cx="12192000" cy="71203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56BE0B-60EE-4C8B-A406-CA649A17A876}"/>
              </a:ext>
            </a:extLst>
          </p:cNvPr>
          <p:cNvSpPr txBox="1"/>
          <p:nvPr/>
        </p:nvSpPr>
        <p:spPr>
          <a:xfrm>
            <a:off x="296054" y="397958"/>
            <a:ext cx="11561166"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Hôm sau, Mai vô cùng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ngạc nhiên</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và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sung sướng</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khi nhìn thấy chậu lan. Vẫn là một nhành hoa tím biếc bung nở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tuyệt đẹp</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“Mẹ ơi, ông Bụt đã cứu con. – Mai kêu lên khe khẽ.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143337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7"/>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a:hlinkClick r:id="" action="ppaction://media"/>
            <a:extLst>
              <a:ext uri="{FF2B5EF4-FFF2-40B4-BE49-F238E27FC236}">
                <a16:creationId xmlns:a16="http://schemas.microsoft.com/office/drawing/2014/main" id="{07906DD5-941C-F721-C7DD-7E499D1915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000701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79AF17-A85E-E89B-6631-91B37FB5EF7F}"/>
              </a:ext>
            </a:extLst>
          </p:cNvPr>
          <p:cNvSpPr/>
          <p:nvPr/>
        </p:nvSpPr>
        <p:spPr>
          <a:xfrm>
            <a:off x="747505" y="447675"/>
            <a:ext cx="9992139" cy="1504950"/>
          </a:xfrm>
          <a:custGeom>
            <a:avLst/>
            <a:gdLst>
              <a:gd name="connsiteX0" fmla="*/ 0 w 9992139"/>
              <a:gd name="connsiteY0" fmla="*/ 752475 h 1504950"/>
              <a:gd name="connsiteX1" fmla="*/ 752475 w 9992139"/>
              <a:gd name="connsiteY1" fmla="*/ 0 h 1504950"/>
              <a:gd name="connsiteX2" fmla="*/ 1405336 w 9992139"/>
              <a:gd name="connsiteY2" fmla="*/ 0 h 1504950"/>
              <a:gd name="connsiteX3" fmla="*/ 2058196 w 9992139"/>
              <a:gd name="connsiteY3" fmla="*/ 0 h 1504950"/>
              <a:gd name="connsiteX4" fmla="*/ 2541313 w 9992139"/>
              <a:gd name="connsiteY4" fmla="*/ 0 h 1504950"/>
              <a:gd name="connsiteX5" fmla="*/ 3024430 w 9992139"/>
              <a:gd name="connsiteY5" fmla="*/ 0 h 1504950"/>
              <a:gd name="connsiteX6" fmla="*/ 3422675 w 9992139"/>
              <a:gd name="connsiteY6" fmla="*/ 0 h 1504950"/>
              <a:gd name="connsiteX7" fmla="*/ 4160408 w 9992139"/>
              <a:gd name="connsiteY7" fmla="*/ 0 h 1504950"/>
              <a:gd name="connsiteX8" fmla="*/ 4728397 w 9992139"/>
              <a:gd name="connsiteY8" fmla="*/ 0 h 1504950"/>
              <a:gd name="connsiteX9" fmla="*/ 5466129 w 9992139"/>
              <a:gd name="connsiteY9" fmla="*/ 0 h 1504950"/>
              <a:gd name="connsiteX10" fmla="*/ 5949246 w 9992139"/>
              <a:gd name="connsiteY10" fmla="*/ 0 h 1504950"/>
              <a:gd name="connsiteX11" fmla="*/ 6602107 w 9992139"/>
              <a:gd name="connsiteY11" fmla="*/ 0 h 1504950"/>
              <a:gd name="connsiteX12" fmla="*/ 7339839 w 9992139"/>
              <a:gd name="connsiteY12" fmla="*/ 0 h 1504950"/>
              <a:gd name="connsiteX13" fmla="*/ 7907828 w 9992139"/>
              <a:gd name="connsiteY13" fmla="*/ 0 h 1504950"/>
              <a:gd name="connsiteX14" fmla="*/ 8475817 w 9992139"/>
              <a:gd name="connsiteY14" fmla="*/ 0 h 1504950"/>
              <a:gd name="connsiteX15" fmla="*/ 9239664 w 9992139"/>
              <a:gd name="connsiteY15" fmla="*/ 0 h 1504950"/>
              <a:gd name="connsiteX16" fmla="*/ 9992139 w 9992139"/>
              <a:gd name="connsiteY16" fmla="*/ 752475 h 1504950"/>
              <a:gd name="connsiteX17" fmla="*/ 9992139 w 9992139"/>
              <a:gd name="connsiteY17" fmla="*/ 752475 h 1504950"/>
              <a:gd name="connsiteX18" fmla="*/ 9239664 w 9992139"/>
              <a:gd name="connsiteY18" fmla="*/ 1504950 h 1504950"/>
              <a:gd name="connsiteX19" fmla="*/ 8671675 w 9992139"/>
              <a:gd name="connsiteY19" fmla="*/ 1504950 h 1504950"/>
              <a:gd name="connsiteX20" fmla="*/ 8018815 w 9992139"/>
              <a:gd name="connsiteY20" fmla="*/ 1504950 h 1504950"/>
              <a:gd name="connsiteX21" fmla="*/ 7365954 w 9992139"/>
              <a:gd name="connsiteY21" fmla="*/ 1504950 h 1504950"/>
              <a:gd name="connsiteX22" fmla="*/ 6713093 w 9992139"/>
              <a:gd name="connsiteY22" fmla="*/ 1504950 h 1504950"/>
              <a:gd name="connsiteX23" fmla="*/ 5975361 w 9992139"/>
              <a:gd name="connsiteY23" fmla="*/ 1504950 h 1504950"/>
              <a:gd name="connsiteX24" fmla="*/ 5407372 w 9992139"/>
              <a:gd name="connsiteY24" fmla="*/ 1504950 h 1504950"/>
              <a:gd name="connsiteX25" fmla="*/ 4754511 w 9992139"/>
              <a:gd name="connsiteY25" fmla="*/ 1504950 h 1504950"/>
              <a:gd name="connsiteX26" fmla="*/ 4271394 w 9992139"/>
              <a:gd name="connsiteY26" fmla="*/ 1504950 h 1504950"/>
              <a:gd name="connsiteX27" fmla="*/ 3703405 w 9992139"/>
              <a:gd name="connsiteY27" fmla="*/ 1504950 h 1504950"/>
              <a:gd name="connsiteX28" fmla="*/ 3220288 w 9992139"/>
              <a:gd name="connsiteY28" fmla="*/ 1504950 h 1504950"/>
              <a:gd name="connsiteX29" fmla="*/ 2737172 w 9992139"/>
              <a:gd name="connsiteY29" fmla="*/ 1504950 h 1504950"/>
              <a:gd name="connsiteX30" fmla="*/ 1999439 w 9992139"/>
              <a:gd name="connsiteY30" fmla="*/ 1504950 h 1504950"/>
              <a:gd name="connsiteX31" fmla="*/ 752475 w 9992139"/>
              <a:gd name="connsiteY31" fmla="*/ 1504950 h 1504950"/>
              <a:gd name="connsiteX32" fmla="*/ 0 w 9992139"/>
              <a:gd name="connsiteY32"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504950" fill="none" extrusionOk="0">
                <a:moveTo>
                  <a:pt x="0" y="752475"/>
                </a:moveTo>
                <a:cubicBezTo>
                  <a:pt x="-12210" y="333436"/>
                  <a:pt x="380222" y="35706"/>
                  <a:pt x="752475" y="0"/>
                </a:cubicBezTo>
                <a:cubicBezTo>
                  <a:pt x="1077301" y="11782"/>
                  <a:pt x="1268698" y="22120"/>
                  <a:pt x="1405336" y="0"/>
                </a:cubicBezTo>
                <a:cubicBezTo>
                  <a:pt x="1541974" y="-22120"/>
                  <a:pt x="1773986" y="-9858"/>
                  <a:pt x="2058196" y="0"/>
                </a:cubicBezTo>
                <a:cubicBezTo>
                  <a:pt x="2342406" y="9858"/>
                  <a:pt x="2340004" y="7690"/>
                  <a:pt x="2541313" y="0"/>
                </a:cubicBezTo>
                <a:cubicBezTo>
                  <a:pt x="2742622" y="-7690"/>
                  <a:pt x="2894197" y="12580"/>
                  <a:pt x="3024430" y="0"/>
                </a:cubicBezTo>
                <a:cubicBezTo>
                  <a:pt x="3154663" y="-12580"/>
                  <a:pt x="3278389" y="-10750"/>
                  <a:pt x="3422675" y="0"/>
                </a:cubicBezTo>
                <a:cubicBezTo>
                  <a:pt x="3566962" y="10750"/>
                  <a:pt x="3968797" y="-7448"/>
                  <a:pt x="4160408" y="0"/>
                </a:cubicBezTo>
                <a:cubicBezTo>
                  <a:pt x="4352019" y="7448"/>
                  <a:pt x="4573868" y="-19852"/>
                  <a:pt x="4728397" y="0"/>
                </a:cubicBezTo>
                <a:cubicBezTo>
                  <a:pt x="4882926" y="19852"/>
                  <a:pt x="5313422" y="1727"/>
                  <a:pt x="5466129" y="0"/>
                </a:cubicBezTo>
                <a:cubicBezTo>
                  <a:pt x="5618836" y="-1727"/>
                  <a:pt x="5768127" y="-3598"/>
                  <a:pt x="5949246" y="0"/>
                </a:cubicBezTo>
                <a:cubicBezTo>
                  <a:pt x="6130365" y="3598"/>
                  <a:pt x="6399881" y="-1756"/>
                  <a:pt x="6602107" y="0"/>
                </a:cubicBezTo>
                <a:cubicBezTo>
                  <a:pt x="6804333" y="1756"/>
                  <a:pt x="7022724" y="13557"/>
                  <a:pt x="7339839" y="0"/>
                </a:cubicBezTo>
                <a:cubicBezTo>
                  <a:pt x="7656954" y="-13557"/>
                  <a:pt x="7669874" y="-11252"/>
                  <a:pt x="7907828" y="0"/>
                </a:cubicBezTo>
                <a:cubicBezTo>
                  <a:pt x="8145782" y="11252"/>
                  <a:pt x="8319164" y="-19937"/>
                  <a:pt x="8475817" y="0"/>
                </a:cubicBezTo>
                <a:cubicBezTo>
                  <a:pt x="8632470" y="19937"/>
                  <a:pt x="8921021" y="3760"/>
                  <a:pt x="9239664" y="0"/>
                </a:cubicBezTo>
                <a:cubicBezTo>
                  <a:pt x="9588260" y="33366"/>
                  <a:pt x="9974389" y="331793"/>
                  <a:pt x="9992139" y="752475"/>
                </a:cubicBezTo>
                <a:lnTo>
                  <a:pt x="9992139" y="752475"/>
                </a:lnTo>
                <a:cubicBezTo>
                  <a:pt x="9914708" y="1164742"/>
                  <a:pt x="9626835" y="1487937"/>
                  <a:pt x="9239664" y="1504950"/>
                </a:cubicBezTo>
                <a:cubicBezTo>
                  <a:pt x="9118066" y="1481346"/>
                  <a:pt x="8824154" y="1519069"/>
                  <a:pt x="8671675" y="1504950"/>
                </a:cubicBezTo>
                <a:cubicBezTo>
                  <a:pt x="8519196" y="1490831"/>
                  <a:pt x="8289756" y="1522398"/>
                  <a:pt x="8018815" y="1504950"/>
                </a:cubicBezTo>
                <a:cubicBezTo>
                  <a:pt x="7747874" y="1487502"/>
                  <a:pt x="7683389" y="1473398"/>
                  <a:pt x="7365954" y="1504950"/>
                </a:cubicBezTo>
                <a:cubicBezTo>
                  <a:pt x="7048519" y="1536502"/>
                  <a:pt x="6863524" y="1506868"/>
                  <a:pt x="6713093" y="1504950"/>
                </a:cubicBezTo>
                <a:cubicBezTo>
                  <a:pt x="6562662" y="1503032"/>
                  <a:pt x="6252979" y="1508600"/>
                  <a:pt x="5975361" y="1504950"/>
                </a:cubicBezTo>
                <a:cubicBezTo>
                  <a:pt x="5697743" y="1501300"/>
                  <a:pt x="5664882" y="1487011"/>
                  <a:pt x="5407372" y="1504950"/>
                </a:cubicBezTo>
                <a:cubicBezTo>
                  <a:pt x="5149862" y="1522889"/>
                  <a:pt x="5031112" y="1527133"/>
                  <a:pt x="4754511" y="1504950"/>
                </a:cubicBezTo>
                <a:cubicBezTo>
                  <a:pt x="4477910" y="1482767"/>
                  <a:pt x="4461230" y="1516027"/>
                  <a:pt x="4271394" y="1504950"/>
                </a:cubicBezTo>
                <a:cubicBezTo>
                  <a:pt x="4081558" y="1493873"/>
                  <a:pt x="3824444" y="1504952"/>
                  <a:pt x="3703405" y="1504950"/>
                </a:cubicBezTo>
                <a:cubicBezTo>
                  <a:pt x="3582366" y="1504948"/>
                  <a:pt x="3377693" y="1517952"/>
                  <a:pt x="3220288" y="1504950"/>
                </a:cubicBezTo>
                <a:cubicBezTo>
                  <a:pt x="3062883" y="1491948"/>
                  <a:pt x="2855106" y="1504108"/>
                  <a:pt x="2737172" y="1504950"/>
                </a:cubicBezTo>
                <a:cubicBezTo>
                  <a:pt x="2619238" y="1505792"/>
                  <a:pt x="2239220" y="1472029"/>
                  <a:pt x="1999439" y="1504950"/>
                </a:cubicBezTo>
                <a:cubicBezTo>
                  <a:pt x="1759658" y="1537871"/>
                  <a:pt x="1072426" y="1495534"/>
                  <a:pt x="752475" y="1504950"/>
                </a:cubicBezTo>
                <a:cubicBezTo>
                  <a:pt x="317410" y="1518196"/>
                  <a:pt x="70680" y="1150207"/>
                  <a:pt x="0" y="752475"/>
                </a:cubicBezTo>
                <a:close/>
              </a:path>
              <a:path w="9992139" h="1504950" stroke="0" extrusionOk="0">
                <a:moveTo>
                  <a:pt x="0" y="752475"/>
                </a:moveTo>
                <a:cubicBezTo>
                  <a:pt x="-42364" y="381359"/>
                  <a:pt x="350110" y="55901"/>
                  <a:pt x="752475" y="0"/>
                </a:cubicBezTo>
                <a:cubicBezTo>
                  <a:pt x="985525" y="-7773"/>
                  <a:pt x="1010194" y="11830"/>
                  <a:pt x="1235592" y="0"/>
                </a:cubicBezTo>
                <a:cubicBezTo>
                  <a:pt x="1460990" y="-11830"/>
                  <a:pt x="1671930" y="25776"/>
                  <a:pt x="1803581" y="0"/>
                </a:cubicBezTo>
                <a:cubicBezTo>
                  <a:pt x="1935232" y="-25776"/>
                  <a:pt x="2024755" y="4026"/>
                  <a:pt x="2201826" y="0"/>
                </a:cubicBezTo>
                <a:cubicBezTo>
                  <a:pt x="2378898" y="-4026"/>
                  <a:pt x="2713268" y="10018"/>
                  <a:pt x="2939558" y="0"/>
                </a:cubicBezTo>
                <a:cubicBezTo>
                  <a:pt x="3165848" y="-10018"/>
                  <a:pt x="3144409" y="3535"/>
                  <a:pt x="3337803" y="0"/>
                </a:cubicBezTo>
                <a:cubicBezTo>
                  <a:pt x="3531197" y="-3535"/>
                  <a:pt x="3685432" y="15208"/>
                  <a:pt x="3990664" y="0"/>
                </a:cubicBezTo>
                <a:cubicBezTo>
                  <a:pt x="4295896" y="-15208"/>
                  <a:pt x="4332148" y="8346"/>
                  <a:pt x="4473781" y="0"/>
                </a:cubicBezTo>
                <a:cubicBezTo>
                  <a:pt x="4615414" y="-8346"/>
                  <a:pt x="4776229" y="17388"/>
                  <a:pt x="4956898" y="0"/>
                </a:cubicBezTo>
                <a:cubicBezTo>
                  <a:pt x="5137567" y="-17388"/>
                  <a:pt x="5247021" y="-16530"/>
                  <a:pt x="5355143" y="0"/>
                </a:cubicBezTo>
                <a:cubicBezTo>
                  <a:pt x="5463266" y="16530"/>
                  <a:pt x="5615920" y="-1287"/>
                  <a:pt x="5753388" y="0"/>
                </a:cubicBezTo>
                <a:cubicBezTo>
                  <a:pt x="5890856" y="1287"/>
                  <a:pt x="6030036" y="3536"/>
                  <a:pt x="6236505" y="0"/>
                </a:cubicBezTo>
                <a:cubicBezTo>
                  <a:pt x="6442974" y="-3536"/>
                  <a:pt x="6676301" y="-19075"/>
                  <a:pt x="6804494" y="0"/>
                </a:cubicBezTo>
                <a:cubicBezTo>
                  <a:pt x="6932687" y="19075"/>
                  <a:pt x="7277334" y="-30457"/>
                  <a:pt x="7542226" y="0"/>
                </a:cubicBezTo>
                <a:cubicBezTo>
                  <a:pt x="7807118" y="30457"/>
                  <a:pt x="7945302" y="22834"/>
                  <a:pt x="8195087" y="0"/>
                </a:cubicBezTo>
                <a:cubicBezTo>
                  <a:pt x="8444872" y="-22834"/>
                  <a:pt x="8928268" y="1671"/>
                  <a:pt x="9239664" y="0"/>
                </a:cubicBezTo>
                <a:cubicBezTo>
                  <a:pt x="9597114" y="-15612"/>
                  <a:pt x="10038863" y="339120"/>
                  <a:pt x="9992139" y="752475"/>
                </a:cubicBezTo>
                <a:lnTo>
                  <a:pt x="9992139" y="752475"/>
                </a:lnTo>
                <a:cubicBezTo>
                  <a:pt x="9964672" y="1098303"/>
                  <a:pt x="9638859" y="1512758"/>
                  <a:pt x="9239664" y="1504950"/>
                </a:cubicBezTo>
                <a:cubicBezTo>
                  <a:pt x="9085834" y="1524571"/>
                  <a:pt x="8792500" y="1528998"/>
                  <a:pt x="8671675" y="1504950"/>
                </a:cubicBezTo>
                <a:cubicBezTo>
                  <a:pt x="8550850" y="1480902"/>
                  <a:pt x="8183179" y="1479104"/>
                  <a:pt x="7933943" y="1504950"/>
                </a:cubicBezTo>
                <a:cubicBezTo>
                  <a:pt x="7684707" y="1530796"/>
                  <a:pt x="7549177" y="1504893"/>
                  <a:pt x="7196210" y="1504950"/>
                </a:cubicBezTo>
                <a:cubicBezTo>
                  <a:pt x="6843243" y="1505007"/>
                  <a:pt x="6698463" y="1517200"/>
                  <a:pt x="6373606" y="1504950"/>
                </a:cubicBezTo>
                <a:cubicBezTo>
                  <a:pt x="6048749" y="1492700"/>
                  <a:pt x="6031338" y="1475547"/>
                  <a:pt x="5720745" y="1504950"/>
                </a:cubicBezTo>
                <a:cubicBezTo>
                  <a:pt x="5410152" y="1534353"/>
                  <a:pt x="5073203" y="1522246"/>
                  <a:pt x="4898140" y="1504950"/>
                </a:cubicBezTo>
                <a:cubicBezTo>
                  <a:pt x="4723077" y="1487654"/>
                  <a:pt x="4554298" y="1525716"/>
                  <a:pt x="4415023" y="1504950"/>
                </a:cubicBezTo>
                <a:cubicBezTo>
                  <a:pt x="4275748" y="1484184"/>
                  <a:pt x="4103291" y="1479336"/>
                  <a:pt x="3847035" y="1504950"/>
                </a:cubicBezTo>
                <a:cubicBezTo>
                  <a:pt x="3590779" y="1530564"/>
                  <a:pt x="3278525" y="1479516"/>
                  <a:pt x="3109302" y="1504950"/>
                </a:cubicBezTo>
                <a:cubicBezTo>
                  <a:pt x="2940079" y="1530384"/>
                  <a:pt x="2619255" y="1474151"/>
                  <a:pt x="2371570" y="1504950"/>
                </a:cubicBezTo>
                <a:cubicBezTo>
                  <a:pt x="2123885" y="1535749"/>
                  <a:pt x="1963295" y="1517987"/>
                  <a:pt x="1718709" y="1504950"/>
                </a:cubicBezTo>
                <a:cubicBezTo>
                  <a:pt x="1474123" y="1491913"/>
                  <a:pt x="1404529" y="1498686"/>
                  <a:pt x="1320464" y="1504950"/>
                </a:cubicBezTo>
                <a:cubicBezTo>
                  <a:pt x="1236399" y="1511214"/>
                  <a:pt x="910924" y="1481815"/>
                  <a:pt x="752475" y="1504950"/>
                </a:cubicBezTo>
                <a:cubicBezTo>
                  <a:pt x="345185" y="1596168"/>
                  <a:pt x="51928" y="1172467"/>
                  <a:pt x="0" y="752475"/>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Hãy kể những điều em biết về ông Bụt trong những truyện cổ tích mà em đã đọc.</a:t>
            </a:r>
            <a:endParaRPr lang="en-US" sz="40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F5E6A9B-B857-396C-9D25-5E989F8AE163}"/>
              </a:ext>
            </a:extLst>
          </p:cNvPr>
          <p:cNvPicPr>
            <a:picLocks noChangeAspect="1"/>
          </p:cNvPicPr>
          <p:nvPr/>
        </p:nvPicPr>
        <p:blipFill>
          <a:blip r:embed="rId2"/>
          <a:stretch>
            <a:fillRect/>
          </a:stretch>
        </p:blipFill>
        <p:spPr>
          <a:xfrm>
            <a:off x="5357729" y="2550137"/>
            <a:ext cx="2799365" cy="3660163"/>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DA36CAA9-0776-E809-5A76-3F192BB42A90}"/>
              </a:ext>
            </a:extLst>
          </p:cNvPr>
          <p:cNvPicPr>
            <a:picLocks noChangeAspect="1"/>
          </p:cNvPicPr>
          <p:nvPr/>
        </p:nvPicPr>
        <p:blipFill>
          <a:blip r:embed="rId3"/>
          <a:stretch>
            <a:fillRect/>
          </a:stretch>
        </p:blipFill>
        <p:spPr>
          <a:xfrm>
            <a:off x="2588605" y="2454219"/>
            <a:ext cx="2540758" cy="37560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904115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6A15F5-ED2B-F51F-FF96-BCC49AD72ACC}"/>
              </a:ext>
            </a:extLst>
          </p:cNvPr>
          <p:cNvPicPr>
            <a:picLocks noChangeAspect="1"/>
          </p:cNvPicPr>
          <p:nvPr/>
        </p:nvPicPr>
        <p:blipFill>
          <a:blip r:embed="rId3"/>
          <a:stretch>
            <a:fillRect/>
          </a:stretch>
        </p:blipFill>
        <p:spPr>
          <a:xfrm>
            <a:off x="3668452" y="615611"/>
            <a:ext cx="5226814" cy="554534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9264344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2" y="415408"/>
            <a:ext cx="880940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Cambria" panose="02040503050406030204" pitchFamily="18" charset="0"/>
                <a:ea typeface="Cambria" panose="02040503050406030204" pitchFamily="18" charset="0"/>
              </a:rPr>
              <a:t>Đoạn 1</a:t>
            </a:r>
            <a:r>
              <a:rPr lang="vi-VN" sz="4400">
                <a:solidFill>
                  <a:schemeClr val="tx1">
                    <a:lumMod val="95000"/>
                    <a:lumOff val="5000"/>
                  </a:schemeClr>
                </a:solidFill>
                <a:latin typeface="Cambria" panose="02040503050406030204" pitchFamily="18" charset="0"/>
                <a:ea typeface="Cambria" panose="02040503050406030204" pitchFamily="18" charset="0"/>
              </a:rPr>
              <a:t>: </a:t>
            </a:r>
            <a:r>
              <a:rPr lang="en-US" sz="4400">
                <a:solidFill>
                  <a:schemeClr val="tx1">
                    <a:lumMod val="95000"/>
                    <a:lumOff val="5000"/>
                  </a:schemeClr>
                </a:solidFill>
                <a:latin typeface="Cambria" panose="02040503050406030204" pitchFamily="18" charset="0"/>
                <a:ea typeface="Cambria" panose="02040503050406030204" pitchFamily="18" charset="0"/>
              </a:rPr>
              <a:t>T</a:t>
            </a:r>
            <a:r>
              <a:rPr lang="vi-VN" sz="4400">
                <a:solidFill>
                  <a:schemeClr val="tx1">
                    <a:lumMod val="95000"/>
                    <a:lumOff val="5000"/>
                  </a:schemeClr>
                </a:solidFill>
                <a:latin typeface="Cambria" panose="02040503050406030204" pitchFamily="18" charset="0"/>
                <a:ea typeface="Cambria" panose="02040503050406030204" pitchFamily="18" charset="0"/>
              </a:rPr>
              <a:t>ừ </a:t>
            </a:r>
            <a:r>
              <a:rPr lang="vi-VN" sz="4400" dirty="0">
                <a:solidFill>
                  <a:schemeClr val="tx1">
                    <a:lumMod val="95000"/>
                    <a:lumOff val="5000"/>
                  </a:schemeClr>
                </a:solidFill>
                <a:latin typeface="Cambria" panose="02040503050406030204" pitchFamily="18" charset="0"/>
                <a:ea typeface="Cambria" panose="02040503050406030204" pitchFamily="18" charset="0"/>
              </a:rPr>
              <a:t>đầu đến </a:t>
            </a:r>
            <a:r>
              <a:rPr lang="vi-VN" sz="4400" i="1" dirty="0">
                <a:solidFill>
                  <a:schemeClr val="tx1">
                    <a:lumMod val="95000"/>
                    <a:lumOff val="5000"/>
                  </a:schemeClr>
                </a:solidFill>
                <a:latin typeface="Cambria" panose="02040503050406030204" pitchFamily="18" charset="0"/>
                <a:ea typeface="Cambria" panose="02040503050406030204" pitchFamily="18" charset="0"/>
              </a:rPr>
              <a:t>cảnh tượng ấy.</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3392585" y="2254366"/>
            <a:ext cx="8809407"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xin lỗi ông đi.</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3392585" y="4160515"/>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a:t>
            </a:r>
            <a:r>
              <a:rPr lang="nl-NL" sz="4400">
                <a:solidFill>
                  <a:schemeClr val="tx1">
                    <a:lumMod val="95000"/>
                    <a:lumOff val="5000"/>
                  </a:schemeClr>
                </a:solidFill>
                <a:latin typeface="Cambria" panose="02040503050406030204" pitchFamily="18" charset="0"/>
                <a:ea typeface="Cambria" panose="02040503050406030204" pitchFamily="18" charset="0"/>
              </a:rPr>
              <a:t>: Đoạn </a:t>
            </a:r>
            <a:r>
              <a:rPr lang="nl-NL" sz="4400" dirty="0">
                <a:solidFill>
                  <a:schemeClr val="tx1">
                    <a:lumMod val="95000"/>
                    <a:lumOff val="5000"/>
                  </a:schemeClr>
                </a:solidFill>
                <a:latin typeface="Cambria" panose="02040503050406030204" pitchFamily="18" charset="0"/>
                <a:ea typeface="Cambria" panose="02040503050406030204" pitchFamily="18" charset="0"/>
              </a:rPr>
              <a:t>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423121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31A467-FBED-4CFD-B9D5-FAFFBA59464D}"/>
              </a:ext>
            </a:extLst>
          </p:cNvPr>
          <p:cNvSpPr/>
          <p:nvPr/>
        </p:nvSpPr>
        <p:spPr>
          <a:xfrm>
            <a:off x="2819400" y="838200"/>
            <a:ext cx="7315200" cy="3785652"/>
          </a:xfrm>
          <a:prstGeom prst="rect">
            <a:avLst/>
          </a:prstGeom>
        </p:spPr>
        <p:txBody>
          <a:bodyPr wrap="square">
            <a:spAutoFit/>
          </a:bodyPr>
          <a:lstStyle/>
          <a:p>
            <a:r>
              <a:rPr lang="vi-VN" sz="4800" b="1" dirty="0">
                <a:solidFill>
                  <a:srgbClr val="002060"/>
                </a:solidFill>
                <a:latin typeface="Times New Roman" panose="02020603050405020304" pitchFamily="18" charset="0"/>
                <a:cs typeface="Times New Roman" panose="02020603050405020304" pitchFamily="18" charset="0"/>
              </a:rPr>
              <a:t>Thảo luận nhóm 4 tìm:</a:t>
            </a:r>
            <a:br>
              <a:rPr lang="vi-VN" sz="4800" b="1" dirty="0">
                <a:solidFill>
                  <a:srgbClr val="002060"/>
                </a:solidFill>
                <a:latin typeface="Times New Roman" panose="02020603050405020304" pitchFamily="18" charset="0"/>
                <a:cs typeface="Times New Roman" panose="02020603050405020304" pitchFamily="18" charset="0"/>
              </a:rPr>
            </a:br>
            <a:r>
              <a:rPr lang="vi-VN" sz="4800" dirty="0">
                <a:solidFill>
                  <a:srgbClr val="002060"/>
                </a:solidFill>
                <a:latin typeface="Times New Roman" panose="02020603050405020304" pitchFamily="18" charset="0"/>
                <a:cs typeface="Times New Roman" panose="02020603050405020304" pitchFamily="18" charset="0"/>
              </a:rPr>
              <a:t>+ Những từ khó đọc</a:t>
            </a:r>
            <a:br>
              <a:rPr lang="vi-VN" sz="4800" dirty="0">
                <a:solidFill>
                  <a:srgbClr val="002060"/>
                </a:solidFill>
                <a:latin typeface="Times New Roman" panose="02020603050405020304" pitchFamily="18" charset="0"/>
                <a:cs typeface="Times New Roman" panose="02020603050405020304" pitchFamily="18" charset="0"/>
              </a:rPr>
            </a:br>
            <a:r>
              <a:rPr lang="vi-VN"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Cách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ngắt</a:t>
            </a:r>
            <a:r>
              <a:rPr lang="en-US" sz="4800" dirty="0">
                <a:solidFill>
                  <a:srgbClr val="002060"/>
                </a:solidFill>
                <a:latin typeface="Times New Roman" panose="02020603050405020304" pitchFamily="18" charset="0"/>
                <a:cs typeface="Times New Roman" panose="02020603050405020304" pitchFamily="18" charset="0"/>
              </a:rPr>
              <a:t> c</a:t>
            </a:r>
            <a:r>
              <a:rPr lang="vi-VN" sz="4800" dirty="0">
                <a:solidFill>
                  <a:srgbClr val="002060"/>
                </a:solidFill>
                <a:latin typeface="Times New Roman" panose="02020603050405020304" pitchFamily="18" charset="0"/>
                <a:cs typeface="Times New Roman" panose="02020603050405020304" pitchFamily="18" charset="0"/>
              </a:rPr>
              <a:t>âu dài</a:t>
            </a:r>
            <a:br>
              <a:rPr lang="vi-VN" sz="4800" dirty="0">
                <a:solidFill>
                  <a:srgbClr val="002060"/>
                </a:solidFill>
                <a:latin typeface="Times New Roman" panose="02020603050405020304" pitchFamily="18" charset="0"/>
                <a:cs typeface="Times New Roman" panose="02020603050405020304" pitchFamily="18" charset="0"/>
              </a:rPr>
            </a:br>
            <a:r>
              <a:rPr lang="vi-VN" sz="4800" dirty="0">
                <a:solidFill>
                  <a:srgbClr val="002060"/>
                </a:solidFill>
                <a:latin typeface="Times New Roman" panose="02020603050405020304" pitchFamily="18" charset="0"/>
                <a:cs typeface="Times New Roman" panose="02020603050405020304" pitchFamily="18" charset="0"/>
              </a:rPr>
              <a:t>+ Từ cần giải nghĩa</a:t>
            </a:r>
            <a:br>
              <a:rPr lang="vi-VN" sz="4800" dirty="0">
                <a:solidFill>
                  <a:srgbClr val="002060"/>
                </a:solidFill>
                <a:latin typeface="Times New Roman" panose="02020603050405020304" pitchFamily="18" charset="0"/>
                <a:cs typeface="Times New Roman" panose="02020603050405020304" pitchFamily="18" charset="0"/>
              </a:rPr>
            </a:br>
            <a:r>
              <a:rPr lang="vi-VN" sz="4800" dirty="0">
                <a:solidFill>
                  <a:srgbClr val="002060"/>
                </a:solidFill>
                <a:latin typeface="Times New Roman" panose="02020603050405020304" pitchFamily="18" charset="0"/>
                <a:cs typeface="Times New Roman" panose="02020603050405020304" pitchFamily="18" charset="0"/>
              </a:rPr>
              <a:t>+ Cách đọc đoạn</a:t>
            </a:r>
            <a:endParaRPr lang="en-US" sz="4800" dirty="0">
              <a:solidFill>
                <a:srgbClr val="002060"/>
              </a:solidFill>
            </a:endParaRPr>
          </a:p>
        </p:txBody>
      </p:sp>
    </p:spTree>
    <p:extLst>
      <p:ext uri="{BB962C8B-B14F-4D97-AF65-F5344CB8AC3E}">
        <p14:creationId xmlns:p14="http://schemas.microsoft.com/office/powerpoint/2010/main" val="27168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393BBB-77C5-466C-8DE5-4D7CE1526C9B}"/>
              </a:ext>
            </a:extLst>
          </p:cNvPr>
          <p:cNvSpPr txBox="1"/>
          <p:nvPr/>
        </p:nvSpPr>
        <p:spPr>
          <a:xfrm>
            <a:off x="899410" y="2133323"/>
            <a:ext cx="10613036" cy="2282869"/>
          </a:xfrm>
          <a:prstGeom prst="rect">
            <a:avLst/>
          </a:prstGeom>
          <a:noFill/>
        </p:spPr>
        <p:txBody>
          <a:bodyPr wrap="square">
            <a:spAutoFit/>
          </a:bodyPr>
          <a:lstStyle/>
          <a:p>
            <a:pPr marL="0" marR="0" algn="just">
              <a:lnSpc>
                <a:spcPct val="107000"/>
              </a:lnSpc>
              <a:spcBef>
                <a:spcPts val="0"/>
              </a:spcBef>
              <a:spcAft>
                <a:spcPts val="800"/>
              </a:spcAft>
            </a:pPr>
            <a:r>
              <a:rPr lang="en-US" sz="4400" i="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Quán cà phê nhà Mai thuê </a:t>
            </a:r>
            <a:r>
              <a:rPr lang="en-US" sz="4800" b="1" i="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i="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nằm dựa lưng vào bức tường </a:t>
            </a:r>
            <a:r>
              <a:rPr lang="en-US" sz="4400" b="1" i="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i="1"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căn nhà hai tầng màu hồng nhạt rất đẹp của một nhạc sĩ.</a:t>
            </a:r>
            <a:endParaRPr lang="en-US" sz="4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0746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ại Dương Cầm (Grand Piano) - Đàn Piano - Nhạc cụ - Sản phẩm - Yamaha -  Việt Nam">
            <a:extLst>
              <a:ext uri="{FF2B5EF4-FFF2-40B4-BE49-F238E27FC236}">
                <a16:creationId xmlns:a16="http://schemas.microsoft.com/office/drawing/2014/main" id="{E65B6B21-67CF-4A59-92AA-619631BB8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256" y="463758"/>
            <a:ext cx="37719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076618-15A7-4A36-A8C9-16ECCE580DDF}"/>
              </a:ext>
            </a:extLst>
          </p:cNvPr>
          <p:cNvSpPr txBox="1"/>
          <p:nvPr/>
        </p:nvSpPr>
        <p:spPr>
          <a:xfrm>
            <a:off x="796977" y="3664589"/>
            <a:ext cx="10598045" cy="2608535"/>
          </a:xfrm>
          <a:prstGeom prst="rect">
            <a:avLst/>
          </a:prstGeom>
          <a:noFill/>
        </p:spPr>
        <p:txBody>
          <a:bodyPr wrap="square">
            <a:spAutoFit/>
          </a:bodyPr>
          <a:lstStyle/>
          <a:p>
            <a:pPr marL="0" marR="0" algn="just">
              <a:lnSpc>
                <a:spcPct val="150000"/>
              </a:lnSpc>
              <a:spcBef>
                <a:spcPts val="0"/>
              </a:spcBef>
              <a:spcAft>
                <a:spcPts val="0"/>
              </a:spcAft>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Dương cầm hay còn có tên gọi khác là Đàn piano là một loại nhạc cụ sử dụng dây đàn để tạo ra âm thanh. Các dây đàn được kết nối với hệ thống bàn phím trắng và đen. Khi người nghệ sĩ dương cầm dùng các ngón tay ấn xuống các phím đàn sẽ phát ra một âm thanh du dương bay bổng.</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02733"/>
      </p:ext>
    </p:extLst>
  </p:cSld>
  <p:clrMapOvr>
    <a:masterClrMapping/>
  </p:clrMapOvr>
  <p:transition>
    <p:fade/>
  </p:transition>
</p:sld>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305</TotalTime>
  <Words>751</Words>
  <Application>Microsoft Office PowerPoint</Application>
  <PresentationFormat>Widescreen</PresentationFormat>
  <Paragraphs>28</Paragraphs>
  <Slides>15</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等线</vt:lpstr>
      <vt:lpstr>Arial</vt:lpstr>
      <vt:lpstr>Calibri</vt:lpstr>
      <vt:lpstr>Calibri Light</vt:lpstr>
      <vt:lpstr>Cambria</vt:lpstr>
      <vt:lpstr>Times New Roman</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43</cp:revision>
  <dcterms:created xsi:type="dcterms:W3CDTF">2023-10-23T11:56:24Z</dcterms:created>
  <dcterms:modified xsi:type="dcterms:W3CDTF">2024-01-16T15:55:48Z</dcterms:modified>
  <cp:category>9Slide.vn</cp:category>
</cp:coreProperties>
</file>