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46" r:id="rId2"/>
    <p:sldId id="335" r:id="rId3"/>
    <p:sldId id="336" r:id="rId4"/>
    <p:sldId id="337" r:id="rId5"/>
    <p:sldId id="338" r:id="rId6"/>
    <p:sldId id="339" r:id="rId7"/>
    <p:sldId id="340" r:id="rId8"/>
    <p:sldId id="341" r:id="rId9"/>
    <p:sldId id="308" r:id="rId10"/>
    <p:sldId id="342" r:id="rId11"/>
    <p:sldId id="343" r:id="rId12"/>
    <p:sldId id="344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91" autoAdjust="0"/>
  </p:normalViewPr>
  <p:slideViewPr>
    <p:cSldViewPr snapToGrid="0">
      <p:cViewPr varScale="1">
        <p:scale>
          <a:sx n="73" d="100"/>
          <a:sy n="73" d="100"/>
        </p:scale>
        <p:origin x="62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AADA8-39EB-415D-B572-B802614607F9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F5B28-3E16-47FA-8655-DD49134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5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30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F5B28-3E16-47FA-8655-DD49134A01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2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Rô-bốt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F5B28-3E16-47FA-8655-DD49134A01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1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8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9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7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0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5016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2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6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0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2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7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2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7AA85-54C9-43CF-B1EF-9874431A0DE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7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gif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gif"/><Relationship Id="rId5" Type="http://schemas.openxmlformats.org/officeDocument/2006/relationships/image" Target="../media/image38.gif"/><Relationship Id="rId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4.xml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5" Type="http://schemas.openxmlformats.org/officeDocument/2006/relationships/slide" Target="slide5.xml"/><Relationship Id="rId10" Type="http://schemas.openxmlformats.org/officeDocument/2006/relationships/image" Target="../media/image22.png"/><Relationship Id="rId19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2" y="3360776"/>
            <a:ext cx="2326773" cy="269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544638" y="1798699"/>
            <a:ext cx="10995776" cy="124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494" tIns="53747" rIns="107494" bIns="537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3956" eaLnBrk="1" fontAlgn="base" hangingPunct="1">
              <a:spcBef>
                <a:spcPts val="1346"/>
              </a:spcBef>
              <a:spcAft>
                <a:spcPct val="0"/>
              </a:spcAft>
              <a:defRPr/>
            </a:pPr>
            <a:r>
              <a:rPr lang="en-US" sz="2992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TOÁN: </a:t>
            </a:r>
            <a:r>
              <a:rPr lang="en-US" sz="2992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2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just" defTabSz="683956" eaLnBrk="1" fontAlgn="base" hangingPunct="1">
              <a:spcBef>
                <a:spcPts val="1346"/>
              </a:spcBef>
              <a:spcAft>
                <a:spcPct val="0"/>
              </a:spcAft>
              <a:defRPr/>
            </a:pPr>
            <a:r>
              <a:rPr lang="en-US" sz="32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PHÉP CHIA HẾT, PHÉP CHIA CÓ DƯ (2 TIẾT )</a:t>
            </a:r>
            <a:endParaRPr lang="en-US" sz="3296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17" y="3181721"/>
            <a:ext cx="4201390" cy="15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57874" y="19729"/>
            <a:ext cx="2217530" cy="284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97097" y="244619"/>
            <a:ext cx="2225539" cy="266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321105" y="964640"/>
            <a:ext cx="1599520" cy="178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287296" y="3621675"/>
            <a:ext cx="1359610" cy="98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22" y="3642778"/>
            <a:ext cx="3983887" cy="284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3257434" y="4399875"/>
            <a:ext cx="5157880" cy="393239"/>
          </a:xfrm>
          <a:prstGeom prst="rect">
            <a:avLst/>
          </a:prstGeom>
        </p:spPr>
        <p:txBody>
          <a:bodyPr wrap="none" lIns="91315" tIns="45657" rIns="91315" bIns="45657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8650">
              <a:defRPr/>
            </a:pPr>
            <a:r>
              <a:rPr lang="en-US" sz="2696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696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VIÊN:NGUYỄN THÚY HÀ.</a:t>
            </a:r>
            <a:endParaRPr lang="en-US" sz="2696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4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 rot="10800000" flipV="1">
            <a:off x="3606084" y="-26603"/>
            <a:ext cx="4412494" cy="1111566"/>
          </a:xfrm>
          <a:prstGeom prst="cloudCallou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C78A0-0329-4EDD-BB4A-1E47334FEA88}"/>
              </a:ext>
            </a:extLst>
          </p:cNvPr>
          <p:cNvPicPr/>
          <p:nvPr/>
        </p:nvPicPr>
        <p:blipFill rotWithShape="1">
          <a:blip r:embed="rId2"/>
          <a:srcRect r="13759"/>
          <a:stretch/>
        </p:blipFill>
        <p:spPr>
          <a:xfrm>
            <a:off x="1" y="19447"/>
            <a:ext cx="2638022" cy="964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770" y="1051604"/>
            <a:ext cx="2678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/>
              <a:t>Bài 1- </a:t>
            </a:r>
            <a:r>
              <a:rPr lang="vi-VN" sz="3600" dirty="0"/>
              <a:t>Tính.</a:t>
            </a:r>
            <a:endParaRPr lang="en-US" sz="3600" dirty="0"/>
          </a:p>
        </p:txBody>
      </p:sp>
      <p:pic>
        <p:nvPicPr>
          <p:cNvPr id="5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41" y="1814513"/>
            <a:ext cx="10406129" cy="4895380"/>
          </a:xfrm>
          <a:prstGeom prst="rect">
            <a:avLst/>
          </a:prstGeom>
        </p:spPr>
      </p:pic>
      <p:pic>
        <p:nvPicPr>
          <p:cNvPr id="6" name="Picture 11" descr="6712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1151"/>
            <a:ext cx="1573164" cy="172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037" y="64396"/>
            <a:ext cx="2679991" cy="192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331" y="529180"/>
            <a:ext cx="2277414" cy="163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9"/>
          <p:cNvSpPr txBox="1">
            <a:spLocks noChangeArrowheads="1"/>
          </p:cNvSpPr>
          <p:nvPr/>
        </p:nvSpPr>
        <p:spPr bwMode="auto">
          <a:xfrm>
            <a:off x="6869001" y="2945680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10" name="TextBox 49"/>
          <p:cNvSpPr txBox="1">
            <a:spLocks noChangeArrowheads="1"/>
          </p:cNvSpPr>
          <p:nvPr/>
        </p:nvSpPr>
        <p:spPr bwMode="auto">
          <a:xfrm>
            <a:off x="6139502" y="2881285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charset="0"/>
              </a:rPr>
              <a:t>24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012836" y="3514519"/>
            <a:ext cx="89570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9"/>
          <p:cNvSpPr txBox="1">
            <a:spLocks noChangeArrowheads="1"/>
          </p:cNvSpPr>
          <p:nvPr/>
        </p:nvSpPr>
        <p:spPr bwMode="auto">
          <a:xfrm>
            <a:off x="6422806" y="3678387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13" name="TextBox 49"/>
          <p:cNvSpPr txBox="1">
            <a:spLocks noChangeArrowheads="1"/>
          </p:cNvSpPr>
          <p:nvPr/>
        </p:nvSpPr>
        <p:spPr bwMode="auto">
          <a:xfrm>
            <a:off x="10233516" y="2938562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14" name="TextBox 49"/>
          <p:cNvSpPr txBox="1">
            <a:spLocks noChangeArrowheads="1"/>
          </p:cNvSpPr>
          <p:nvPr/>
        </p:nvSpPr>
        <p:spPr bwMode="auto">
          <a:xfrm>
            <a:off x="9503110" y="2881285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charset="0"/>
              </a:rPr>
              <a:t>20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9337807" y="3488761"/>
            <a:ext cx="89570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9"/>
          <p:cNvSpPr txBox="1">
            <a:spLocks noChangeArrowheads="1"/>
          </p:cNvSpPr>
          <p:nvPr/>
        </p:nvSpPr>
        <p:spPr bwMode="auto">
          <a:xfrm>
            <a:off x="9722053" y="3616090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17" name="TextBox 49"/>
          <p:cNvSpPr txBox="1">
            <a:spLocks noChangeArrowheads="1"/>
          </p:cNvSpPr>
          <p:nvPr/>
        </p:nvSpPr>
        <p:spPr bwMode="auto">
          <a:xfrm>
            <a:off x="6903920" y="5376252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charset="0"/>
              </a:rPr>
              <a:t>5</a:t>
            </a:r>
          </a:p>
        </p:txBody>
      </p:sp>
      <p:sp>
        <p:nvSpPr>
          <p:cNvPr id="18" name="TextBox 49"/>
          <p:cNvSpPr txBox="1">
            <a:spLocks noChangeArrowheads="1"/>
          </p:cNvSpPr>
          <p:nvPr/>
        </p:nvSpPr>
        <p:spPr bwMode="auto">
          <a:xfrm>
            <a:off x="6109119" y="5286098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charset="0"/>
              </a:rPr>
              <a:t>40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5973292" y="5859954"/>
            <a:ext cx="89570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49"/>
          <p:cNvSpPr txBox="1">
            <a:spLocks noChangeArrowheads="1"/>
          </p:cNvSpPr>
          <p:nvPr/>
        </p:nvSpPr>
        <p:spPr bwMode="auto">
          <a:xfrm>
            <a:off x="6336405" y="6061000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21" name="TextBox 49"/>
          <p:cNvSpPr txBox="1">
            <a:spLocks noChangeArrowheads="1"/>
          </p:cNvSpPr>
          <p:nvPr/>
        </p:nvSpPr>
        <p:spPr bwMode="auto">
          <a:xfrm>
            <a:off x="10242705" y="5384183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22" name="TextBox 49"/>
          <p:cNvSpPr txBox="1">
            <a:spLocks noChangeArrowheads="1"/>
          </p:cNvSpPr>
          <p:nvPr/>
        </p:nvSpPr>
        <p:spPr bwMode="auto">
          <a:xfrm>
            <a:off x="9485640" y="5281151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charset="0"/>
              </a:rPr>
              <a:t>21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9274198" y="5912305"/>
            <a:ext cx="89570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49"/>
          <p:cNvSpPr txBox="1">
            <a:spLocks noChangeArrowheads="1"/>
          </p:cNvSpPr>
          <p:nvPr/>
        </p:nvSpPr>
        <p:spPr bwMode="auto">
          <a:xfrm>
            <a:off x="9739531" y="5953021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D8CB88-80C8-47FB-AD07-748572AA6C14}"/>
              </a:ext>
            </a:extLst>
          </p:cNvPr>
          <p:cNvSpPr txBox="1"/>
          <p:nvPr/>
        </p:nvSpPr>
        <p:spPr>
          <a:xfrm>
            <a:off x="6705596" y="6263758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41 : 8 = 5 (d</a:t>
            </a:r>
            <a:r>
              <a:rPr lang="vi-VN" sz="2800" dirty="0"/>
              <a:t>ư</a:t>
            </a:r>
            <a:r>
              <a:rPr lang="en-US" sz="2800" dirty="0"/>
              <a:t> 1)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FC83A0-977D-4C3E-BB21-98D185911953}"/>
              </a:ext>
            </a:extLst>
          </p:cNvPr>
          <p:cNvSpPr txBox="1"/>
          <p:nvPr/>
        </p:nvSpPr>
        <p:spPr>
          <a:xfrm>
            <a:off x="9739741" y="6416158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23 : 3 = 7 (d</a:t>
            </a:r>
            <a:r>
              <a:rPr lang="vi-VN" sz="2800" dirty="0"/>
              <a:t>ư</a:t>
            </a:r>
            <a:r>
              <a:rPr lang="en-US" sz="28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5028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6" grpId="0"/>
      <p:bldP spid="17" grpId="0"/>
      <p:bldP spid="18" grpId="0"/>
      <p:bldP spid="20" grpId="0"/>
      <p:bldP spid="21" grpId="0"/>
      <p:bldP spid="22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3C78A0-0329-4EDD-BB4A-1E47334FEA88}"/>
              </a:ext>
            </a:extLst>
          </p:cNvPr>
          <p:cNvPicPr/>
          <p:nvPr/>
        </p:nvPicPr>
        <p:blipFill rotWithShape="1">
          <a:blip r:embed="rId3"/>
          <a:srcRect r="13759"/>
          <a:stretch/>
        </p:blipFill>
        <p:spPr>
          <a:xfrm>
            <a:off x="1" y="0"/>
            <a:ext cx="2151898" cy="820271"/>
          </a:xfrm>
          <a:prstGeom prst="rect">
            <a:avLst/>
          </a:prstGeom>
        </p:spPr>
      </p:pic>
      <p:pic>
        <p:nvPicPr>
          <p:cNvPr id="3" name="image3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738648"/>
            <a:ext cx="7328646" cy="511935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 rot="10800000" flipV="1">
            <a:off x="3747752" y="205217"/>
            <a:ext cx="4412494" cy="1111566"/>
          </a:xfrm>
          <a:prstGeom prst="cloudCallou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Nhóm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đôi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28646" y="3136574"/>
            <a:ext cx="47646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   </a:t>
            </a:r>
            <a:r>
              <a:rPr lang="vi-VN" sz="3600" dirty="0"/>
              <a:t>Cách chia táo của bạn nào cho ta phép chia hết? Cách chia táo của bạn nào cho ta phép chia có dư?</a:t>
            </a:r>
            <a:endParaRPr lang="en-US" sz="3600" dirty="0"/>
          </a:p>
        </p:txBody>
      </p:sp>
      <p:pic>
        <p:nvPicPr>
          <p:cNvPr id="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00" y="0"/>
            <a:ext cx="2435900" cy="294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792" y="1250687"/>
            <a:ext cx="2435900" cy="160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965" y="1681189"/>
            <a:ext cx="2017554" cy="132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1769" y="917134"/>
            <a:ext cx="1627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/>
              <a:t>Bài </a:t>
            </a:r>
            <a:r>
              <a:rPr lang="en-US" sz="3600" b="1" dirty="0"/>
              <a:t>2</a:t>
            </a:r>
            <a:r>
              <a:rPr lang="vi-VN" sz="3600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496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3C78A0-0329-4EDD-BB4A-1E47334FEA88}"/>
              </a:ext>
            </a:extLst>
          </p:cNvPr>
          <p:cNvPicPr/>
          <p:nvPr/>
        </p:nvPicPr>
        <p:blipFill rotWithShape="1">
          <a:blip r:embed="rId3"/>
          <a:srcRect r="13759"/>
          <a:stretch/>
        </p:blipFill>
        <p:spPr>
          <a:xfrm>
            <a:off x="0" y="0"/>
            <a:ext cx="2308225" cy="1081405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10800000" flipV="1">
            <a:off x="3747752" y="205217"/>
            <a:ext cx="4412494" cy="1111566"/>
          </a:xfrm>
          <a:prstGeom prst="cloudCallou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Nhóm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đôi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51444"/>
            <a:ext cx="2137892" cy="140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624" y="-53788"/>
            <a:ext cx="1635375" cy="197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965" y="1394429"/>
            <a:ext cx="1608827" cy="105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419082" y="1458497"/>
            <a:ext cx="7996883" cy="4698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dirty="0"/>
              <a:t>Kết luận:</a:t>
            </a:r>
            <a:endParaRPr lang="en-US" sz="3600" dirty="0"/>
          </a:p>
          <a:p>
            <a:pPr>
              <a:lnSpc>
                <a:spcPct val="120000"/>
              </a:lnSpc>
            </a:pPr>
            <a:r>
              <a:rPr lang="vi-VN" sz="3600" dirty="0"/>
              <a:t> </a:t>
            </a:r>
            <a:r>
              <a:rPr lang="en-US" sz="3600" dirty="0"/>
              <a:t>  </a:t>
            </a:r>
            <a:r>
              <a:rPr lang="vi-VN" sz="3600" dirty="0"/>
              <a:t>Cách chia táo của Rô-bốt và bạn nữ cho ta phép chia có dư: </a:t>
            </a:r>
            <a:endParaRPr lang="en-US" sz="3600" dirty="0"/>
          </a:p>
          <a:p>
            <a:pPr>
              <a:lnSpc>
                <a:spcPct val="120000"/>
              </a:lnSpc>
            </a:pPr>
            <a:r>
              <a:rPr lang="vi-VN" sz="3600" dirty="0">
                <a:solidFill>
                  <a:srgbClr val="FF0000"/>
                </a:solidFill>
              </a:rPr>
              <a:t>18 : 4 = 4 (dư 2)</a:t>
            </a:r>
            <a:endParaRPr lang="en-US" sz="36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vi-VN" sz="3600" dirty="0">
                <a:solidFill>
                  <a:srgbClr val="FF0000"/>
                </a:solidFill>
              </a:rPr>
              <a:t>18 : 5 = 3 (dư 3)</a:t>
            </a:r>
            <a:endParaRPr lang="en-US" sz="36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vi-VN" sz="3600" dirty="0"/>
              <a:t> Cách chia táo của bạn nam cho ta phép chia hết:</a:t>
            </a:r>
            <a:r>
              <a:rPr lang="en-US" sz="3600" dirty="0"/>
              <a:t> </a:t>
            </a:r>
            <a:r>
              <a:rPr lang="vi-VN" sz="3600" dirty="0">
                <a:solidFill>
                  <a:srgbClr val="FF0000"/>
                </a:solidFill>
              </a:rPr>
              <a:t>18 : 3 = 6.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0" name="Picture 11" descr="6712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692" y="5289259"/>
            <a:ext cx="1367308" cy="171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1" descr="bloem20"/>
          <p:cNvPicPr>
            <a:picLocks noChangeAspect="1" noChangeArrowheads="1" noCrop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05718"/>
            <a:ext cx="1254391" cy="145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57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plat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6D62958-DCF0-46CC-9D67-239336BCC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025"/>
            <a:ext cx="12067504" cy="4368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FAD26-3A77-451D-A001-71B9B70B7547}"/>
              </a:ext>
            </a:extLst>
          </p:cNvPr>
          <p:cNvSpPr txBox="1"/>
          <p:nvPr/>
        </p:nvSpPr>
        <p:spPr>
          <a:xfrm>
            <a:off x="2251712" y="2800293"/>
            <a:ext cx="7820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TIẾT HỌC - DẶN DÒ</a:t>
            </a:r>
          </a:p>
        </p:txBody>
      </p:sp>
    </p:spTree>
    <p:extLst>
      <p:ext uri="{BB962C8B-B14F-4D97-AF65-F5344CB8AC3E}">
        <p14:creationId xmlns:p14="http://schemas.microsoft.com/office/powerpoint/2010/main" val="157864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3.7037E-6 L 1.45833E-6 -0.07222 " pathEditMode="relative" rAng="0" ptsTypes="AA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0"/>
            <a:ext cx="8997234" cy="4344414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97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409161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3943136" y="561126"/>
            <a:ext cx="718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gấp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35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36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12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522" y="17125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36" y="-217701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83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3686567" y="413813"/>
            <a:ext cx="7221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13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152" y="261092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7907" y="-288112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07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4048461" y="523419"/>
            <a:ext cx="8547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81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72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522" y="348848"/>
            <a:ext cx="3950080" cy="324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1418" y="-321334"/>
            <a:ext cx="4080602" cy="40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2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589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3508370" y="500870"/>
            <a:ext cx="6931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gấp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17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81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1589" y="1779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1589" y="-27681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22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11FD2300-BEBC-D0D9-732D-E4792C489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" y="1"/>
            <a:ext cx="12192000" cy="7177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9456" y="654637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320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14 </a:t>
            </a:r>
            <a:r>
              <a:rPr lang="en-US" sz="48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lang="en-US" sz="48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46673" y="1560852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5486" y="2495787"/>
            <a:ext cx="10259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FF00"/>
                </a:solidFill>
              </a:rPr>
              <a:t>Bài 2</a:t>
            </a:r>
            <a:r>
              <a:rPr lang="en-US" sz="4800" b="1" dirty="0">
                <a:solidFill>
                  <a:srgbClr val="FFFF00"/>
                </a:solidFill>
              </a:rPr>
              <a:t>5</a:t>
            </a:r>
            <a:r>
              <a:rPr lang="vi-VN" sz="4800" b="1" dirty="0">
                <a:solidFill>
                  <a:srgbClr val="FFFF00"/>
                </a:solidFill>
              </a:rPr>
              <a:t>: </a:t>
            </a:r>
            <a:r>
              <a:rPr lang="en-US" sz="4800" b="1" dirty="0" err="1">
                <a:solidFill>
                  <a:srgbClr val="FFFF00"/>
                </a:solidFill>
              </a:rPr>
              <a:t>Phép</a:t>
            </a:r>
            <a:r>
              <a:rPr lang="en-US" sz="4800" b="1" dirty="0">
                <a:solidFill>
                  <a:srgbClr val="FFFF00"/>
                </a:solidFill>
              </a:rPr>
              <a:t> chia </a:t>
            </a:r>
            <a:r>
              <a:rPr lang="en-US" sz="4800" b="1" dirty="0" err="1">
                <a:solidFill>
                  <a:srgbClr val="FFFF00"/>
                </a:solidFill>
              </a:rPr>
              <a:t>hết</a:t>
            </a:r>
            <a:r>
              <a:rPr lang="en-US" sz="4800" b="1" dirty="0">
                <a:solidFill>
                  <a:srgbClr val="FFFF00"/>
                </a:solidFill>
              </a:rPr>
              <a:t>, </a:t>
            </a:r>
            <a:r>
              <a:rPr lang="en-US" sz="4800" b="1" dirty="0" err="1">
                <a:solidFill>
                  <a:srgbClr val="FFFF00"/>
                </a:solidFill>
              </a:rPr>
              <a:t>phép</a:t>
            </a:r>
            <a:r>
              <a:rPr lang="en-US" sz="4800" b="1" dirty="0">
                <a:solidFill>
                  <a:srgbClr val="FFFF00"/>
                </a:solidFill>
              </a:rPr>
              <a:t> chia </a:t>
            </a:r>
            <a:r>
              <a:rPr lang="en-US" sz="4800" b="1" dirty="0" err="1">
                <a:solidFill>
                  <a:srgbClr val="FFFF00"/>
                </a:solidFill>
              </a:rPr>
              <a:t>có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dư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F53EAB-626C-4C2C-BCF8-DA0CBE53378C}"/>
              </a:ext>
            </a:extLst>
          </p:cNvPr>
          <p:cNvSpPr/>
          <p:nvPr/>
        </p:nvSpPr>
        <p:spPr>
          <a:xfrm>
            <a:off x="5063525" y="3425933"/>
            <a:ext cx="21305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(</a:t>
            </a:r>
            <a:r>
              <a:rPr lang="en-US" sz="4800" dirty="0" err="1">
                <a:solidFill>
                  <a:schemeClr val="bg1"/>
                </a:solidFill>
              </a:rPr>
              <a:t>Tiết</a:t>
            </a:r>
            <a:r>
              <a:rPr lang="en-US" sz="4800" dirty="0">
                <a:solidFill>
                  <a:schemeClr val="bg1"/>
                </a:solidFill>
              </a:rPr>
              <a:t> 1)</a:t>
            </a:r>
            <a:r>
              <a:rPr lang="vi-VN" sz="4800" dirty="0">
                <a:solidFill>
                  <a:schemeClr val="bg1"/>
                </a:solidFill>
              </a:rPr>
              <a:t> 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346</Words>
  <Application>Microsoft Office PowerPoint</Application>
  <PresentationFormat>Widescreen</PresentationFormat>
  <Paragraphs>63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HP001 4 hàng</vt:lpstr>
      <vt:lpstr>Tahoma</vt:lpstr>
      <vt:lpstr>Times New Roman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118</cp:revision>
  <dcterms:created xsi:type="dcterms:W3CDTF">2022-07-13T12:59:38Z</dcterms:created>
  <dcterms:modified xsi:type="dcterms:W3CDTF">2024-11-17T16:08:02Z</dcterms:modified>
</cp:coreProperties>
</file>