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15"/>
  </p:notesMasterIdLst>
  <p:sldIdLst>
    <p:sldId id="257" r:id="rId6"/>
    <p:sldId id="258" r:id="rId7"/>
    <p:sldId id="256" r:id="rId8"/>
    <p:sldId id="260" r:id="rId9"/>
    <p:sldId id="261" r:id="rId10"/>
    <p:sldId id="262" r:id="rId11"/>
    <p:sldId id="266" r:id="rId12"/>
    <p:sldId id="263" r:id="rId13"/>
    <p:sldId id="264" r:id="rId14"/>
  </p:sldIdLst>
  <p:sldSz cx="9144000" cy="5143500" type="screen16x9"/>
  <p:notesSz cx="6858000" cy="9144000"/>
  <p:defaultTextStyle>
    <a:defPPr>
      <a:defRPr lang="vi-VN"/>
    </a:defPPr>
    <a:lvl1pPr marL="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D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7DB0C-7E2D-41D7-96CD-F78B08A7A4D1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2D621-A8DF-4E87-AF4E-2DAB1E12C7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1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2</a:t>
            </a:fld>
            <a:endParaRPr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2D621-A8DF-4E87-AF4E-2DAB1E12C7F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71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Google Shape;49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8" name="Google Shape;49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29" name="Google Shape;49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200"/>
              <a:buFont typeface="Calibri"/>
              <a:buNone/>
            </a:pPr>
            <a:fld id="{00000000-1234-1234-1234-123412341234}" type="slidenum">
              <a:rPr lang="en-US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>
                <a:buSzPts val="1200"/>
                <a:buFont typeface="Calibri"/>
                <a:buNone/>
              </a:pPr>
              <a:t>8</a:t>
            </a:fld>
            <a:endParaRPr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11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48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397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8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9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5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70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3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51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8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386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9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63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66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8766"/>
            <a:ext cx="9144000" cy="16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567715"/>
      </p:ext>
    </p:extLst>
  </p:cSld>
  <p:clrMapOvr>
    <a:masterClrMapping/>
  </p:clrMapOvr>
  <p:transition spd="slow" advTm="1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0"/>
          <p:cNvSpPr txBox="1"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49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30" lvl="1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82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b" anchorCtr="0">
            <a:noAutofit/>
          </a:bodyPr>
          <a:lstStyle>
            <a:lvl1pPr marL="342812" lvl="0" indent="-17141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630" lvl="1" indent="-17141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2pPr>
            <a:lvl3pPr marL="1028445" lvl="2" indent="-17141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260" lvl="3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4pPr>
            <a:lvl5pPr marL="1714079" lvl="4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5pPr>
            <a:lvl6pPr marL="2056889" lvl="5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6pPr>
            <a:lvl7pPr marL="2399700" lvl="6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7pPr>
            <a:lvl8pPr marL="2742512" lvl="7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8pPr>
            <a:lvl9pPr marL="3085330" lvl="8" indent="-17141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92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30472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30" lvl="1" indent="-28568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445" lvl="2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30472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630" lvl="1" indent="-28568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445" lvl="2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1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b" anchorCtr="0">
            <a:noAutofit/>
          </a:bodyPr>
          <a:lstStyle>
            <a:lvl1pPr marL="342812" lvl="0" indent="-17141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30" lvl="1" indent="-17141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445" lvl="2" indent="-17141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260" lvl="3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079" lvl="4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889" lvl="5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700" lvl="6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512" lvl="7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330" lvl="8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8568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30" lvl="1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260" lvl="3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079" lvl="4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6889" lvl="5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700" lvl="6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512" lvl="7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330" lvl="8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" name="Google Shape;133;p84"/>
          <p:cNvSpPr txBox="1">
            <a:spLocks noGrp="1"/>
          </p:cNvSpPr>
          <p:nvPr>
            <p:ph type="body" idx="3"/>
          </p:nvPr>
        </p:nvSpPr>
        <p:spPr>
          <a:xfrm>
            <a:off x="464503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b" anchorCtr="0">
            <a:noAutofit/>
          </a:bodyPr>
          <a:lstStyle>
            <a:lvl1pPr marL="342812" lvl="0" indent="-17141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630" lvl="1" indent="-17141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445" lvl="2" indent="-17141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260" lvl="3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079" lvl="4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6889" lvl="5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399700" lvl="6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512" lvl="7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330" lvl="8" indent="-17141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4"/>
          </p:nvPr>
        </p:nvSpPr>
        <p:spPr>
          <a:xfrm>
            <a:off x="464503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8568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630" lvl="1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260" lvl="3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079" lvl="4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6889" lvl="5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399700" lvl="6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2512" lvl="7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5330" lvl="8" indent="-24759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74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343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3575050" y="20479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32377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630" lvl="1" indent="-304726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445" lvl="2" indent="-28568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260" lvl="3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079" lvl="4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6889" lvl="5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399700" lvl="6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512" lvl="7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330" lvl="8" indent="-266639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body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17141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30" lvl="1" indent="-17141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445" lvl="2" indent="-17141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260" lvl="3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079" lvl="4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6889" lvl="5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700" lvl="6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512" lvl="7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330" lvl="8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3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7"/>
          <p:cNvSpPr txBox="1">
            <a:spLocks noGrp="1"/>
          </p:cNvSpPr>
          <p:nvPr>
            <p:ph type="body" idx="1"/>
          </p:nvPr>
        </p:nvSpPr>
        <p:spPr>
          <a:xfrm>
            <a:off x="1792288" y="402551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17141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630" lvl="1" indent="-17141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445" lvl="2" indent="-17141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260" lvl="3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079" lvl="4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6889" lvl="5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399700" lvl="6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2512" lvl="7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5330" lvl="8" indent="-17141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44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30" lvl="1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45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 rot="5400000">
            <a:off x="5463780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30" lvl="1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8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15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0"/>
          <p:cNvSpPr txBox="1">
            <a:spLocks noGrp="1"/>
          </p:cNvSpPr>
          <p:nvPr>
            <p:ph type="body" idx="1"/>
          </p:nvPr>
        </p:nvSpPr>
        <p:spPr>
          <a:xfrm>
            <a:off x="457200" y="205998"/>
            <a:ext cx="8229600" cy="438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342812" lvl="0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630" lvl="1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445" lvl="2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260" lvl="3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079" lvl="4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6889" lvl="5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399700" lvl="6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512" lvl="7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330" lvl="8" indent="-25711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1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4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4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33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20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31" name="Google Shape;531;p9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9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9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15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92"/>
          <p:cNvSpPr txBox="1"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2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17143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732" lvl="1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598" lvl="2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3pPr>
            <a:lvl4pPr marL="1371464" lvl="3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331" lvl="4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195" lvl="5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060" lvl="6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2926" lvl="7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5792" lvl="8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9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13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9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9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851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marL="342866" lvl="0" indent="-17143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8" lvl="2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464" lvl="3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31" lvl="4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94"/>
          <p:cNvSpPr txBox="1">
            <a:spLocks noGrp="1"/>
          </p:cNvSpPr>
          <p:nvPr>
            <p:ph type="body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marL="342866" lvl="0" indent="-17143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8" lvl="2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464" lvl="3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31" lvl="4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52" name="Google Shape;552;p94"/>
          <p:cNvSpPr txBox="1">
            <a:spLocks noGrp="1"/>
          </p:cNvSpPr>
          <p:nvPr>
            <p:ph type="body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3" name="Google Shape;553;p9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9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91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9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9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31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96"/>
          <p:cNvSpPr txBox="1">
            <a:spLocks noGrp="1"/>
          </p:cNvSpPr>
          <p:nvPr>
            <p:ph type="body" idx="1"/>
          </p:nvPr>
        </p:nvSpPr>
        <p:spPr>
          <a:xfrm>
            <a:off x="3887391" y="740573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32381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732" lvl="1" indent="-30477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598" lvl="2" indent="-28572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464" lvl="3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331" lvl="4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195" lvl="5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060" lvl="6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2926" lvl="7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5792" lvl="8" indent="-2666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64" name="Google Shape;564;p96"/>
          <p:cNvSpPr txBox="1">
            <a:spLocks noGrp="1"/>
          </p:cNvSpPr>
          <p:nvPr>
            <p:ph type="body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17143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32" lvl="1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598" lvl="2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464" lvl="3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331" lvl="4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195" lvl="5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060" lvl="6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926" lvl="7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792" lvl="8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65" name="Google Shape;565;p9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9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0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9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97"/>
          <p:cNvSpPr>
            <a:spLocks noGrp="1"/>
          </p:cNvSpPr>
          <p:nvPr>
            <p:ph type="pic" idx="2"/>
          </p:nvPr>
        </p:nvSpPr>
        <p:spPr>
          <a:xfrm>
            <a:off x="3887391" y="740573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7"/>
          <p:cNvSpPr txBox="1">
            <a:spLocks noGrp="1"/>
          </p:cNvSpPr>
          <p:nvPr>
            <p:ph type="body" idx="1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17143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32" lvl="1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2pPr>
            <a:lvl3pPr marL="1028598" lvl="2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464" lvl="3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4pPr>
            <a:lvl5pPr marL="1714331" lvl="4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5pPr>
            <a:lvl6pPr marL="2057195" lvl="5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6pPr>
            <a:lvl7pPr marL="2400060" lvl="6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7pPr>
            <a:lvl8pPr marL="2742926" lvl="7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8pPr>
            <a:lvl9pPr marL="3085792" lvl="8" indent="-17143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9pPr>
          </a:lstStyle>
          <a:p>
            <a:endParaRPr/>
          </a:p>
        </p:txBody>
      </p:sp>
      <p:sp>
        <p:nvSpPr>
          <p:cNvPr id="572" name="Google Shape;572;p9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41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8"/>
          <p:cNvSpPr txBox="1">
            <a:spLocks noGrp="1"/>
          </p:cNvSpPr>
          <p:nvPr>
            <p:ph type="body" idx="1"/>
          </p:nvPr>
        </p:nvSpPr>
        <p:spPr>
          <a:xfrm rot="5400000">
            <a:off x="2940250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8" name="Google Shape;578;p9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4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9"/>
          <p:cNvSpPr txBox="1">
            <a:spLocks noGrp="1"/>
          </p:cNvSpPr>
          <p:nvPr>
            <p:ph type="title"/>
          </p:nvPr>
        </p:nvSpPr>
        <p:spPr>
          <a:xfrm rot="5400000">
            <a:off x="5350077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9"/>
          <p:cNvSpPr txBox="1">
            <a:spLocks noGrp="1"/>
          </p:cNvSpPr>
          <p:nvPr>
            <p:ph type="body" idx="1"/>
          </p:nvPr>
        </p:nvSpPr>
        <p:spPr>
          <a:xfrm rot="5400000">
            <a:off x="1349577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9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9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7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8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4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31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p10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0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0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93" name="Google Shape;593;p100"/>
          <p:cNvSpPr>
            <a:spLocks noGrp="1"/>
          </p:cNvSpPr>
          <p:nvPr>
            <p:ph type="pic" idx="2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16409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6"/>
          <p:cNvPicPr preferRelativeResize="0"/>
          <p:nvPr/>
        </p:nvPicPr>
        <p:blipFill rotWithShape="1">
          <a:blip r:embed="rId2">
            <a:alphaModFix/>
          </a:blip>
          <a:srcRect r="27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8766"/>
            <a:ext cx="9144000" cy="1684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818434"/>
      </p:ext>
    </p:extLst>
  </p:cSld>
  <p:clrMapOvr>
    <a:masterClrMapping/>
  </p:clrMapOvr>
  <p:transition spd="slow" advTm="1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45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0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6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412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05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4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8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08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6858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028700" lvl="2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400"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400"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83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2" name="Google Shape;132;p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3" name="Google Shape;133;p8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marL="342900" lvl="0" indent="-1714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00" b="1"/>
            </a:lvl3pPr>
            <a:lvl4pPr marL="1371600" lvl="3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8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00"/>
            </a:lvl3pPr>
            <a:lvl4pPr marL="1371600" lvl="3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1714500" lvl="4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057400" lvl="5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135" name="Google Shape;135;p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6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75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6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32385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028700" lvl="2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1714500" lvl="4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057400" lvl="5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6" name="Google Shape;146;p8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47" name="Google Shape;147;p8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65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17145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3pPr>
            <a:lvl4pPr marL="1371600" lvl="3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4pPr>
            <a:lvl5pPr marL="1714500" lvl="4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5pPr>
            <a:lvl6pPr marL="2057400" lvl="5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6pPr>
            <a:lvl7pPr marL="2400300" lvl="6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7pPr>
            <a:lvl8pPr marL="2743200" lvl="7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8pPr>
            <a:lvl9pPr marL="3086100" lvl="8" indent="-17145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9pPr>
          </a:lstStyle>
          <a:p>
            <a:endParaRPr/>
          </a:p>
        </p:txBody>
      </p:sp>
      <p:sp>
        <p:nvSpPr>
          <p:cNvPr id="154" name="Google Shape;154;p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93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8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8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9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9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31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0"/>
          <p:cNvSpPr txBox="1">
            <a:spLocks noGrp="1"/>
          </p:cNvSpPr>
          <p:nvPr>
            <p:ph type="body" idx="1"/>
          </p:nvPr>
        </p:nvSpPr>
        <p:spPr>
          <a:xfrm>
            <a:off x="457200" y="205996"/>
            <a:ext cx="8229600" cy="438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9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51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0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56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451DD-7540-4475-91F2-CFD3139CA7F9}" type="datetimeFigureOut">
              <a:rPr lang="vi-VN" smtClean="0"/>
              <a:t>21/11/2024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06EC-AA61-4CE6-83D1-A0A7AFBB4AF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076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E479C835-1C78-4675-A94F-84D0736E96E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75"/>
              <a:t>21/11/2024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247EB523-FA27-4F18-8FD4-F2EBFBBDC64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9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75">
              <a:buClr>
                <a:srgbClr val="000000"/>
              </a:buClr>
            </a:pPr>
            <a:endParaRPr lang="vi-VN" kern="0"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75">
              <a:buClr>
                <a:srgbClr val="000000"/>
              </a:buClr>
            </a:pPr>
            <a:endParaRPr lang="vi-VN" kern="0"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3" tIns="34274" rIns="68553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75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4175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77112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60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10800000" scaled="0"/>
        </a:gra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3" name="Google Shape;513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5" name="Google Shape;515;p4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516" name="Google Shape;516;p4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2" tIns="34274" rIns="68562" bIns="3427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73174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5" name="Google Shape;95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 smtClea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224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r="5799"/>
          <a:stretch/>
        </p:blipFill>
        <p:spPr bwMode="auto">
          <a:xfrm>
            <a:off x="0" y="4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1752661"/>
            <a:ext cx="7772400" cy="1638182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vi-VN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Chào mừng thầy cô ĐẾN DỰ tiết học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763690" y="2330142"/>
            <a:ext cx="5452641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0" rIns="91420" bIns="45710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175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MÔN: TỰ NHIÊN VÀ XÃ HỘI</a:t>
            </a:r>
          </a:p>
          <a:p>
            <a:pPr algn="ctr" defTabSz="914175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Lớp: 2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B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  <a:p>
            <a:pPr algn="ctr" defTabSz="914175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Giáo viên: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Hoàng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Thị</a:t>
            </a:r>
            <a:r>
              <a:rPr lang="en-US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 </a:t>
            </a:r>
            <a:r>
              <a:rPr lang="vi-VN" altLang="en-US" sz="27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 flip="none" rotWithShape="1">
                  <a:gsLst>
                    <a:gs pos="42000">
                      <a:prstClr val="black"/>
                    </a:gs>
                    <a:gs pos="82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cs typeface="Times New Roman" panose="02020603050405020304" pitchFamily="18" charset="0"/>
              </a:rPr>
              <a:t>Thu Phương</a:t>
            </a:r>
            <a:endParaRPr lang="en-US" altLang="en-US" sz="27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 flip="none" rotWithShape="1">
                <a:gsLst>
                  <a:gs pos="42000">
                    <a:prstClr val="black"/>
                  </a:gs>
                  <a:gs pos="82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cs typeface="Times New Roman" panose="02020603050405020304" pitchFamily="18" charset="0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1403648" y="267497"/>
            <a:ext cx="5663838" cy="92331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20" tIns="45710" rIns="91420" bIns="45710">
            <a:spAutoFit/>
          </a:bodyPr>
          <a:lstStyle/>
          <a:p>
            <a:pPr algn="ctr" defTabSz="914175"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AN LÃO</a:t>
            </a:r>
          </a:p>
          <a:p>
            <a:pPr algn="ctr" defTabSz="914175"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⁂TRƯỜNG TIỂU </a:t>
            </a:r>
            <a:r>
              <a:rPr lang="vi-V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 THẮNG⁂</a:t>
            </a:r>
          </a:p>
        </p:txBody>
      </p:sp>
      <p:pic>
        <p:nvPicPr>
          <p:cNvPr id="2050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3288527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50+ Hình động dễ thương | Dễ thương, Khủng long, 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99739"/>
            <a:ext cx="2395904" cy="19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"/>
          <p:cNvSpPr/>
          <p:nvPr/>
        </p:nvSpPr>
        <p:spPr>
          <a:xfrm>
            <a:off x="2997994" y="2965859"/>
            <a:ext cx="1287066" cy="1287065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1181112" y="3068242"/>
            <a:ext cx="1183481" cy="1184672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7016364" y="2159805"/>
            <a:ext cx="908447" cy="908447"/>
          </a:xfrm>
          <a:prstGeom prst="ellipse">
            <a:avLst/>
          </a:prstGeom>
          <a:solidFill>
            <a:srgbClr val="CCC0D9">
              <a:alpha val="47843"/>
            </a:srgbClr>
          </a:solidFill>
          <a:ln>
            <a:noFill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6" name="Google Shape;836;p2"/>
          <p:cNvSpPr/>
          <p:nvPr/>
        </p:nvSpPr>
        <p:spPr>
          <a:xfrm>
            <a:off x="6779430" y="2444355"/>
            <a:ext cx="929879" cy="929878"/>
          </a:xfrm>
          <a:prstGeom prst="ellipse">
            <a:avLst/>
          </a:prstGeom>
          <a:noFill/>
          <a:ln w="38100" cap="flat" cmpd="sng">
            <a:solidFill>
              <a:srgbClr val="F7E3A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37" name="Google Shape;837;p2"/>
          <p:cNvPicPr preferRelativeResize="0"/>
          <p:nvPr/>
        </p:nvPicPr>
        <p:blipFill rotWithShape="1">
          <a:blip r:embed="rId3">
            <a:alphaModFix/>
          </a:blip>
          <a:srcRect l="53606" t="-1143" r="26891" b="81648"/>
          <a:stretch/>
        </p:blipFill>
        <p:spPr>
          <a:xfrm>
            <a:off x="6441292" y="608421"/>
            <a:ext cx="1319213" cy="55006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"/>
          <p:cNvSpPr/>
          <p:nvPr/>
        </p:nvSpPr>
        <p:spPr>
          <a:xfrm>
            <a:off x="912019" y="448868"/>
            <a:ext cx="666750" cy="665559"/>
          </a:xfrm>
          <a:prstGeom prst="ellipse">
            <a:avLst/>
          </a:prstGeom>
          <a:solidFill>
            <a:srgbClr val="A5C0A4">
              <a:alpha val="47843"/>
            </a:srgbClr>
          </a:solidFill>
          <a:ln>
            <a:noFill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1245394" y="912019"/>
            <a:ext cx="403622" cy="403622"/>
          </a:xfrm>
          <a:prstGeom prst="ellipse">
            <a:avLst/>
          </a:prstGeom>
          <a:solidFill>
            <a:srgbClr val="F7E3AD">
              <a:alpha val="47843"/>
            </a:srgbClr>
          </a:solidFill>
          <a:ln>
            <a:noFill/>
          </a:ln>
        </p:spPr>
        <p:txBody>
          <a:bodyPr spcFirstLastPara="1" wrap="square" lIns="51345" tIns="25688" rIns="51345" bIns="25688" anchor="ctr" anchorCtr="0">
            <a:noAutofit/>
          </a:bodyPr>
          <a:lstStyle/>
          <a:p>
            <a:pPr algn="ctr" defTabSz="914175">
              <a:buClr>
                <a:srgbClr val="000000"/>
              </a:buClr>
            </a:pPr>
            <a:endParaRPr sz="1100"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0431" y="1"/>
            <a:ext cx="5013624" cy="3671888"/>
            <a:chOff x="2813908" y="0"/>
            <a:chExt cx="6684832" cy="4895850"/>
          </a:xfrm>
        </p:grpSpPr>
        <p:grpSp>
          <p:nvGrpSpPr>
            <p:cNvPr id="831" name="Google Shape;831;p2"/>
            <p:cNvGrpSpPr/>
            <p:nvPr/>
          </p:nvGrpSpPr>
          <p:grpSpPr>
            <a:xfrm>
              <a:off x="2813908" y="0"/>
              <a:ext cx="6684832" cy="4895850"/>
              <a:chOff x="2388208" y="-335112"/>
              <a:chExt cx="7531808" cy="5760000"/>
            </a:xfrm>
          </p:grpSpPr>
          <p:grpSp>
            <p:nvGrpSpPr>
              <p:cNvPr id="832" name="Google Shape;832;p2"/>
              <p:cNvGrpSpPr/>
              <p:nvPr/>
            </p:nvGrpSpPr>
            <p:grpSpPr>
              <a:xfrm>
                <a:off x="2388208" y="-335112"/>
                <a:ext cx="7531808" cy="5760000"/>
                <a:chOff x="2388208" y="-335112"/>
                <a:chExt cx="7531808" cy="5760000"/>
              </a:xfrm>
            </p:grpSpPr>
            <p:cxnSp>
              <p:nvCxnSpPr>
                <p:cNvPr id="833" name="Google Shape;833;p2"/>
                <p:cNvCxnSpPr/>
                <p:nvPr/>
              </p:nvCxnSpPr>
              <p:spPr>
                <a:xfrm>
                  <a:off x="6154112" y="-335112"/>
                  <a:ext cx="0" cy="5760000"/>
                </a:xfrm>
                <a:prstGeom prst="straightConnector1">
                  <a:avLst/>
                </a:prstGeom>
                <a:noFill/>
                <a:ln w="76200" cap="rnd" cmpd="sng">
                  <a:solidFill>
                    <a:srgbClr val="F7E3A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834" name="Google Shape;834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48492"/>
                <a:stretch/>
              </p:blipFill>
              <p:spPr>
                <a:xfrm>
                  <a:off x="2388208" y="2419985"/>
                  <a:ext cx="7531808" cy="288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5" name="Google Shape;835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10129" y="1303715"/>
                <a:ext cx="5809497" cy="14039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40" name="Google Shape;840;p2"/>
            <p:cNvSpPr/>
            <p:nvPr/>
          </p:nvSpPr>
          <p:spPr>
            <a:xfrm>
              <a:off x="3379808" y="2775594"/>
              <a:ext cx="5553033" cy="1315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475" tIns="34250" rIns="68475" bIns="34250" anchor="t" anchorCtr="0">
              <a:prstTxWarp prst="textChevronInverted">
                <a:avLst/>
              </a:prstTxWarp>
              <a:spAutoFit/>
            </a:bodyPr>
            <a:lstStyle/>
            <a:p>
              <a:pPr algn="ctr" defTabSz="914175">
                <a:buClr>
                  <a:srgbClr val="000000"/>
                </a:buClr>
              </a:pP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Khởi</a:t>
              </a:r>
              <a:r>
                <a:rPr lang="en-US" sz="6000" b="1" i="1" kern="0" dirty="0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6000" b="1" i="1" kern="0" dirty="0" err="1">
                  <a:ln w="31550" cmpd="sng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"/>
                  <a:ea typeface="Arial Rounded"/>
                  <a:cs typeface="Arial Rounded"/>
                  <a:sym typeface="Arial Rounded"/>
                </a:rPr>
                <a:t>động</a:t>
              </a:r>
              <a:endParaRPr sz="6000" b="1" i="1" kern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841" name="Google Shape;841;p2" descr="在走动的火车 852x480 | Pics, Animation, Trave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524" y="2574969"/>
            <a:ext cx="5863829" cy="3302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64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850"/>
            <a:ext cx="91631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619674" y="8854"/>
            <a:ext cx="5472608" cy="1814641"/>
          </a:xfrm>
          <a:prstGeom prst="cloudCallout">
            <a:avLst>
              <a:gd name="adj1" fmla="val 39527"/>
              <a:gd name="adj2" fmla="val 9201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ÔN BÀI CŨ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1619672" y="8852"/>
            <a:ext cx="5400600" cy="1959681"/>
          </a:xfrm>
          <a:prstGeom prst="cloudCallout">
            <a:avLst>
              <a:gd name="adj1" fmla="val 40892"/>
              <a:gd name="adj2" fmla="val 8669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t"/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+mj-lt"/>
              </a:rPr>
              <a:t>Tiết trước, các em đã học bài gì?</a:t>
            </a:r>
          </a:p>
        </p:txBody>
      </p:sp>
      <p:pic>
        <p:nvPicPr>
          <p:cNvPr id="8" name="Picture 6" descr="Tập đọc Chuyện của thước kẻ (SGK Tiếng Việt lớp 2) | GợiÝ.v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16" y="2165938"/>
            <a:ext cx="7326421" cy="29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2165940"/>
            <a:ext cx="183671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Chuyện của thước kẻ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868381" y="51470"/>
            <a:ext cx="6336704" cy="1959681"/>
          </a:xfrm>
          <a:prstGeom prst="cloudCallout">
            <a:avLst>
              <a:gd name="adj1" fmla="val 52254"/>
              <a:gd name="adj2" fmla="val 9614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+mj-lt"/>
              </a:rPr>
              <a:t>Nhắc lại bài học em rút ra từ câu chuyện đó?</a:t>
            </a:r>
          </a:p>
        </p:txBody>
      </p:sp>
      <p:sp>
        <p:nvSpPr>
          <p:cNvPr id="11" name="Curved Down Ribbon 10"/>
          <p:cNvSpPr/>
          <p:nvPr/>
        </p:nvSpPr>
        <p:spPr>
          <a:xfrm>
            <a:off x="899593" y="195486"/>
            <a:ext cx="7632848" cy="2088232"/>
          </a:xfrm>
          <a:prstGeom prst="ellipseRibbon">
            <a:avLst>
              <a:gd name="adj1" fmla="val 39350"/>
              <a:gd name="adj2" fmla="val 66063"/>
              <a:gd name="adj3" fmla="val 34232"/>
            </a:avLst>
          </a:prstGeom>
          <a:gradFill flip="none" rotWithShape="1">
            <a:gsLst>
              <a:gs pos="0">
                <a:srgbClr val="59D571">
                  <a:shade val="30000"/>
                  <a:satMod val="115000"/>
                </a:srgbClr>
              </a:gs>
              <a:gs pos="46000">
                <a:srgbClr val="59D57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179983" rIns="91432" bIns="45716" rtlCol="0" anchor="t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LUYỆN TUẦN 9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1081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Winter landscape frame design with trees and snow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"/>
            <a:ext cx="9144000" cy="51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" y="7112"/>
            <a:ext cx="9143999" cy="1200329"/>
          </a:xfrm>
          <a:prstGeom prst="rect">
            <a:avLst/>
          </a:prstGeom>
          <a:gradFill flip="none" rotWithShape="1">
            <a:gsLst>
              <a:gs pos="55000">
                <a:schemeClr val="accent5">
                  <a:lumMod val="20000"/>
                  <a:lumOff val="8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2" tIns="45716" rIns="91432" bIns="45716" rtlCol="0">
            <a:spAutoFit/>
          </a:bodyPr>
          <a:lstStyle/>
          <a:p>
            <a:r>
              <a:rPr lang="vi-VN" sz="3600" b="1" dirty="0">
                <a:latin typeface="+mj-lt"/>
              </a:rPr>
              <a:t>Câu 1: Câu nào dưới đây dùng đúng dấu phẩy?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2963"/>
              </p:ext>
            </p:extLst>
          </p:nvPr>
        </p:nvGraphicFramePr>
        <p:xfrm>
          <a:off x="1106742" y="1419622"/>
          <a:ext cx="6930516" cy="3566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05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b="0" dirty="0">
                          <a:latin typeface="+mj-lt"/>
                        </a:rPr>
                        <a:t>1. Mẹ mua cho em, cặp sách, thước kẻ và bút chì màu.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2. Mẹ mua, cho em cặp sách, thước kẻ và bút chì màu.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3. Mẹ mua cho em cặp sách, thước kẻ và bút chì màu.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222483"/>
              </p:ext>
            </p:extLst>
          </p:nvPr>
        </p:nvGraphicFramePr>
        <p:xfrm>
          <a:off x="1106742" y="1419622"/>
          <a:ext cx="6930516" cy="3566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05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b="0" dirty="0">
                          <a:latin typeface="+mj-lt"/>
                        </a:rPr>
                        <a:t>1. Mẹ mua cho em, cặp sách, thước kẻ và bút chì màu.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vi-VN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2. Mẹ mua, cho em cặp sách, thước kẻ và bút chì màu.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vi-VN" sz="7200" b="1" dirty="0">
                          <a:solidFill>
                            <a:srgbClr val="FF0000"/>
                          </a:solidFill>
                          <a:latin typeface="+mj-lt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+mj-lt"/>
                        </a:rPr>
                        <a:t>3. Mẹ mua cho em </a:t>
                      </a:r>
                      <a:r>
                        <a:rPr lang="vi-VN" sz="3600" u="none" dirty="0">
                          <a:latin typeface="+mj-lt"/>
                        </a:rPr>
                        <a:t>cặp sách,</a:t>
                      </a:r>
                      <a:r>
                        <a:rPr lang="vi-VN" sz="3600" u="none" baseline="0" dirty="0">
                          <a:latin typeface="+mj-lt"/>
                        </a:rPr>
                        <a:t> </a:t>
                      </a:r>
                      <a:r>
                        <a:rPr lang="vi-VN" sz="3600" u="none" dirty="0">
                          <a:latin typeface="+mj-lt"/>
                        </a:rPr>
                        <a:t>thước kẻ và bút chì màu</a:t>
                      </a:r>
                      <a:r>
                        <a:rPr lang="vi-VN" sz="3600" dirty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93818" y="3739636"/>
            <a:ext cx="325730" cy="76944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4207" y="4352066"/>
            <a:ext cx="646331" cy="64633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/>
              </a:rPr>
              <a:t>và</a:t>
            </a:r>
            <a:endParaRPr lang="vi-VN" b="1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36097" y="4369229"/>
            <a:ext cx="1490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7705" y="4876006"/>
            <a:ext cx="1616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170534" y="4876007"/>
            <a:ext cx="2129658" cy="77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Video-AI-nói-Bài-1-BT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4" y="1440160"/>
            <a:ext cx="1851670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mbu Equilíbr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/>
          <a:stretch/>
        </p:blipFill>
        <p:spPr bwMode="auto">
          <a:xfrm>
            <a:off x="4" y="-10521"/>
            <a:ext cx="91566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-10521"/>
            <a:ext cx="8532440" cy="120032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3600" b="1" dirty="0">
                <a:latin typeface="+mj-lt"/>
              </a:rPr>
              <a:t>Câu 2: Tìm trong bài « Chuyện của thước kẻ » 3 từ ngữ cho mỗi nhóm.</a:t>
            </a:r>
            <a:endParaRPr lang="vi-VN" sz="3600" dirty="0">
              <a:latin typeface="+mj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454793"/>
              </p:ext>
            </p:extLst>
          </p:nvPr>
        </p:nvGraphicFramePr>
        <p:xfrm>
          <a:off x="395536" y="1347614"/>
          <a:ext cx="8526612" cy="36003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sự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0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0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30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809741"/>
              </p:ext>
            </p:extLst>
          </p:nvPr>
        </p:nvGraphicFramePr>
        <p:xfrm>
          <a:off x="395536" y="1347614"/>
          <a:ext cx="8526612" cy="36003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sự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 Thước kẻ,</a:t>
                      </a:r>
                      <a:r>
                        <a:rPr lang="vi-VN" sz="3000" b="0" baseline="0" dirty="0">
                          <a:latin typeface="+mj-lt"/>
                        </a:rPr>
                        <a:t> hình vẽ, bãi cỏ</a:t>
                      </a:r>
                      <a:endParaRPr lang="vi-VN" sz="30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 Soi, nhặt, uốn,.....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 Thẳng tắp, giỏi, chăm chỉ,....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9015"/>
              </p:ext>
            </p:extLst>
          </p:nvPr>
        </p:nvGraphicFramePr>
        <p:xfrm>
          <a:off x="395536" y="1347614"/>
          <a:ext cx="8526612" cy="360039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9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sự vật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 Là các từ chỉ người, đồ vật, động vật, thực vật, hiện tượng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hoạt động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 Từ chỉ hành động, trạng thái của sự vật,...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33">
                <a:tc>
                  <a:txBody>
                    <a:bodyPr/>
                    <a:lstStyle/>
                    <a:p>
                      <a:r>
                        <a:rPr lang="vi-VN" sz="3200" b="1" dirty="0">
                          <a:latin typeface="+mj-lt"/>
                        </a:rPr>
                        <a:t>Từ chỉ đặc điểm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000" b="0" dirty="0">
                          <a:latin typeface="+mj-lt"/>
                        </a:rPr>
                        <a:t>-</a:t>
                      </a:r>
                      <a:r>
                        <a:rPr lang="vi-VN" sz="3000" b="0" baseline="0" dirty="0">
                          <a:latin typeface="+mj-lt"/>
                        </a:rPr>
                        <a:t> T</a:t>
                      </a:r>
                      <a:r>
                        <a:rPr lang="vi-VN" sz="3000" b="0" dirty="0">
                          <a:latin typeface="+mj-lt"/>
                        </a:rPr>
                        <a:t>ừ chỉ hình dáng - kích thước, màu sắc, mùi vị, tính chất, tính cách.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987824" y="1347614"/>
            <a:ext cx="5904656" cy="1152128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Các từ như thế nào được gọi là từ chỉ sự vật?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87824" y="2560773"/>
            <a:ext cx="5904656" cy="1152128"/>
          </a:xfrm>
          <a:prstGeom prst="roundRect">
            <a:avLst/>
          </a:prstGeom>
          <a:gradFill flip="none" rotWithShape="1">
            <a:gsLst>
              <a:gs pos="0">
                <a:srgbClr val="59D571">
                  <a:shade val="30000"/>
                  <a:satMod val="115000"/>
                </a:srgbClr>
              </a:gs>
              <a:gs pos="50000">
                <a:srgbClr val="59D571">
                  <a:shade val="67500"/>
                  <a:satMod val="115000"/>
                </a:srgbClr>
              </a:gs>
              <a:gs pos="100000">
                <a:srgbClr val="59D571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Khi nào ta dùng từ chỉ hoạt động?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87824" y="3795886"/>
            <a:ext cx="5904656" cy="1152128"/>
          </a:xfrm>
          <a:prstGeom prst="roundRect">
            <a:avLst/>
          </a:prstGeom>
          <a:gradFill flip="none" rotWithShape="1">
            <a:gsLst>
              <a:gs pos="0">
                <a:srgbClr val="59D571">
                  <a:shade val="30000"/>
                  <a:satMod val="115000"/>
                </a:srgbClr>
              </a:gs>
              <a:gs pos="50000">
                <a:srgbClr val="59D571">
                  <a:shade val="67500"/>
                  <a:satMod val="115000"/>
                </a:srgbClr>
              </a:gs>
              <a:gs pos="100000">
                <a:srgbClr val="59D571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Từ chỉ đặc điểm gồm những từ chỉ gì?</a:t>
            </a:r>
          </a:p>
        </p:txBody>
      </p:sp>
    </p:spTree>
    <p:extLst>
      <p:ext uri="{BB962C8B-B14F-4D97-AF65-F5344CB8AC3E}">
        <p14:creationId xmlns:p14="http://schemas.microsoft.com/office/powerpoint/2010/main" val="528031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5782" y="275353"/>
            <a:ext cx="8532440" cy="249299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3600" b="1" dirty="0">
                <a:latin typeface="+mj-lt"/>
              </a:rPr>
              <a:t>Câu 3: Viết 1-2 câu nói về đặc điểm nổi bật của thước kẻ (hoặc bút mực, bút chì).</a:t>
            </a:r>
          </a:p>
          <a:p>
            <a:endParaRPr lang="vi-VN" sz="3600" b="1" dirty="0">
              <a:latin typeface="+mj-lt"/>
            </a:endParaRPr>
          </a:p>
          <a:p>
            <a:r>
              <a:rPr lang="vi-VN" sz="4800" b="1" dirty="0">
                <a:latin typeface="+mj-lt"/>
              </a:rPr>
              <a:t>- ............</a:t>
            </a:r>
            <a:endParaRPr lang="vi-VN" sz="4400" dirty="0">
              <a:latin typeface="+mj-lt"/>
            </a:endParaRPr>
          </a:p>
        </p:txBody>
      </p:sp>
      <p:pic>
        <p:nvPicPr>
          <p:cNvPr id="5124" name="Picture 4" descr="手绘努力学习元素设计元素素材免费下载(图片编号:9082760)-六图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5" b="99717" l="0" r="99479">
                        <a14:foregroundMark x1="38021" y1="71698" x2="61250" y2="90472"/>
                        <a14:foregroundMark x1="8229" y1="48491" x2="10729" y2="48208"/>
                        <a14:foregroundMark x1="833" y1="81981" x2="99583" y2="82453"/>
                        <a14:foregroundMark x1="4063" y1="93491" x2="97188" y2="90943"/>
                        <a14:foregroundMark x1="13542" y1="68774" x2="17917" y2="99717"/>
                        <a14:foregroundMark x1="23958" y1="73774" x2="46875" y2="91698"/>
                        <a14:foregroundMark x1="23958" y1="82736" x2="32500" y2="92736"/>
                        <a14:foregroundMark x1="29479" y1="87453" x2="41354" y2="90943"/>
                        <a14:foregroundMark x1="33125" y1="85943" x2="38854" y2="86698"/>
                        <a14:foregroundMark x1="45833" y1="83962" x2="56563" y2="92264"/>
                        <a14:foregroundMark x1="38854" y1="71226" x2="45833" y2="74245"/>
                        <a14:foregroundMark x1="55417" y1="74717" x2="67604" y2="88774"/>
                        <a14:foregroundMark x1="56563" y1="74245" x2="67604" y2="75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2807664"/>
            <a:ext cx="1798728" cy="19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" b="100000" l="0" r="96316">
                        <a14:foregroundMark x1="93158" y1="89862" x2="65789" y2="99539"/>
                        <a14:foregroundMark x1="12632" y1="98618" x2="0" y2="93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9597" y="2726834"/>
            <a:ext cx="18097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985861" y="1419622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27784" y="843558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39316" y="1419622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04248" y="1419622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51920" y="83418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hoặc</a:t>
            </a:r>
            <a:endParaRPr lang="vi-VN" sz="36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507539" y="915566"/>
            <a:ext cx="180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69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"/>
          <p:cNvSpPr/>
          <p:nvPr/>
        </p:nvSpPr>
        <p:spPr>
          <a:xfrm>
            <a:off x="1185863" y="4629150"/>
            <a:ext cx="6229350" cy="285750"/>
          </a:xfrm>
          <a:prstGeom prst="rect">
            <a:avLst/>
          </a:prstGeom>
        </p:spPr>
      </p:sp>
      <p:pic>
        <p:nvPicPr>
          <p:cNvPr id="847" name="Google Shape;84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884" y="144018"/>
            <a:ext cx="8675369" cy="4855464"/>
          </a:xfrm>
          <a:prstGeom prst="rect">
            <a:avLst/>
          </a:prstGeom>
          <a:solidFill>
            <a:srgbClr val="FFDD71"/>
          </a:solidFill>
          <a:ln>
            <a:noFill/>
          </a:ln>
        </p:spPr>
      </p:pic>
      <p:sp>
        <p:nvSpPr>
          <p:cNvPr id="848" name="Google Shape;848;p3"/>
          <p:cNvSpPr/>
          <p:nvPr/>
        </p:nvSpPr>
        <p:spPr>
          <a:xfrm>
            <a:off x="1076706" y="1059582"/>
            <a:ext cx="6919721" cy="265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en-US" sz="6000" b="1" i="1" kern="0" dirty="0" err="1">
                <a:solidFill>
                  <a:schemeClr val="accent5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Trò</a:t>
            </a:r>
            <a:r>
              <a:rPr lang="en-US" sz="6000" b="1" i="1" kern="0" dirty="0">
                <a:solidFill>
                  <a:schemeClr val="accent5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en-US" sz="6000" b="1" i="1" kern="0" dirty="0" err="1">
                <a:solidFill>
                  <a:schemeClr val="accent5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chơi</a:t>
            </a:r>
            <a:r>
              <a:rPr lang="en-US" sz="6000" b="1" i="1" kern="0" dirty="0">
                <a:solidFill>
                  <a:schemeClr val="accent5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endParaRPr sz="6000" b="1" kern="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685800">
              <a:buClr>
                <a:srgbClr val="000000"/>
              </a:buClr>
            </a:pPr>
            <a:r>
              <a:rPr lang="en-US" sz="5400" b="1" i="1" kern="0" dirty="0">
                <a:solidFill>
                  <a:srgbClr val="4BACC6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‘‘TRUY</a:t>
            </a:r>
            <a:r>
              <a:rPr lang="vi-VN" sz="5400" b="1" i="1" kern="0" dirty="0">
                <a:solidFill>
                  <a:srgbClr val="4BACC6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ỀN ĐIỆN’’</a:t>
            </a:r>
          </a:p>
          <a:p>
            <a:pPr algn="ctr" defTabSz="685800">
              <a:buClr>
                <a:srgbClr val="000000"/>
              </a:buClr>
            </a:pPr>
            <a:r>
              <a:rPr lang="vi-VN" sz="5400" b="1" i="1" kern="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‘‘Tìm từ chỉ đặc điểm’’</a:t>
            </a:r>
          </a:p>
        </p:txBody>
      </p:sp>
    </p:spTree>
    <p:extLst>
      <p:ext uri="{BB962C8B-B14F-4D97-AF65-F5344CB8AC3E}">
        <p14:creationId xmlns:p14="http://schemas.microsoft.com/office/powerpoint/2010/main" val="205998000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1" name="Google Shape;4931;p21"/>
          <p:cNvPicPr preferRelativeResize="0"/>
          <p:nvPr/>
        </p:nvPicPr>
        <p:blipFill rotWithShape="1">
          <a:blip r:embed="rId3">
            <a:alphaModFix/>
          </a:blip>
          <a:srcRect l="8823" t="14999" r="13234" b="5000"/>
          <a:stretch/>
        </p:blipFill>
        <p:spPr>
          <a:xfrm>
            <a:off x="6454267" y="-68245"/>
            <a:ext cx="302895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Google Shape;4932;p21"/>
          <p:cNvPicPr preferRelativeResize="0"/>
          <p:nvPr/>
        </p:nvPicPr>
        <p:blipFill rotWithShape="1">
          <a:blip r:embed="rId4">
            <a:alphaModFix/>
          </a:blip>
          <a:srcRect l="7936" r="4762"/>
          <a:stretch/>
        </p:blipFill>
        <p:spPr>
          <a:xfrm>
            <a:off x="-213014" y="-114124"/>
            <a:ext cx="1969077" cy="177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8421" y="4034457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Google Shape;493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33" y="1657350"/>
            <a:ext cx="77994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Google Shape;493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151" y="1137510"/>
            <a:ext cx="1097112" cy="1039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Google Shape;49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02" y="1140549"/>
            <a:ext cx="1328042" cy="120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Google Shape;493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9091" y="1923679"/>
            <a:ext cx="1428278" cy="10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Google Shape;4938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08662" y="4107558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3314" y="43471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0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>
            <a:off x="5185732" y="3190897"/>
            <a:ext cx="2262781" cy="212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1" name="Google Shape;4941;p21"/>
          <p:cNvPicPr preferRelativeResize="0"/>
          <p:nvPr/>
        </p:nvPicPr>
        <p:blipFill rotWithShape="1">
          <a:blip r:embed="rId9">
            <a:alphaModFix/>
          </a:blip>
          <a:srcRect l="34856" t="33318" r="33662" b="31496"/>
          <a:stretch/>
        </p:blipFill>
        <p:spPr>
          <a:xfrm>
            <a:off x="8081295" y="3599253"/>
            <a:ext cx="971550" cy="108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2" name="Google Shape;494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89868" y="35421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3" name="Google Shape;4943;p21"/>
          <p:cNvSpPr/>
          <p:nvPr/>
        </p:nvSpPr>
        <p:spPr>
          <a:xfrm>
            <a:off x="2861021" y="1216414"/>
            <a:ext cx="3318990" cy="1615796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1" tIns="34274" rIns="68561" bIns="34274" anchor="t" anchorCtr="0">
            <a:spAutoFit/>
          </a:bodyPr>
          <a:lstStyle/>
          <a:p>
            <a:pPr algn="ctr" defTabSz="685732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rgbClr val="FFFFFF"/>
                </a:solidFill>
                <a:latin typeface="Times New Roman"/>
                <a:cs typeface="Arial"/>
                <a:sym typeface="Arial Rounded"/>
              </a:rPr>
              <a:t>CỦNG CỐ</a:t>
            </a:r>
          </a:p>
          <a:p>
            <a:pPr algn="ctr" defTabSz="685732">
              <a:buClr>
                <a:srgbClr val="FF0000"/>
              </a:buClr>
              <a:buSzPts val="3400"/>
            </a:pPr>
            <a:r>
              <a:rPr lang="vi-VN" sz="5000" b="1" kern="0" dirty="0">
                <a:solidFill>
                  <a:srgbClr val="FFFFFF"/>
                </a:solidFill>
                <a:latin typeface="Times New Roman"/>
                <a:cs typeface="Arial"/>
                <a:sym typeface="Arial Rounded"/>
              </a:rPr>
              <a:t>DẶN DÒ</a:t>
            </a:r>
            <a:endParaRPr sz="27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4944" name="Google Shape;4944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0346" y="-31317"/>
            <a:ext cx="1614995" cy="117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2522406" y="706801"/>
            <a:ext cx="803122" cy="88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946" name="Google Shape;4946;p21"/>
          <p:cNvSpPr/>
          <p:nvPr/>
        </p:nvSpPr>
        <p:spPr>
          <a:xfrm>
            <a:off x="7006321" y="-13032"/>
            <a:ext cx="2149957" cy="1750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1" tIns="34274" rIns="68561" bIns="34274" anchor="ctr" anchorCtr="0">
            <a:noAutofit/>
          </a:bodyPr>
          <a:lstStyle/>
          <a:p>
            <a:pPr algn="ctr" defTabSz="685732">
              <a:buClr>
                <a:srgbClr val="000000"/>
              </a:buClr>
            </a:pPr>
            <a:endParaRPr sz="1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4945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3916" y="937990"/>
            <a:ext cx="803122" cy="8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93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2429" y="4139876"/>
            <a:ext cx="131480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8212" y="47481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1202" y="4597076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933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7388" y="4443321"/>
            <a:ext cx="62164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940;p21"/>
          <p:cNvPicPr preferRelativeResize="0"/>
          <p:nvPr/>
        </p:nvPicPr>
        <p:blipFill rotWithShape="1">
          <a:blip r:embed="rId8">
            <a:alphaModFix/>
          </a:blip>
          <a:srcRect l="1852" t="35185" r="63489" b="31481"/>
          <a:stretch/>
        </p:blipFill>
        <p:spPr>
          <a:xfrm flipH="1">
            <a:off x="3219380" y="3130870"/>
            <a:ext cx="2262781" cy="2168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Động Cảm Ơn - Thank You Đẹp, Dễ Thương, Sinh Độ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"/>
            <a:ext cx="9144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405</Words>
  <Application>Microsoft Office PowerPoint</Application>
  <PresentationFormat>On-screen Show (16:9)</PresentationFormat>
  <Paragraphs>54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Rounded</vt:lpstr>
      <vt:lpstr>Calibri</vt:lpstr>
      <vt:lpstr>Times New Roman</vt:lpstr>
      <vt:lpstr>Wingdings 2</vt:lpstr>
      <vt:lpstr>Office Theme</vt:lpstr>
      <vt:lpstr>3_Office Theme</vt:lpstr>
      <vt:lpstr>4_Office Theme</vt:lpstr>
      <vt:lpstr>6_Office Theme</vt:lpstr>
      <vt:lpstr>5_Office Theme</vt:lpstr>
      <vt:lpstr>Chào mừng thầy cô ĐẾN DỰ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thầy cô ĐẾN DỰ tiết học</dc:title>
  <dc:creator>Thu Phương</dc:creator>
  <cp:lastModifiedBy>Administrator</cp:lastModifiedBy>
  <cp:revision>32</cp:revision>
  <dcterms:created xsi:type="dcterms:W3CDTF">2024-11-13T15:15:10Z</dcterms:created>
  <dcterms:modified xsi:type="dcterms:W3CDTF">2024-11-21T09:02:06Z</dcterms:modified>
</cp:coreProperties>
</file>