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41" r:id="rId2"/>
    <p:sldId id="428" r:id="rId3"/>
    <p:sldId id="431" r:id="rId4"/>
    <p:sldId id="433" r:id="rId5"/>
    <p:sldId id="432" r:id="rId6"/>
    <p:sldId id="434" r:id="rId7"/>
    <p:sldId id="435" r:id="rId8"/>
    <p:sldId id="436" r:id="rId9"/>
    <p:sldId id="437" r:id="rId10"/>
    <p:sldId id="438" r:id="rId11"/>
    <p:sldId id="441" r:id="rId12"/>
    <p:sldId id="439" r:id="rId13"/>
    <p:sldId id="440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1" y="-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A6FC2-E295-44AB-951A-DA2D95DDD3C2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957B8-3B79-4EAC-8EC7-C035BE55FA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89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en-US" altLang="zh-CN" sz="1200" dirty="0">
                <a:solidFill>
                  <a:srgbClr val="000000"/>
                </a:solidFill>
              </a:rPr>
              <a:pPr algn="r"/>
              <a:t>1</a:t>
            </a:fld>
            <a:endParaRPr lang="zh-CN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883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更多精彩模板请关注</a:t>
            </a:r>
            <a:r>
              <a:rPr lang="en-US" altLang="zh-CN" dirty="0"/>
              <a:t>【</a:t>
            </a:r>
            <a:r>
              <a:rPr lang="zh-CN" altLang="en-US" dirty="0"/>
              <a:t>沐沐槿</a:t>
            </a:r>
            <a:r>
              <a:rPr lang="en-US" altLang="zh-CN"/>
              <a:t>PPT】https://mumjin.taobao.com/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73AC2-4FF3-463E-8886-A6A0A3ACDF98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372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F4A58-2B44-4CBB-AAFC-36FD4D1B3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76C447-98BE-4524-BD91-50D9B4F15B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DDDC2-95AE-468C-9E3A-7A1C865A8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B1FF-BE33-4B75-89D0-B0843D512D52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4A6CE-E156-4E96-AB6C-91717CBE3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E48EA-0792-403B-A3B8-779938FA7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208F-09CA-4499-B3AA-8C024820FF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895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8D25F-1B62-4321-B42D-5670160AC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627FF2-AD44-453B-A5A9-4D3B3FE7B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F1D3A-68A6-4152-838C-00A6B40E9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B1FF-BE33-4B75-89D0-B0843D512D52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8E96C-3F6B-478C-A8DB-83012311A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68603-49DD-4BB3-A61B-8033ADBC1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208F-09CA-4499-B3AA-8C024820FF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581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299A8D-995A-40E4-A8E4-D314227C18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B516DB-1080-46C0-B87C-0FEA8F4093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6201B-304B-46BA-80A9-767BD9E8F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B1FF-BE33-4B75-89D0-B0843D512D52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EE77B-FB2B-45A1-86C5-BF369E003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202EA-D474-443B-AF9A-660CD3FD2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208F-09CA-4499-B3AA-8C024820FF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314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主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57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9A196-2F94-4C72-B346-70483E69D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2B646-7555-40DE-AC4F-F92F7E43B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867C7-FE60-470D-A766-1185F1FD9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B1FF-BE33-4B75-89D0-B0843D512D52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0A096-6655-422C-87CE-0F52A9297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02521-0BBF-46E0-909B-E29728ACC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208F-09CA-4499-B3AA-8C024820FF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468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0BF79-8B8C-410D-9113-62A7C9865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DE623-BACB-49BF-BC97-C397E488A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0748E-9ED1-4BDB-BF11-51723C869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B1FF-BE33-4B75-89D0-B0843D512D52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E4C64-9B82-4F9A-8DC6-C278921FE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70D81-B001-4887-B17C-BBBF4F32A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208F-09CA-4499-B3AA-8C024820FF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395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F2E87-12AE-4C20-A569-836713C4E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863BA-05BB-40EC-B5D1-E2EA3DEE9B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17FA00-EFB6-475B-A659-6C803B950A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F0BBC6-2A51-40F7-BA1C-F87F76FC3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B1FF-BE33-4B75-89D0-B0843D512D52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38DDBF-96EA-48D9-8BDD-342B4D555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691BD-F912-4828-98EA-C2455C141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208F-09CA-4499-B3AA-8C024820FF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821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EFA9D-BCB8-4CC6-A96C-2B5DB067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1C95E-4458-4F22-97EC-4FDC459CA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BDBC2E-85CF-4BA9-988B-CEF24C39D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52CD87-6D24-4F22-8DD3-28CAE9A538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006325-B910-417C-889C-110222F03C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E5A188-9D50-4BA7-94B5-61DC82BDA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B1FF-BE33-4B75-89D0-B0843D512D52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73E484-A4AF-4DC1-A7AD-53ADD7122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8737A0-6D88-46A6-8F40-9A636F032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208F-09CA-4499-B3AA-8C024820FF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516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6637D-59BC-43C6-BD59-C626F7FC3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6B9EA-BDC0-40FE-9500-3CE39DD76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B1FF-BE33-4B75-89D0-B0843D512D52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3B4616-88D7-4871-A70B-F780C9F51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60466D-5A17-4B05-99ED-FD3DC6BFD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208F-09CA-4499-B3AA-8C024820FF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50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29F393-C8FE-4B86-B6C0-B71BD907F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B1FF-BE33-4B75-89D0-B0843D512D52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A5470-F63D-47C6-A4A5-CC16FAA7F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76AFD9-EB2B-4DCC-9E26-C033B87D5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208F-09CA-4499-B3AA-8C024820FF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551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3EDAE-8794-47CF-952D-A2F9BC245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3107C-76A3-42D4-884F-9BE4F0464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3BF997-C386-40C8-A544-8091D4046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C14DA6-B1E7-4D9E-8AF7-03788E69D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B1FF-BE33-4B75-89D0-B0843D512D52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CF8B49-00B7-4368-9EC7-A49071407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88A6BA-3088-49F3-8101-ACC95341E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208F-09CA-4499-B3AA-8C024820FF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270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107F6-DEFB-404E-A4BE-313004708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08EA38-A308-4DE7-96EA-496B967BE5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409475-0888-4D0C-91EA-6FC1DB682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D98AF-AAE3-4E21-9B8A-84988044E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B1FF-BE33-4B75-89D0-B0843D512D52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B64BE0-1A0A-4957-8E38-34AB4EF32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1D562E-1652-4BAA-86E5-C0324FD2F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208F-09CA-4499-B3AA-8C024820FF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486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045E39-E4A7-47FA-8E11-BCAC6DF27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7F1DE-431E-4DC0-BC71-23BA37115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F9CEA-9E96-4DF8-ACFF-06763DF3B1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EB1FF-BE33-4B75-89D0-B0843D512D52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4FF02-8BCD-4576-A3E3-E2280D7F4C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E5528-B179-447A-A80E-239C851D7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7208F-09CA-4499-B3AA-8C024820FF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4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95"/>
            <a:ext cx="12192000" cy="68476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14596"/>
            <a:ext cx="12406489" cy="115261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6" name="文本框 2055"/>
          <p:cNvSpPr txBox="1"/>
          <p:nvPr/>
        </p:nvSpPr>
        <p:spPr>
          <a:xfrm>
            <a:off x="3594192" y="3742086"/>
            <a:ext cx="5367830" cy="89421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085915" fontAlgn="base">
              <a:spcBef>
                <a:spcPct val="50000"/>
              </a:spcBef>
              <a:spcAft>
                <a:spcPct val="0"/>
              </a:spcAft>
            </a:pPr>
            <a:endParaRPr lang="en-US" altLang="zh-CN" sz="5211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191" y="353872"/>
            <a:ext cx="2233532" cy="7468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085" y="302171"/>
            <a:ext cx="2502383" cy="116502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2593805" y="4951294"/>
            <a:ext cx="7867138" cy="27899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CHÀO MỪNG QUÝ THẦY CÔ 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ĐẾN VỚI LỚP 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3C</a:t>
            </a:r>
          </a:p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  <a:p>
            <a:pPr algn="ctr"/>
            <a:r>
              <a:rPr lang="en-US" sz="5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GV: NGUYỄN THÚY HÀ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1041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FEE6B5-7B15-4D51-9127-D38DED30E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CC2213-FFA6-4E28-87ED-C423474852EB}"/>
              </a:ext>
            </a:extLst>
          </p:cNvPr>
          <p:cNvSpPr/>
          <p:nvPr/>
        </p:nvSpPr>
        <p:spPr>
          <a:xfrm>
            <a:off x="1069203" y="1215614"/>
            <a:ext cx="106458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3: Mỗi viên gạch hình vuông có cạnh 20cm. Tính chu vi hình chữ nhật ghép bởi 3 viên gạch như thế?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14D3BB-19DE-4443-BB9F-FF4CDCC2D0CA}"/>
              </a:ext>
            </a:extLst>
          </p:cNvPr>
          <p:cNvSpPr txBox="1"/>
          <p:nvPr/>
        </p:nvSpPr>
        <p:spPr>
          <a:xfrm>
            <a:off x="3929316" y="2882096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0E540F-5E8C-496F-BE63-381BF2C9EB09}"/>
              </a:ext>
            </a:extLst>
          </p:cNvPr>
          <p:cNvSpPr/>
          <p:nvPr/>
        </p:nvSpPr>
        <p:spPr>
          <a:xfrm>
            <a:off x="4493426" y="1937188"/>
            <a:ext cx="18473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1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C20685-5848-4A72-9F59-D6653FCF2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30" y="3260432"/>
            <a:ext cx="5559137" cy="188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7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4DB288-52BA-4309-8C45-D74AAB955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5F1FEF1-50E8-4E70-8D90-4A9CD01299A2}"/>
              </a:ext>
            </a:extLst>
          </p:cNvPr>
          <p:cNvSpPr/>
          <p:nvPr/>
        </p:nvSpPr>
        <p:spPr>
          <a:xfrm>
            <a:off x="4991141" y="359217"/>
            <a:ext cx="17940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D7DF7A-7B14-47CA-B4AE-42C1CC1458EE}"/>
              </a:ext>
            </a:extLst>
          </p:cNvPr>
          <p:cNvSpPr/>
          <p:nvPr/>
        </p:nvSpPr>
        <p:spPr>
          <a:xfrm>
            <a:off x="2458833" y="1710035"/>
            <a:ext cx="7710764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Chiều dài hình chữ nhật là:</a:t>
            </a:r>
          </a:p>
          <a:p>
            <a:pPr algn="ctr"/>
            <a:r>
              <a:rPr lang="en-US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 x 3 = 60 (cm)</a:t>
            </a:r>
          </a:p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 vi hình chữ nhật là:</a:t>
            </a:r>
          </a:p>
          <a:p>
            <a:pPr algn="ctr"/>
            <a:r>
              <a:rPr lang="en-US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(60 + 20) x 2 = 160 (cm)</a:t>
            </a:r>
          </a:p>
          <a:p>
            <a:pPr algn="ctr"/>
            <a:r>
              <a:rPr lang="en-US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 số: 160cm</a:t>
            </a:r>
            <a:endParaRPr lang="en-US" sz="5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35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35BCEF-27BB-4E66-BDFC-C36BEF153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AA2584-200C-4D74-A06B-9EF145AF4BEA}"/>
              </a:ext>
            </a:extLst>
          </p:cNvPr>
          <p:cNvSpPr/>
          <p:nvPr/>
        </p:nvSpPr>
        <p:spPr>
          <a:xfrm>
            <a:off x="1620183" y="1358454"/>
            <a:ext cx="721543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Hoạt động vận dụng</a:t>
            </a:r>
          </a:p>
        </p:txBody>
      </p:sp>
    </p:spTree>
    <p:extLst>
      <p:ext uri="{BB962C8B-B14F-4D97-AF65-F5344CB8AC3E}">
        <p14:creationId xmlns:p14="http://schemas.microsoft.com/office/powerpoint/2010/main" val="106232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A985F3-C34C-430E-8D61-8187F3690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FD7CF3-496A-45D6-B69A-7A34F5CDE353}"/>
              </a:ext>
            </a:extLst>
          </p:cNvPr>
          <p:cNvSpPr txBox="1"/>
          <p:nvPr/>
        </p:nvSpPr>
        <p:spPr>
          <a:xfrm>
            <a:off x="2696901" y="2417564"/>
            <a:ext cx="7590145" cy="2958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Mỗi bạn tự tìm đồ vật hình vuông hoặc vẽ rồi trang trí hình vuông.</a:t>
            </a:r>
            <a:endParaRPr lang="en-GB" sz="3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Sau đó tiến hành đo đồ vật và tính chu vi của hình đó.</a:t>
            </a:r>
            <a:endParaRPr lang="en-GB" sz="3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099486-B6D7-4805-B66A-53EE4B8A5910}"/>
              </a:ext>
            </a:extLst>
          </p:cNvPr>
          <p:cNvSpPr/>
          <p:nvPr/>
        </p:nvSpPr>
        <p:spPr>
          <a:xfrm>
            <a:off x="1901096" y="895466"/>
            <a:ext cx="83859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Chơi trò chơi: “ Tính chu vi ”</a:t>
            </a:r>
            <a:endParaRPr lang="en-GB" sz="5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839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图片 3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7"/>
            <a:ext cx="12192000" cy="6885384"/>
          </a:xfrm>
          <a:prstGeom prst="rect">
            <a:avLst/>
          </a:prstGeom>
        </p:spPr>
      </p:pic>
      <p:grpSp>
        <p:nvGrpSpPr>
          <p:cNvPr id="343" name="组合 342"/>
          <p:cNvGrpSpPr/>
          <p:nvPr/>
        </p:nvGrpSpPr>
        <p:grpSpPr>
          <a:xfrm rot="1294943" flipH="1">
            <a:off x="9427521" y="220353"/>
            <a:ext cx="504428" cy="481908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44" name="心形 34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45" name="心形 34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46" name="心形 34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47" name="心形 34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48" name="心形 34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9" name="组合 348"/>
          <p:cNvGrpSpPr/>
          <p:nvPr/>
        </p:nvGrpSpPr>
        <p:grpSpPr>
          <a:xfrm rot="288855" flipH="1">
            <a:off x="7319762" y="269745"/>
            <a:ext cx="500592" cy="478243"/>
            <a:chOff x="3425492" y="836712"/>
            <a:chExt cx="850149" cy="81219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50" name="心形 349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1" name="心形 350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2" name="心形 351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3" name="心形 352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4" name="心形 353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55" name="组合 354"/>
          <p:cNvGrpSpPr/>
          <p:nvPr/>
        </p:nvGrpSpPr>
        <p:grpSpPr>
          <a:xfrm rot="616736" flipH="1">
            <a:off x="10129253" y="301010"/>
            <a:ext cx="385738" cy="368517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56" name="心形 355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7" name="心形 356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8" name="心形 357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9" name="心形 358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0" name="心形 359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61" name="组合 360"/>
          <p:cNvGrpSpPr/>
          <p:nvPr/>
        </p:nvGrpSpPr>
        <p:grpSpPr>
          <a:xfrm rot="616736" flipH="1">
            <a:off x="10201342" y="1218096"/>
            <a:ext cx="385738" cy="368517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62" name="心形 36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3" name="心形 36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4" name="心形 36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5" name="心形 36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6" name="心形 36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67" name="组合 366"/>
          <p:cNvGrpSpPr/>
          <p:nvPr/>
        </p:nvGrpSpPr>
        <p:grpSpPr>
          <a:xfrm rot="616736" flipH="1">
            <a:off x="6833454" y="808473"/>
            <a:ext cx="385738" cy="368517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68" name="心形 367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9" name="心形 368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70" name="心形 369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71" name="心形 370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72" name="心形 371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73" name="组合 372"/>
          <p:cNvGrpSpPr/>
          <p:nvPr/>
        </p:nvGrpSpPr>
        <p:grpSpPr>
          <a:xfrm rot="616736" flipH="1">
            <a:off x="7468555" y="1100697"/>
            <a:ext cx="705736" cy="674229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74" name="心形 37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75" name="心形 37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76" name="心形 37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77" name="心形 37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78" name="心形 37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79" name="组合 378"/>
          <p:cNvGrpSpPr/>
          <p:nvPr/>
        </p:nvGrpSpPr>
        <p:grpSpPr>
          <a:xfrm rot="616736" flipH="1">
            <a:off x="9758101" y="1773360"/>
            <a:ext cx="385738" cy="368517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0" name="心形 379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81" name="心形 380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82" name="心形 381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83" name="心形 382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84" name="心形 383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385" name="图片 38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013" y="-269099"/>
            <a:ext cx="4380067" cy="2177374"/>
          </a:xfrm>
          <a:prstGeom prst="rect">
            <a:avLst/>
          </a:prstGeom>
          <a:noFill/>
        </p:spPr>
      </p:pic>
      <p:grpSp>
        <p:nvGrpSpPr>
          <p:cNvPr id="387" name="组合 386"/>
          <p:cNvGrpSpPr/>
          <p:nvPr/>
        </p:nvGrpSpPr>
        <p:grpSpPr>
          <a:xfrm>
            <a:off x="5976125" y="3274365"/>
            <a:ext cx="1507958" cy="1018415"/>
            <a:chOff x="6109849" y="4064752"/>
            <a:chExt cx="1507958" cy="1018415"/>
          </a:xfrm>
        </p:grpSpPr>
        <p:sp>
          <p:nvSpPr>
            <p:cNvPr id="388" name="云形 387"/>
            <p:cNvSpPr/>
            <p:nvPr/>
          </p:nvSpPr>
          <p:spPr>
            <a:xfrm>
              <a:off x="6109849" y="4064752"/>
              <a:ext cx="1507958" cy="1018415"/>
            </a:xfrm>
            <a:prstGeom prst="cloud">
              <a:avLst/>
            </a:prstGeom>
            <a:solidFill>
              <a:srgbClr val="FFFFFF"/>
            </a:solidFill>
            <a:ln w="12700" cap="flat" cmpd="sng" algn="ctr">
              <a:solidFill>
                <a:srgbClr val="569A0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389" name="文本框 4"/>
            <p:cNvSpPr txBox="1"/>
            <p:nvPr/>
          </p:nvSpPr>
          <p:spPr>
            <a:xfrm rot="20892243">
              <a:off x="6379467" y="4377256"/>
              <a:ext cx="9687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b="1" dirty="0" err="1">
                  <a:solidFill>
                    <a:srgbClr val="569A05"/>
                  </a:solidFill>
                  <a:latin typeface="微软雅黑" panose="020B0503020204020204" pitchFamily="34" charset="-122"/>
                </a:rPr>
                <a:t>Vui</a:t>
              </a:r>
              <a:r>
                <a:rPr lang="en-US" altLang="zh-CN" sz="1600" b="1" dirty="0">
                  <a:solidFill>
                    <a:srgbClr val="569A05"/>
                  </a:solidFill>
                  <a:latin typeface="微软雅黑" panose="020B0503020204020204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569A05"/>
                  </a:solidFill>
                  <a:latin typeface="微软雅黑" panose="020B0503020204020204" pitchFamily="34" charset="-122"/>
                </a:rPr>
                <a:t>quá</a:t>
              </a:r>
              <a:endParaRPr lang="zh-CN" altLang="en-US" sz="1600" b="1" dirty="0">
                <a:solidFill>
                  <a:srgbClr val="569A05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90" name="组合 389"/>
          <p:cNvGrpSpPr/>
          <p:nvPr/>
        </p:nvGrpSpPr>
        <p:grpSpPr>
          <a:xfrm rot="20591276" flipH="1">
            <a:off x="1590457" y="291182"/>
            <a:ext cx="598735" cy="572005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91" name="心形 39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92" name="心形 39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93" name="心形 39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94" name="心形 39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95" name="心形 39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96" name="组合 395"/>
          <p:cNvGrpSpPr/>
          <p:nvPr/>
        </p:nvGrpSpPr>
        <p:grpSpPr>
          <a:xfrm rot="616736" flipH="1">
            <a:off x="3299586" y="186967"/>
            <a:ext cx="385738" cy="368517"/>
            <a:chOff x="3425492" y="836712"/>
            <a:chExt cx="850149" cy="81219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97" name="心形 39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98" name="心形 39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99" name="心形 39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0" name="心形 39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1" name="心形 40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02" name="图片 40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303" y="3443939"/>
            <a:ext cx="5006260" cy="2863580"/>
          </a:xfrm>
          <a:prstGeom prst="rect">
            <a:avLst/>
          </a:prstGeom>
        </p:spPr>
      </p:pic>
      <p:grpSp>
        <p:nvGrpSpPr>
          <p:cNvPr id="403" name="组合 402"/>
          <p:cNvGrpSpPr/>
          <p:nvPr/>
        </p:nvGrpSpPr>
        <p:grpSpPr>
          <a:xfrm rot="616736" flipH="1">
            <a:off x="2663038" y="964599"/>
            <a:ext cx="548605" cy="524113"/>
            <a:chOff x="3425492" y="836712"/>
            <a:chExt cx="850149" cy="81219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04" name="心形 40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5" name="心形 40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6" name="心形 40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7" name="心形 40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8" name="心形 40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09" name="椭圆 408"/>
          <p:cNvSpPr/>
          <p:nvPr/>
        </p:nvSpPr>
        <p:spPr>
          <a:xfrm>
            <a:off x="8472265" y="1191108"/>
            <a:ext cx="1612263" cy="1589821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FFFF"/>
                </a:solidFill>
              </a:rPr>
              <a:t>           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410" name="椭圆 409"/>
          <p:cNvSpPr/>
          <p:nvPr/>
        </p:nvSpPr>
        <p:spPr>
          <a:xfrm>
            <a:off x="9020274" y="1758244"/>
            <a:ext cx="519666" cy="512433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FFFF"/>
                </a:solidFill>
              </a:rPr>
              <a:t>           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411" name="椭圆 410"/>
          <p:cNvSpPr/>
          <p:nvPr/>
        </p:nvSpPr>
        <p:spPr>
          <a:xfrm>
            <a:off x="1831918" y="1929055"/>
            <a:ext cx="519666" cy="512433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FFFF"/>
                </a:solidFill>
              </a:rPr>
              <a:t>           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96" name="TextBox 295"/>
          <p:cNvSpPr txBox="1"/>
          <p:nvPr/>
        </p:nvSpPr>
        <p:spPr>
          <a:xfrm>
            <a:off x="1527794" y="1426795"/>
            <a:ext cx="9419886" cy="175432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zh-CN" sz="5400" b="1">
                <a:ln w="11430"/>
                <a:solidFill>
                  <a:srgbClr val="FFCC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华康少女文字W5(P)" pitchFamily="82" charset="-122"/>
                <a:cs typeface="Arial" panose="020B0604020202020204" pitchFamily="34" charset="0"/>
              </a:rPr>
              <a:t>CẢM ƠN QUÝ THẦY CÔ ĐÃ </a:t>
            </a:r>
          </a:p>
          <a:p>
            <a:pPr algn="ctr"/>
            <a:r>
              <a:rPr lang="en-US" altLang="zh-CN" sz="5400" b="1">
                <a:ln w="11430"/>
                <a:solidFill>
                  <a:srgbClr val="FFCC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华康少女文字W5(P)" pitchFamily="82" charset="-122"/>
                <a:cs typeface="Arial" panose="020B0604020202020204" pitchFamily="34" charset="0"/>
              </a:rPr>
              <a:t>CHÚ Ý LẮNG NGHE!</a:t>
            </a:r>
            <a:endParaRPr lang="zh-CN" altLang="en-US" sz="5400" b="1" dirty="0">
              <a:ln w="11430"/>
              <a:solidFill>
                <a:srgbClr val="FFCC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华康少女文字W5(P)" pitchFamily="8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44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4000" fill="remove" grpId="1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" dur="500" autoRev="1" fill="remove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autoRev="1" fill="remove"/>
                                        <p:tgtEl>
                                          <p:spTgt spid="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autoRev="1" fill="remove"/>
                                        <p:tgtEl>
                                          <p:spTgt spid="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autoRev="1" fill="remove"/>
                                        <p:tgtEl>
                                          <p:spTgt spid="2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6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6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6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6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25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25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6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6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6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6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6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6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6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6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6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6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6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6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6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6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60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0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6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4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4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6500" fill="hold"/>
                                        <p:tgtEl>
                                          <p:spTgt spid="409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6500" fill="hold"/>
                                        <p:tgtEl>
                                          <p:spTgt spid="410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6500" fill="hold"/>
                                        <p:tgtEl>
                                          <p:spTgt spid="411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6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6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" grpId="0" animBg="1"/>
      <p:bldP spid="410" grpId="0" animBg="1"/>
      <p:bldP spid="411" grpId="0" animBg="1"/>
      <p:bldP spid="296" grpId="0"/>
      <p:bldP spid="29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4B634A-87F4-4ECC-BA85-93584C2FD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3DC1C44-E455-48D5-AD1C-2C480A3B4C3D}"/>
              </a:ext>
            </a:extLst>
          </p:cNvPr>
          <p:cNvSpPr/>
          <p:nvPr/>
        </p:nvSpPr>
        <p:spPr>
          <a:xfrm>
            <a:off x="3329859" y="1917853"/>
            <a:ext cx="55322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89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6C915D-E293-40CC-B21B-C4FECD1F8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CDB1114-C3C1-4357-92C0-EA7EB274447D}"/>
              </a:ext>
            </a:extLst>
          </p:cNvPr>
          <p:cNvSpPr/>
          <p:nvPr/>
        </p:nvSpPr>
        <p:spPr>
          <a:xfrm>
            <a:off x="3903518" y="2057400"/>
            <a:ext cx="4218709" cy="34705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59866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F01A7F-D5E6-42C2-8E6C-11FE051C8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405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8A9C420-24BE-4A7E-B0C7-EE66EE43C4BD}"/>
              </a:ext>
            </a:extLst>
          </p:cNvPr>
          <p:cNvSpPr/>
          <p:nvPr/>
        </p:nvSpPr>
        <p:spPr>
          <a:xfrm>
            <a:off x="2403332" y="2967335"/>
            <a:ext cx="73853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Hoạt động khám phá</a:t>
            </a:r>
          </a:p>
        </p:txBody>
      </p:sp>
    </p:spTree>
    <p:extLst>
      <p:ext uri="{BB962C8B-B14F-4D97-AF65-F5344CB8AC3E}">
        <p14:creationId xmlns:p14="http://schemas.microsoft.com/office/powerpoint/2010/main" val="15585136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125613-65A3-42E0-8E35-3842160D1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B00DF78-3844-4AE7-96FF-4DDA3F05E24D}"/>
              </a:ext>
            </a:extLst>
          </p:cNvPr>
          <p:cNvSpPr/>
          <p:nvPr/>
        </p:nvSpPr>
        <p:spPr>
          <a:xfrm>
            <a:off x="2615878" y="782738"/>
            <a:ext cx="7153155" cy="160888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cách tính chu vi hình vuông?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3A6700-468F-45AC-B8D7-58601841FA6B}"/>
              </a:ext>
            </a:extLst>
          </p:cNvPr>
          <p:cNvSpPr/>
          <p:nvPr/>
        </p:nvSpPr>
        <p:spPr>
          <a:xfrm>
            <a:off x="3958542" y="2801073"/>
            <a:ext cx="4664598" cy="39759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 tính chu vi hình vuông ta lấy độ dài một cạnh nhân với 4.</a:t>
            </a:r>
            <a:endParaRPr lang="en-GB" sz="3600"/>
          </a:p>
        </p:txBody>
      </p:sp>
    </p:spTree>
    <p:extLst>
      <p:ext uri="{BB962C8B-B14F-4D97-AF65-F5344CB8AC3E}">
        <p14:creationId xmlns:p14="http://schemas.microsoft.com/office/powerpoint/2010/main" val="38051423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5228FB-6A0F-4CF6-8FF9-C7F1E2700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9F5B84-4BE6-4F2F-A2D6-8BA08AE5A7F5}"/>
              </a:ext>
            </a:extLst>
          </p:cNvPr>
          <p:cNvSpPr/>
          <p:nvPr/>
        </p:nvSpPr>
        <p:spPr>
          <a:xfrm>
            <a:off x="2491469" y="3429000"/>
            <a:ext cx="741741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Hoạt động thực hành</a:t>
            </a:r>
          </a:p>
        </p:txBody>
      </p:sp>
    </p:spTree>
    <p:extLst>
      <p:ext uri="{BB962C8B-B14F-4D97-AF65-F5344CB8AC3E}">
        <p14:creationId xmlns:p14="http://schemas.microsoft.com/office/powerpoint/2010/main" val="38725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E6977E-BC6E-45BD-B044-2B5F04909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6795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B394788-EA53-4048-8271-7B430B130043}"/>
              </a:ext>
            </a:extLst>
          </p:cNvPr>
          <p:cNvSpPr/>
          <p:nvPr/>
        </p:nvSpPr>
        <p:spPr>
          <a:xfrm>
            <a:off x="3835192" y="316732"/>
            <a:ext cx="45216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1: Viết vào ô trống: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94939BE-3F73-4D7C-A0DF-0E223E4700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527222"/>
              </p:ext>
            </p:extLst>
          </p:nvPr>
        </p:nvGraphicFramePr>
        <p:xfrm>
          <a:off x="748145" y="2479587"/>
          <a:ext cx="10744201" cy="2008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1786">
                  <a:extLst>
                    <a:ext uri="{9D8B030D-6E8A-4147-A177-3AD203B41FA5}">
                      <a16:colId xmlns:a16="http://schemas.microsoft.com/office/drawing/2014/main" val="905171211"/>
                    </a:ext>
                  </a:extLst>
                </a:gridCol>
                <a:gridCol w="1857642">
                  <a:extLst>
                    <a:ext uri="{9D8B030D-6E8A-4147-A177-3AD203B41FA5}">
                      <a16:colId xmlns:a16="http://schemas.microsoft.com/office/drawing/2014/main" val="1161331294"/>
                    </a:ext>
                  </a:extLst>
                </a:gridCol>
                <a:gridCol w="1953491">
                  <a:extLst>
                    <a:ext uri="{9D8B030D-6E8A-4147-A177-3AD203B41FA5}">
                      <a16:colId xmlns:a16="http://schemas.microsoft.com/office/drawing/2014/main" val="1147596427"/>
                    </a:ext>
                  </a:extLst>
                </a:gridCol>
                <a:gridCol w="1963881">
                  <a:extLst>
                    <a:ext uri="{9D8B030D-6E8A-4147-A177-3AD203B41FA5}">
                      <a16:colId xmlns:a16="http://schemas.microsoft.com/office/drawing/2014/main" val="792739251"/>
                    </a:ext>
                  </a:extLst>
                </a:gridCol>
                <a:gridCol w="2057401">
                  <a:extLst>
                    <a:ext uri="{9D8B030D-6E8A-4147-A177-3AD203B41FA5}">
                      <a16:colId xmlns:a16="http://schemas.microsoft.com/office/drawing/2014/main" val="1412642179"/>
                    </a:ext>
                  </a:extLst>
                </a:gridCol>
              </a:tblGrid>
              <a:tr h="10043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Cạnh hình vuông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8cm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12cm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31cm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15cm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401269"/>
                  </a:ext>
                </a:extLst>
              </a:tr>
              <a:tr h="10043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 vi hình vuông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502743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27BE32F-51ED-4988-9062-29C80A30C806}"/>
              </a:ext>
            </a:extLst>
          </p:cNvPr>
          <p:cNvSpPr/>
          <p:nvPr/>
        </p:nvSpPr>
        <p:spPr>
          <a:xfrm>
            <a:off x="3835192" y="3813464"/>
            <a:ext cx="1524001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8 x 4=32(cm)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257940-DCDA-45D4-9E0B-CB4D3625B670}"/>
              </a:ext>
            </a:extLst>
          </p:cNvPr>
          <p:cNvSpPr/>
          <p:nvPr/>
        </p:nvSpPr>
        <p:spPr>
          <a:xfrm>
            <a:off x="5673598" y="3813464"/>
            <a:ext cx="1670097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12 x 4=48(cm)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4ED800-F9DC-42B6-B14A-C920D2EDEB78}"/>
              </a:ext>
            </a:extLst>
          </p:cNvPr>
          <p:cNvSpPr/>
          <p:nvPr/>
        </p:nvSpPr>
        <p:spPr>
          <a:xfrm>
            <a:off x="7658100" y="3813464"/>
            <a:ext cx="1670097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31 x 4=124(cm)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F8C161-C698-4E0F-88D3-3E6FEC2ACA1A}"/>
              </a:ext>
            </a:extLst>
          </p:cNvPr>
          <p:cNvSpPr/>
          <p:nvPr/>
        </p:nvSpPr>
        <p:spPr>
          <a:xfrm>
            <a:off x="9642602" y="3792682"/>
            <a:ext cx="1670097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15 x 4=60(cm)</a:t>
            </a:r>
          </a:p>
        </p:txBody>
      </p:sp>
    </p:spTree>
    <p:extLst>
      <p:ext uri="{BB962C8B-B14F-4D97-AF65-F5344CB8AC3E}">
        <p14:creationId xmlns:p14="http://schemas.microsoft.com/office/powerpoint/2010/main" val="325752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DC61E96-1EA7-48EB-A1FA-91593A49E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833DFA-DE37-4F07-8B1F-3A3279D0DFB6}"/>
              </a:ext>
            </a:extLst>
          </p:cNvPr>
          <p:cNvSpPr/>
          <p:nvPr/>
        </p:nvSpPr>
        <p:spPr>
          <a:xfrm>
            <a:off x="6003634" y="131537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32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4B5965-E823-4BD1-BA2A-3B0698DC5CEB}"/>
              </a:ext>
            </a:extLst>
          </p:cNvPr>
          <p:cNvSpPr txBox="1"/>
          <p:nvPr/>
        </p:nvSpPr>
        <p:spPr>
          <a:xfrm>
            <a:off x="4320251" y="2680724"/>
            <a:ext cx="6094070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endParaRPr lang="en-GB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D070D9-E941-43B4-9588-EEF5FB315EDB}"/>
              </a:ext>
            </a:extLst>
          </p:cNvPr>
          <p:cNvSpPr txBox="1"/>
          <p:nvPr/>
        </p:nvSpPr>
        <p:spPr>
          <a:xfrm>
            <a:off x="1777679" y="209919"/>
            <a:ext cx="9943266" cy="2751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85725">
              <a:lnSpc>
                <a:spcPct val="150000"/>
              </a:lnSpc>
              <a:spcAft>
                <a:spcPts val="0"/>
              </a:spcAft>
            </a:pPr>
            <a:r>
              <a:rPr lang="en-GB" sz="4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2: Người ta uốn một đoạn dây thép vừa đủ thành một hình vuông cạnh 10cm. Tính độ dài đoạn dây đó.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7FF2D8-A162-48FE-8705-68E073E8600E}"/>
              </a:ext>
            </a:extLst>
          </p:cNvPr>
          <p:cNvSpPr txBox="1"/>
          <p:nvPr/>
        </p:nvSpPr>
        <p:spPr>
          <a:xfrm>
            <a:off x="4320251" y="4509237"/>
            <a:ext cx="6094070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endParaRPr lang="en-GB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5BF23A-2DC4-4008-8A27-E9E277E255C5}"/>
              </a:ext>
            </a:extLst>
          </p:cNvPr>
          <p:cNvSpPr/>
          <p:nvPr/>
        </p:nvSpPr>
        <p:spPr>
          <a:xfrm>
            <a:off x="5802434" y="3274144"/>
            <a:ext cx="12105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10cm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9729D8-DA9E-4386-93BE-A564C5886046}"/>
              </a:ext>
            </a:extLst>
          </p:cNvPr>
          <p:cNvSpPr/>
          <p:nvPr/>
        </p:nvSpPr>
        <p:spPr>
          <a:xfrm>
            <a:off x="4914900" y="3871999"/>
            <a:ext cx="3200400" cy="28575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017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F5F2BC-FD51-4E83-B134-79A75F23B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810"/>
            <a:ext cx="12192000" cy="69448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D89520D-DE24-4F7F-9BE5-347A3BB72575}"/>
              </a:ext>
            </a:extLst>
          </p:cNvPr>
          <p:cNvSpPr/>
          <p:nvPr/>
        </p:nvSpPr>
        <p:spPr>
          <a:xfrm>
            <a:off x="5127625" y="1606127"/>
            <a:ext cx="19367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giải: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67E086-7183-43AE-9D6E-79336C26CBA3}"/>
              </a:ext>
            </a:extLst>
          </p:cNvPr>
          <p:cNvSpPr txBox="1"/>
          <p:nvPr/>
        </p:nvSpPr>
        <p:spPr>
          <a:xfrm>
            <a:off x="3758912" y="2620744"/>
            <a:ext cx="6167004" cy="2763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 dài đoạn dây là:</a:t>
            </a:r>
            <a:endParaRPr lang="en-GB" sz="4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10 x 4 = 40 (cm)</a:t>
            </a:r>
            <a:endParaRPr lang="en-GB" sz="4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Đáp số: 40cm</a:t>
            </a:r>
            <a:endParaRPr lang="en-GB" sz="4000"/>
          </a:p>
        </p:txBody>
      </p:sp>
    </p:spTree>
    <p:extLst>
      <p:ext uri="{BB962C8B-B14F-4D97-AF65-F5344CB8AC3E}">
        <p14:creationId xmlns:p14="http://schemas.microsoft.com/office/powerpoint/2010/main" val="122556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291</Words>
  <Application>Microsoft Office PowerPoint</Application>
  <PresentationFormat>Widescreen</PresentationFormat>
  <Paragraphs>51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微软雅黑</vt:lpstr>
      <vt:lpstr>宋体</vt:lpstr>
      <vt:lpstr>Arial</vt:lpstr>
      <vt:lpstr>Calibri</vt:lpstr>
      <vt:lpstr>Calibri Light</vt:lpstr>
      <vt:lpstr>等线</vt:lpstr>
      <vt:lpstr>黑体</vt:lpstr>
      <vt:lpstr>Times New Roman</vt:lpstr>
      <vt:lpstr>华康少女文字W5(P)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34</cp:revision>
  <dcterms:created xsi:type="dcterms:W3CDTF">2020-07-29T14:46:29Z</dcterms:created>
  <dcterms:modified xsi:type="dcterms:W3CDTF">2024-01-29T00:49:29Z</dcterms:modified>
</cp:coreProperties>
</file>