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88" r:id="rId3"/>
    <p:sldId id="289" r:id="rId4"/>
    <p:sldId id="260" r:id="rId5"/>
    <p:sldId id="273" r:id="rId6"/>
    <p:sldId id="274" r:id="rId7"/>
    <p:sldId id="277" r:id="rId8"/>
    <p:sldId id="278" r:id="rId9"/>
    <p:sldId id="281" r:id="rId10"/>
    <p:sldId id="265" r:id="rId11"/>
    <p:sldId id="267" r:id="rId12"/>
    <p:sldId id="268" r:id="rId13"/>
    <p:sldId id="282" r:id="rId14"/>
    <p:sldId id="283" r:id="rId15"/>
    <p:sldId id="279" r:id="rId16"/>
    <p:sldId id="290" r:id="rId17"/>
    <p:sldId id="272" r:id="rId18"/>
    <p:sldId id="286" r:id="rId19"/>
    <p:sldId id="26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F062-4578-43B4-9A6D-AA7B683BCD7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BCCDA-EF95-4F0F-BC40-DDEC517F9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EB969899-0AB7-441E-B028-077F7F01C18B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741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- Gọi 3 HS trả lời gv nhận xét ghi điểm.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Gọi HS thực hiện bảng con: 3 giờ 15 phút + 2 giờ 15 phút( Giơ bảng - đối chiếu, nhận xét)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Nhận xét phần kiểm tra bài cũ</a:t>
            </a: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675D53A3-8255-4812-8260-4DD91673031F}" type="slidenum">
              <a:rPr lang="en-US" altLang="en-US" sz="1200">
                <a:latin typeface="Calibri" pitchFamily="34" charset="0"/>
              </a:rPr>
              <a:pPr algn="r" eaLnBrk="1" hangingPunct="1"/>
              <a:t>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6C0FC1BE-C847-4239-82B8-6C37B65C3529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/>
              <a:t>Gọi</a:t>
            </a:r>
            <a:r>
              <a:rPr lang="en-US" altLang="en-US" dirty="0"/>
              <a:t> 2 HS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gv</a:t>
            </a:r>
            <a:r>
              <a:rPr lang="en-US" altLang="en-US" dirty="0"/>
              <a:t> </a:t>
            </a:r>
            <a:r>
              <a:rPr lang="en-US" altLang="en-US" dirty="0" err="1"/>
              <a:t>nhận</a:t>
            </a:r>
            <a:r>
              <a:rPr lang="en-US" altLang="en-US" dirty="0"/>
              <a:t> </a:t>
            </a:r>
            <a:r>
              <a:rPr lang="en-US" altLang="en-US" dirty="0" err="1"/>
              <a:t>xét</a:t>
            </a:r>
            <a:r>
              <a:rPr lang="en-US" altLang="en-US" dirty="0"/>
              <a:t> </a:t>
            </a:r>
            <a:r>
              <a:rPr lang="en-US" altLang="en-US" dirty="0" err="1"/>
              <a:t>ghi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, HS </a:t>
            </a:r>
            <a:r>
              <a:rPr lang="en-US" altLang="en-US" dirty="0" err="1"/>
              <a:t>thực</a:t>
            </a:r>
            <a:r>
              <a:rPr lang="en-US" altLang="en-US" dirty="0"/>
              <a:t> </a:t>
            </a:r>
            <a:r>
              <a:rPr lang="en-US" altLang="en-US" dirty="0" err="1"/>
              <a:t>hiện</a:t>
            </a:r>
            <a:r>
              <a:rPr lang="en-US" altLang="en-US" dirty="0"/>
              <a:t> 2 </a:t>
            </a:r>
            <a:r>
              <a:rPr lang="en-US" altLang="en-US" dirty="0" err="1"/>
              <a:t>bài</a:t>
            </a:r>
            <a:r>
              <a:rPr lang="en-US" altLang="en-US" dirty="0"/>
              <a:t> </a:t>
            </a:r>
            <a:r>
              <a:rPr lang="en-US" altLang="en-US" dirty="0" err="1"/>
              <a:t>tập</a:t>
            </a:r>
            <a:r>
              <a:rPr lang="en-US" altLang="en-US" dirty="0"/>
              <a:t> </a:t>
            </a:r>
            <a:r>
              <a:rPr lang="en-US" altLang="en-US" dirty="0" err="1"/>
              <a:t>vào</a:t>
            </a:r>
            <a:r>
              <a:rPr lang="en-US" altLang="en-US" dirty="0"/>
              <a:t> </a:t>
            </a:r>
            <a:r>
              <a:rPr lang="en-US" altLang="en-US" dirty="0" err="1"/>
              <a:t>bảng</a:t>
            </a:r>
            <a:r>
              <a:rPr lang="en-US" altLang="en-US" dirty="0"/>
              <a:t> con. </a:t>
            </a:r>
            <a:r>
              <a:rPr lang="en-US" altLang="en-US" dirty="0" err="1"/>
              <a:t>Nhận</a:t>
            </a:r>
            <a:r>
              <a:rPr lang="en-US" altLang="en-US" dirty="0"/>
              <a:t> </a:t>
            </a:r>
            <a:r>
              <a:rPr lang="en-US" altLang="en-US" dirty="0" err="1"/>
              <a:t>xét</a:t>
            </a:r>
            <a:r>
              <a:rPr lang="en-US" altLang="en-US" dirty="0"/>
              <a:t> </a:t>
            </a:r>
            <a:r>
              <a:rPr lang="en-US" altLang="en-US" dirty="0" err="1"/>
              <a:t>phần</a:t>
            </a:r>
            <a:r>
              <a:rPr lang="en-US" altLang="en-US" dirty="0"/>
              <a:t> </a:t>
            </a:r>
            <a:r>
              <a:rPr lang="en-US" altLang="en-US" dirty="0" err="1"/>
              <a:t>kiểm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cũ</a:t>
            </a:r>
            <a:endParaRPr lang="en-US" altLang="en-US" dirty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7ED5C3BE-FF12-438A-95BA-1C961BE1EBA1}" type="slidenum">
              <a:rPr lang="en-US" altLang="en-US" sz="1200">
                <a:latin typeface="Calibri" pitchFamily="34" charset="0"/>
              </a:rPr>
              <a:pPr algn="r" eaLnBrk="1" hangingPunct="1"/>
              <a:t>7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5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CD780C8E-2385-48DD-AEB2-BEC4485A0F2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HS xác định yêu cầu. Ở bài tập b, c có thực ngay không?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Đổi(Đvđ ở số bị trừ).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 HD HS cách trình bày bảng</a:t>
            </a: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C8DED28-42BC-4702-B38E-3A883254C3C2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1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CEF6200F-8DD5-4219-8C9B-FAF235DF7E78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Củng cố: Nhắc lại quy tắc trừ số đo thời gian</a:t>
            </a: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D64AE5D2-8A8E-455B-BCD5-491A760C2876}" type="slidenum">
              <a:rPr lang="en-US" altLang="en-US" sz="1200">
                <a:latin typeface="Calibri" pitchFamily="34" charset="0"/>
              </a:rPr>
              <a:pPr algn="r" eaLnBrk="1" hangingPunct="1"/>
              <a:t>16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E6CBEB4-6259-933C-F804-615953DF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5880871B-B78B-F4F3-F469-7FE966AB59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E60759C-15FB-47FC-BED2-0E1E7317DC1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Slide Image Placeholder 1">
            <a:extLst>
              <a:ext uri="{FF2B5EF4-FFF2-40B4-BE49-F238E27FC236}">
                <a16:creationId xmlns="" xmlns:a16="http://schemas.microsoft.com/office/drawing/2014/main" id="{D889AA08-D7C6-F8C5-DD6E-AC0A365E9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Notes Placeholder 2">
            <a:extLst>
              <a:ext uri="{FF2B5EF4-FFF2-40B4-BE49-F238E27FC236}">
                <a16:creationId xmlns="" xmlns:a16="http://schemas.microsoft.com/office/drawing/2014/main" id="{3EEE56F3-5F29-2190-CDD9-E9F616999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1" name="Slide Number Placeholder 3">
            <a:extLst>
              <a:ext uri="{FF2B5EF4-FFF2-40B4-BE49-F238E27FC236}">
                <a16:creationId xmlns="" xmlns:a16="http://schemas.microsoft.com/office/drawing/2014/main" id="{0917F5B4-9275-1ECE-E70A-9A7213245FB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223D9BD-7519-4064-940D-972068D364BF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E60759C-15FB-47FC-BED2-0E1E7317DC1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223D9BD-7519-4064-940D-972068D364BF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3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E6CBEB4-6259-933C-F804-615953DF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5880871B-B78B-F4F3-F469-7FE966AB59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E60759C-15FB-47FC-BED2-0E1E7317DC1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Slide Image Placeholder 1">
            <a:extLst>
              <a:ext uri="{FF2B5EF4-FFF2-40B4-BE49-F238E27FC236}">
                <a16:creationId xmlns="" xmlns:a16="http://schemas.microsoft.com/office/drawing/2014/main" id="{D889AA08-D7C6-F8C5-DD6E-AC0A365E9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Notes Placeholder 2">
            <a:extLst>
              <a:ext uri="{FF2B5EF4-FFF2-40B4-BE49-F238E27FC236}">
                <a16:creationId xmlns="" xmlns:a16="http://schemas.microsoft.com/office/drawing/2014/main" id="{3EEE56F3-5F29-2190-CDD9-E9F616999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1" name="Slide Number Placeholder 3">
            <a:extLst>
              <a:ext uri="{FF2B5EF4-FFF2-40B4-BE49-F238E27FC236}">
                <a16:creationId xmlns="" xmlns:a16="http://schemas.microsoft.com/office/drawing/2014/main" id="{0917F5B4-9275-1ECE-E70A-9A7213245FB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223D9BD-7519-4064-940D-972068D364BF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F1BE-1206-4A55-B6BB-D2F065C4BE28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anh135689999.violet.vn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-152400"/>
            <a:ext cx="1215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8"/>
          <p:cNvGrpSpPr>
            <a:grpSpLocks/>
          </p:cNvGrpSpPr>
          <p:nvPr/>
        </p:nvGrpSpPr>
        <p:grpSpPr bwMode="auto">
          <a:xfrm>
            <a:off x="4713817" y="4133850"/>
            <a:ext cx="2995083" cy="1193800"/>
            <a:chOff x="5225" y="9335"/>
            <a:chExt cx="2520" cy="1750"/>
          </a:xfrm>
        </p:grpSpPr>
        <p:sp>
          <p:nvSpPr>
            <p:cNvPr id="2060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/>
            <a:p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61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r>
                <a:rPr lang="en-US" altLang="en-US" sz="600" b="1">
                  <a:latin typeface="VnBangkok"/>
                </a:rPr>
                <a:t> </a:t>
              </a:r>
              <a:endParaRPr lang="en-US" altLang="en-US" sz="3600">
                <a:latin typeface="Calibri" pitchFamily="34" charset="0"/>
              </a:endParaRPr>
            </a:p>
          </p:txBody>
        </p:sp>
        <p:sp>
          <p:nvSpPr>
            <p:cNvPr id="206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 sz="36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6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 sz="360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54437" y="875692"/>
            <a:ext cx="10185400" cy="4154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-179943" y="1014171"/>
            <a:ext cx="1311063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600" b="1" dirty="0"/>
              <a:t>TOÁN </a:t>
            </a:r>
            <a:endParaRPr lang="en-US" altLang="en-US" sz="3600" b="1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667000" y="5919789"/>
            <a:ext cx="708871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0070C0"/>
                </a:solidFill>
              </a:rPr>
              <a:t>  </a:t>
            </a:r>
            <a:endParaRPr lang="en-US" altLang="en-US" sz="2800" b="1" i="1"/>
          </a:p>
        </p:txBody>
      </p:sp>
      <p:sp>
        <p:nvSpPr>
          <p:cNvPr id="16" name="Google Shape;440;p26"/>
          <p:cNvSpPr txBox="1">
            <a:spLocks/>
          </p:cNvSpPr>
          <p:nvPr/>
        </p:nvSpPr>
        <p:spPr>
          <a:xfrm>
            <a:off x="298739" y="2133600"/>
            <a:ext cx="12153269" cy="715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>
              <a:defRPr/>
            </a:pPr>
            <a:r>
              <a:rPr lang="vi-VN" sz="4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TRỪ SỐ ĐO THỜI GIAN 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780118" y="3806826"/>
            <a:ext cx="81703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en-US" sz="986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5/3</a:t>
            </a:r>
          </a:p>
        </p:txBody>
      </p:sp>
      <p:pic>
        <p:nvPicPr>
          <p:cNvPr id="2059" name="Picture 4" descr="znicz">
            <a:hlinkClick r:id="rId8" tooltip="&quot;Sáng Mãi Khát Vọng - Niềm Tin! Forever Bright Desire - Belief!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4" y="4398963"/>
            <a:ext cx="84666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8373" y="5692775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b="1" i="1" dirty="0" smtClean="0">
                <a:latin typeface="+mj-lt"/>
              </a:rPr>
              <a:t>GV: Hoàng Thị Tòn </a:t>
            </a:r>
            <a:endParaRPr lang="en-US" alt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0662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85800" y="2514600"/>
            <a:ext cx="11201400" cy="4267200"/>
          </a:xfrm>
          <a:prstGeom prst="wedgeEllipseCallout">
            <a:avLst>
              <a:gd name="adj1" fmla="val -52465"/>
              <a:gd name="adj2" fmla="val 553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en-US" sz="2800" b="1" dirty="0"/>
              <a:t>LƯU Ý: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vi-VN" altLang="en-US" sz="2800" b="1" dirty="0"/>
              <a:t>Khi thực hiện phép trừ số đo thời gian, ta trừ theo từng loại đơn vị, gặp trường hợp số đo ở đơn vị số bị trừ nhỏ hơn số đo tương ứng ở số trừ thì ta chuyển 1 đơn vị ở hàng lớn hơn liền kề sang đơn vị nhỏ hơn rồi thực hiện phép trừ như bình thường.</a:t>
            </a:r>
            <a:endParaRPr lang="en-US" altLang="en-US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vi-VN" altLang="en-US" sz="2800" b="1" kern="0" dirty="0" smtClean="0">
                <a:solidFill>
                  <a:srgbClr val="800000"/>
                </a:solidFill>
              </a:rPr>
              <a:t>+ </a:t>
            </a:r>
            <a:r>
              <a:rPr lang="en-US" altLang="en-US" sz="2800" b="1" kern="0" dirty="0" err="1" smtClean="0">
                <a:solidFill>
                  <a:srgbClr val="800000"/>
                </a:solidFill>
              </a:rPr>
              <a:t>Khi</a:t>
            </a:r>
            <a:r>
              <a:rPr lang="en-US" altLang="en-US" sz="2800" b="1" kern="0" dirty="0" smtClean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thực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hiện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phép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trừ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thời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gian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mà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theo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đơn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vị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nào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đó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của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bị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trừ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bé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hơn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tương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ứng</a:t>
            </a:r>
            <a:r>
              <a:rPr lang="en-US" altLang="en-US" sz="2800" b="1" kern="0" dirty="0">
                <a:solidFill>
                  <a:srgbClr val="800000"/>
                </a:solidFill>
              </a:rPr>
              <a:t> ở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trừ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thì</a:t>
            </a:r>
            <a:r>
              <a:rPr lang="en-US" altLang="en-US" sz="2800" b="1" kern="0" dirty="0">
                <a:solidFill>
                  <a:srgbClr val="800000"/>
                </a:solidFill>
              </a:rPr>
              <a:t> ta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làm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như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thế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nào</a:t>
            </a:r>
            <a:r>
              <a:rPr lang="en-US" altLang="en-US" sz="2800" b="1" kern="0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133600" y="-23191"/>
            <a:ext cx="7812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vi-VN" altLang="en-US" sz="3200" b="1" i="1" dirty="0">
                <a:solidFill>
                  <a:srgbClr val="0000FF"/>
                </a:solidFill>
              </a:rPr>
              <a:t>Thú Tư ngày 06 tháng 3 năm 2024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/>
            <a:r>
              <a:rPr lang="vi-VN" altLang="en-US" sz="3600" b="1" dirty="0">
                <a:solidFill>
                  <a:srgbClr val="FF0000"/>
                </a:solidFill>
              </a:rPr>
              <a:t>Tiết 123: Trừ số đo thời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gian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04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825"/>
            <a:ext cx="9525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1"/>
          <p:cNvSpPr>
            <a:spLocks noChangeArrowheads="1" noChangeShapeType="1" noTextEdit="1"/>
          </p:cNvSpPr>
          <p:nvPr/>
        </p:nvSpPr>
        <p:spPr bwMode="auto">
          <a:xfrm>
            <a:off x="3124200" y="3582988"/>
            <a:ext cx="6781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- </a:t>
            </a:r>
            <a:r>
              <a:rPr lang="en-US" sz="3600" b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hành</a:t>
            </a:r>
            <a:endParaRPr lang="en-US" sz="3600" b="1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0919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93081" y="990600"/>
            <a:ext cx="579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  a) 23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25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– 15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12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endParaRPr lang="en-US" altLang="en-US" sz="26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  b) 54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21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– 21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34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endParaRPr lang="en-US" altLang="en-US" sz="26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  c) 22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giơ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̀ 15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– 12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giơ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̀ 35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altLang="en-US" sz="2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92825" y="3172715"/>
            <a:ext cx="289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a)  23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25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05575" y="3582291"/>
            <a:ext cx="259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15 phút 12 giây</a:t>
            </a:r>
          </a:p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 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8161" y="555444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14792" y="335936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956460" y="4031385"/>
            <a:ext cx="2065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899224" y="4031553"/>
            <a:ext cx="229067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803219" y="6246813"/>
            <a:ext cx="246194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539179" y="4017098"/>
            <a:ext cx="2193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752443" y="5523958"/>
            <a:ext cx="381000" cy="4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389666" y="3318025"/>
            <a:ext cx="617808" cy="3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127720" y="331177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919989" y="3990278"/>
            <a:ext cx="1430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C0000"/>
                </a:solidFill>
                <a:latin typeface="Cambria" pitchFamily="18" charset="0"/>
              </a:rPr>
              <a:t> 13 giây</a:t>
            </a:r>
          </a:p>
          <a:p>
            <a:pPr algn="ctr"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328819" y="3155950"/>
            <a:ext cx="326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b)   54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820944" y="3567545"/>
            <a:ext cx="260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34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142133" y="3983038"/>
            <a:ext cx="1789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C0000"/>
                </a:solidFill>
                <a:latin typeface="Cambria" pitchFamily="18" charset="0"/>
              </a:rPr>
              <a:t>    47 giây</a:t>
            </a:r>
          </a:p>
          <a:p>
            <a:pPr algn="ctr"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432520" y="3540125"/>
            <a:ext cx="2438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21 phút 34 giây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432520" y="31273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53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81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latin typeface="Cambria" pitchFamily="18" charset="0"/>
            </a:endParaRPr>
          </a:p>
          <a:p>
            <a:pPr eaLnBrk="1" hangingPunct="1"/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927045" y="5773738"/>
            <a:ext cx="246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12 giờ 35 phút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473020" y="5348288"/>
            <a:ext cx="2895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c)   22 giờ 15 phút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965534" y="5330825"/>
            <a:ext cx="2574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̀ 75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6927433" y="6226175"/>
            <a:ext cx="2248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943308" y="5773738"/>
            <a:ext cx="2362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12 giờ 35 phút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867813" y="6267160"/>
            <a:ext cx="1308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40 </a:t>
            </a:r>
            <a:r>
              <a:rPr lang="en-US" sz="2400" b="1" dirty="0" err="1">
                <a:solidFill>
                  <a:srgbClr val="CC0000"/>
                </a:solidFill>
                <a:latin typeface="Cambria" pitchFamily="18" charset="0"/>
              </a:rPr>
              <a:t>phút</a:t>
            </a:r>
            <a:endParaRPr lang="en-US" sz="2400" b="1" dirty="0">
              <a:solidFill>
                <a:srgbClr val="CC0000"/>
              </a:solidFill>
              <a:latin typeface="Cambria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2956799" y="27710"/>
            <a:ext cx="6533571" cy="73574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en-US" sz="2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vi-VN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(SGK-133</a:t>
            </a:r>
            <a:r>
              <a:rPr 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  <a:r>
              <a:rPr lang="vi-VN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026225" y="3963290"/>
            <a:ext cx="1181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8 </a:t>
            </a:r>
            <a:r>
              <a:rPr lang="en-US" sz="2400" b="1" dirty="0" err="1">
                <a:solidFill>
                  <a:srgbClr val="CC0000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  </a:t>
            </a:r>
          </a:p>
          <a:p>
            <a:pPr algn="ctr"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96849" y="3021014"/>
            <a:ext cx="528637" cy="1169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268914" y="2570163"/>
            <a:ext cx="539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b)   54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= 53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81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latin typeface="Cambria" pitchFamily="18" charset="0"/>
            </a:endParaRPr>
          </a:p>
          <a:p>
            <a:pPr eaLnBrk="1" hangingPunct="1"/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8416646" y="3971925"/>
            <a:ext cx="1349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C0000"/>
                </a:solidFill>
                <a:latin typeface="Cambria" pitchFamily="18" charset="0"/>
              </a:rPr>
              <a:t>32 phút</a:t>
            </a:r>
          </a:p>
          <a:p>
            <a:pPr algn="ctr"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25584" y="5184775"/>
            <a:ext cx="528637" cy="1328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181476" y="4651375"/>
            <a:ext cx="46529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22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̀ 15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= 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̀ 75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074495" y="6278563"/>
            <a:ext cx="960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9 </a:t>
            </a:r>
            <a:r>
              <a:rPr lang="en-US" sz="2400" b="1" dirty="0" err="1">
                <a:solidFill>
                  <a:srgbClr val="CC0000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̀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130852" y="3554414"/>
            <a:ext cx="1808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1600" b="1" dirty="0" err="1">
                <a:solidFill>
                  <a:srgbClr val="FF0000"/>
                </a:solidFill>
                <a:latin typeface="Cambria" pitchFamily="18" charset="0"/>
              </a:rPr>
              <a:t>Đổi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endParaRPr lang="en-US" sz="1600" b="1" dirty="0">
              <a:solidFill>
                <a:srgbClr val="FF0000"/>
              </a:solidFill>
              <a:latin typeface="Cambria" pitchFamily="18" charset="0"/>
            </a:endParaRPr>
          </a:p>
          <a:p>
            <a:pPr algn="just"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 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265163" y="5684694"/>
            <a:ext cx="1808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just" eaLnBrk="1" hangingPunct="1"/>
            <a:r>
              <a:rPr lang="en-US" sz="3200" b="1" dirty="0">
                <a:solidFill>
                  <a:srgbClr val="0000CC"/>
                </a:solidFill>
                <a:latin typeface="Cambria" pitchFamily="18" charset="0"/>
              </a:rPr>
              <a:t>   </a:t>
            </a:r>
            <a:endParaRPr lang="en-US" sz="3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  <p:bldP spid="13317" grpId="0"/>
      <p:bldP spid="13318" grpId="0"/>
      <p:bldP spid="13328" grpId="0"/>
      <p:bldP spid="13329" grpId="0"/>
      <p:bldP spid="13330" grpId="0"/>
      <p:bldP spid="13331" grpId="0"/>
      <p:bldP spid="13332" grpId="0"/>
      <p:bldP spid="13333" grpId="0"/>
      <p:bldP spid="13336" grpId="0"/>
      <p:bldP spid="13337" grpId="0"/>
      <p:bldP spid="13338" grpId="0"/>
      <p:bldP spid="13340" grpId="0"/>
      <p:bldP spid="13341" grpId="0"/>
      <p:bldP spid="33" grpId="0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/>
      <p:bldP spid="38" grpId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2956799" y="27710"/>
            <a:ext cx="6533571" cy="7357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2:</a:t>
            </a:r>
            <a:r>
              <a:rPr 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(SGK-133):  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299" y="93469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23 ngày 12 giờ -  3 ngày 8 giờ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584" y="935487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14 ngày 15 giờ -  3 ngày 17 giờ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657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13 năm 2 tháng -  8 năm 6 tháng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929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ngày 12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37065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ngày   8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418" y="2023820"/>
            <a:ext cx="2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4454" y="2868858"/>
            <a:ext cx="23720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289387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900" y="1425698"/>
            <a:ext cx="58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Đổi: 14 ngày 15 giờ = 13 ngày 39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1843239"/>
            <a:ext cx="24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ngày 39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596" y="2351397"/>
            <a:ext cx="24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ngày 17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9435" y="286885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ngày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8218" y="2074071"/>
            <a:ext cx="2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122803" y="2898982"/>
            <a:ext cx="23720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08807" y="2868858"/>
            <a:ext cx="111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2015" y="2841993"/>
            <a:ext cx="133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ngày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5575" y="4127638"/>
            <a:ext cx="599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Đổi: 13 năm 2 tháng = 12 năm 14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3299" y="4550675"/>
            <a:ext cx="272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năm 14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7720" y="5094684"/>
            <a:ext cx="272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năm   6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4938" y="4728325"/>
            <a:ext cx="2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433299" y="5595711"/>
            <a:ext cx="26895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42135" y="5638905"/>
            <a:ext cx="131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598" y="5598091"/>
            <a:ext cx="129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năm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2956799" y="27710"/>
            <a:ext cx="6533571" cy="7357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(SGK-133)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đi từ A lúc 6 giờ 45 phút và đến B lúc 8 giờ 30 phút. Giữa đường người đó nghỉ 15 phút. Hỏi nếu không kể thời gian nghỉ, người đó đi quãng đường AB hết bao nhiêu thời gian?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18872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75" y="2566461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biết người đó đi quãng đường AB hết bao nhiêu thời gian ta làm như thế nào?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75" y="3453795"/>
            <a:ext cx="1180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Ta có thể thực hiện phép trừ 8 giờ 30 phút – 6 giờ 45 phút – 15 phút được không?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28936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Đổi 8 giờ 30 phút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28936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giờ 90 phút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4792368"/>
            <a:ext cx="1097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toán trở thành: 7 giờ 90 phút – 6 giờ 45 phút – 15 phút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367" y="2754010"/>
            <a:ext cx="613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Đổi : </a:t>
            </a:r>
            <a:r>
              <a:rPr lang="vi-VN" sz="32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 giờ 30 phút = 7 giờ 90 phút 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997" y="3392239"/>
            <a:ext cx="1112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Không kể thời gian nghỉ, người đó đi quãng đường AB hết số thời gian là: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398219"/>
            <a:ext cx="692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7 giờ 90 phút – 6 giờ 45 phút – 15 phút =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2636" y="4378007"/>
            <a:ext cx="308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 giờ 30 phút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192424"/>
            <a:ext cx="40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Đáp số: 1 giờ 30 phút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0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825"/>
            <a:ext cx="9525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1"/>
          <p:cNvSpPr>
            <a:spLocks noChangeArrowheads="1" noChangeShapeType="1" noTextEdit="1"/>
          </p:cNvSpPr>
          <p:nvPr/>
        </p:nvSpPr>
        <p:spPr bwMode="auto">
          <a:xfrm>
            <a:off x="3124200" y="3582988"/>
            <a:ext cx="6781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Vận</a:t>
            </a:r>
            <a:r>
              <a:rPr lang="en-US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dụng</a:t>
            </a:r>
            <a:endParaRPr lang="en-US" sz="3600" b="1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01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785582" y="1524000"/>
            <a:ext cx="979681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vi-VN" sz="3200" dirty="0" smtClean="0">
                <a:latin typeface="+mj-lt"/>
                <a:cs typeface="Arial" pitchFamily="34" charset="0"/>
              </a:rPr>
              <a:t>+ </a:t>
            </a:r>
            <a:r>
              <a:rPr lang="en-US" sz="3200" dirty="0" err="1">
                <a:latin typeface="+mj-lt"/>
              </a:rPr>
              <a:t>Khi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</a:t>
            </a:r>
            <a:r>
              <a:rPr lang="vi-VN" sz="3200" dirty="0">
                <a:latin typeface="+mj-lt"/>
              </a:rPr>
              <a:t>ừ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sô</a:t>
            </a:r>
            <a:r>
              <a:rPr lang="en-US" sz="3200" dirty="0">
                <a:latin typeface="+mj-lt"/>
              </a:rPr>
              <a:t>́ </a:t>
            </a:r>
            <a:r>
              <a:rPr lang="en-US" sz="3200" dirty="0" err="1">
                <a:latin typeface="+mj-lt"/>
              </a:rPr>
              <a:t>đo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thời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gian</a:t>
            </a:r>
            <a:r>
              <a:rPr lang="en-US" sz="3200" dirty="0">
                <a:latin typeface="+mj-lt"/>
              </a:rPr>
              <a:t> có </a:t>
            </a:r>
            <a:r>
              <a:rPr lang="en-US" sz="3200" dirty="0" err="1">
                <a:latin typeface="+mj-lt"/>
              </a:rPr>
              <a:t>nhiều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loại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đơn</a:t>
            </a:r>
            <a:r>
              <a:rPr lang="en-US" sz="3200" dirty="0">
                <a:latin typeface="+mj-lt"/>
              </a:rPr>
              <a:t> vị ta </a:t>
            </a:r>
            <a:r>
              <a:rPr lang="en-US" sz="3200" dirty="0" err="1">
                <a:latin typeface="+mj-lt"/>
              </a:rPr>
              <a:t>làm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như </a:t>
            </a:r>
            <a:r>
              <a:rPr lang="vi-VN" sz="3200" dirty="0" smtClean="0">
                <a:latin typeface="+mj-lt"/>
              </a:rPr>
              <a:t>thế nào? </a:t>
            </a:r>
            <a:endParaRPr lang="en-US" sz="2400" dirty="0">
              <a:latin typeface="+mj-lt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24000" y="28956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Đặt tính thẳng cột theo đơn vị đo</a:t>
            </a:r>
          </a:p>
          <a:p>
            <a:pPr eaLnBrk="1" hangingPunct="1">
              <a:buFontTx/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Đổi đơn vị đo ở số bị trừ </a:t>
            </a:r>
            <a:r>
              <a:rPr lang="vi-VN" altLang="en-US" sz="3200" b="1" dirty="0" smtClean="0">
                <a:solidFill>
                  <a:srgbClr val="FF0000"/>
                </a:solidFill>
                <a:latin typeface="+mj-lt"/>
              </a:rPr>
              <a:t>(nếu </a:t>
            </a: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có)</a:t>
            </a:r>
          </a:p>
          <a:p>
            <a:pPr eaLnBrk="1" hangingPunct="1"/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 Trừ thẳng cột theo từng loại đơn vị đo</a:t>
            </a:r>
            <a:endParaRPr lang="en-US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524001" y="0"/>
            <a:ext cx="8763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vi-VN" altLang="en-US" sz="3200" b="1" i="1" dirty="0">
                <a:solidFill>
                  <a:srgbClr val="0000FF"/>
                </a:solidFill>
              </a:rPr>
              <a:t>Thú Tư ngày 06 tháng 3 năm 2024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/>
            <a:r>
              <a:rPr lang="vi-VN" altLang="en-US" sz="3600" b="1" dirty="0">
                <a:solidFill>
                  <a:srgbClr val="FF0000"/>
                </a:solidFill>
              </a:rPr>
              <a:t>Tiết 123: Trừ số đo thời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gian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99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5105400" y="2299855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00400" y="3629891"/>
            <a:ext cx="594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10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- 7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= 2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" pitchFamily="34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551704" y="83131"/>
            <a:ext cx="1041169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2400301" y="2909455"/>
            <a:ext cx="814300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>
          <a:xfrm>
            <a:off x="6471804" y="4294909"/>
            <a:ext cx="358659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4785A3-E587-E93F-4DB2-43EEC1F3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C9BE19-1FF2-985E-9AF9-37E5F625AA81}"/>
              </a:ext>
            </a:extLst>
          </p:cNvPr>
          <p:cNvSpPr txBox="1"/>
          <p:nvPr/>
        </p:nvSpPr>
        <p:spPr>
          <a:xfrm>
            <a:off x="2057400" y="-4704"/>
            <a:ext cx="80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củng cố thêm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(Nếu còn thời gian)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3BA88C-B5B9-F241-C0CD-7002C167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7" y="667765"/>
            <a:ext cx="7132334" cy="809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495F50-9F29-6781-FBCB-E3B89BDB1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1639764"/>
            <a:ext cx="6858000" cy="945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2C80A5-3815-896B-CBCF-8C77963A1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982" y="2617650"/>
            <a:ext cx="6991120" cy="1268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A8CD453-63C6-274A-31B1-81BFB1E02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942" y="3821946"/>
            <a:ext cx="7275781" cy="10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iải vở bài tập Toán lớp 5 hay nhất, chi t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85800"/>
            <a:ext cx="5238635" cy="576249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ải vở bài tập Toán lớp 5 hay nhất, ch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6306"/>
            <a:ext cx="4904509" cy="579199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997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861485" y="3124200"/>
            <a:ext cx="110701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4" tIns="47881" rIns="95764" bIns="47881"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phút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+ 2 giờ10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phút</a:t>
            </a:r>
            <a:endParaRPr lang="vi-VN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vi-V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b) 2 ngày 6 giờ + 7 ngày 19 giờ</a:t>
            </a:r>
          </a:p>
          <a:p>
            <a:pPr eaLnBrk="1" hangingPunct="1">
              <a:defRPr/>
            </a:pPr>
            <a:r>
              <a:rPr lang="vi-V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c) 5 năm 8 tháng + 2 năm 9 tháng</a:t>
            </a: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320800" y="121920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6600" b="1" dirty="0" smtClean="0">
                <a:solidFill>
                  <a:srgbClr val="FF0000"/>
                </a:solidFill>
              </a:rPr>
              <a:t>Khởi động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89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4785A3-E587-E93F-4DB2-43EEC1F3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191" y="2133600"/>
            <a:ext cx="952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i="1" kern="10" dirty="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" pitchFamily="18" charset="0"/>
              </a:rPr>
              <a:t>Chúc các em học tốt !</a:t>
            </a:r>
            <a:endParaRPr lang="en-US" sz="6000" b="1" i="1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0717" y="1992313"/>
            <a:ext cx="386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3 </a:t>
            </a:r>
            <a:r>
              <a:rPr lang="en-US" altLang="en-US" sz="3200" b="1" dirty="0" err="1"/>
              <a:t>gi</a:t>
            </a:r>
            <a:r>
              <a:rPr lang="vi-VN" altLang="en-US" sz="3200" b="1" dirty="0"/>
              <a:t>ờ</a:t>
            </a:r>
            <a:r>
              <a:rPr lang="en-US" altLang="en-US" sz="3200" b="1" dirty="0"/>
              <a:t> 15 </a:t>
            </a:r>
            <a:r>
              <a:rPr lang="en-US" altLang="en-US" sz="3200" b="1" dirty="0" err="1"/>
              <a:t>phút</a:t>
            </a:r>
            <a:endParaRPr lang="en-US" altLang="en-US" sz="2400" b="1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43518" y="2554289"/>
            <a:ext cx="366183" cy="274637"/>
            <a:chOff x="528" y="2760"/>
            <a:chExt cx="173" cy="173"/>
          </a:xfrm>
        </p:grpSpPr>
        <p:sp>
          <p:nvSpPr>
            <p:cNvPr id="4" name="Minus 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15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00717" y="2620963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/>
              <a:t>2 gi</a:t>
            </a:r>
            <a:r>
              <a:rPr lang="vi-VN" altLang="en-US" sz="3200" b="1"/>
              <a:t>ờ </a:t>
            </a:r>
            <a:r>
              <a:rPr lang="en-US" altLang="en-US" sz="3200" b="1"/>
              <a:t>10 phút</a:t>
            </a:r>
            <a:endParaRPr lang="en-US" altLang="en-US" sz="2400" b="1"/>
          </a:p>
        </p:txBody>
      </p:sp>
      <p:cxnSp>
        <p:nvCxnSpPr>
          <p:cNvPr id="7" name="Straight Connector 6"/>
          <p:cNvCxnSpPr/>
          <p:nvPr/>
        </p:nvCxnSpPr>
        <p:spPr>
          <a:xfrm>
            <a:off x="1500718" y="3205163"/>
            <a:ext cx="353483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79551" y="3267075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</a:rPr>
              <a:t>5 </a:t>
            </a:r>
            <a:r>
              <a:rPr lang="en-US" altLang="en-US" sz="3200" b="1" dirty="0" err="1">
                <a:solidFill>
                  <a:srgbClr val="000099"/>
                </a:solidFill>
              </a:rPr>
              <a:t>gi</a:t>
            </a:r>
            <a:r>
              <a:rPr lang="vi-VN" altLang="en-US" sz="3200" b="1" dirty="0">
                <a:solidFill>
                  <a:srgbClr val="000099"/>
                </a:solidFill>
              </a:rPr>
              <a:t>ờ</a:t>
            </a:r>
            <a:r>
              <a:rPr lang="en-US" altLang="en-US" sz="3200" b="1" dirty="0">
                <a:solidFill>
                  <a:srgbClr val="000099"/>
                </a:solidFill>
              </a:rPr>
              <a:t> 25 </a:t>
            </a:r>
            <a:r>
              <a:rPr lang="en-US" altLang="en-US" sz="3200" b="1" dirty="0" err="1">
                <a:solidFill>
                  <a:srgbClr val="000099"/>
                </a:solidFill>
              </a:rPr>
              <a:t>phút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34300" y="936626"/>
            <a:ext cx="406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vi-VN" altLang="en-US" sz="3200" b="1" dirty="0"/>
          </a:p>
          <a:p>
            <a:pPr eaLnBrk="1" hangingPunct="1"/>
            <a:endParaRPr lang="vi-VN" altLang="en-US" sz="3200" b="1" dirty="0"/>
          </a:p>
          <a:p>
            <a:pPr eaLnBrk="1" hangingPunct="1"/>
            <a:r>
              <a:rPr lang="vi-VN" altLang="en-US" sz="3200" b="1" dirty="0"/>
              <a:t>    2 ngày  6 giờ</a:t>
            </a:r>
          </a:p>
          <a:p>
            <a:pPr eaLnBrk="1" hangingPunct="1"/>
            <a:r>
              <a:rPr lang="vi-VN" altLang="en-US" sz="3200" b="1" dirty="0"/>
              <a:t>    7 ngày 19 giờ</a:t>
            </a:r>
          </a:p>
          <a:p>
            <a:pPr eaLnBrk="1" hangingPunct="1"/>
            <a:endParaRPr lang="vi-VN" altLang="en-US" dirty="0"/>
          </a:p>
          <a:p>
            <a:pPr eaLnBrk="1" hangingPunct="1"/>
            <a:r>
              <a:rPr lang="vi-VN" altLang="en-US" sz="3200" b="1" dirty="0"/>
              <a:t>    </a:t>
            </a:r>
            <a:r>
              <a:rPr lang="vi-VN" altLang="en-US" sz="3200" b="1" dirty="0">
                <a:solidFill>
                  <a:srgbClr val="0000FF"/>
                </a:solidFill>
              </a:rPr>
              <a:t>9 ngày 25 giờ</a:t>
            </a:r>
          </a:p>
          <a:p>
            <a:pPr eaLnBrk="1" hangingPunct="1"/>
            <a:r>
              <a:rPr lang="vi-VN" altLang="en-US" sz="3200" b="1" dirty="0" smtClean="0">
                <a:solidFill>
                  <a:srgbClr val="FF0000"/>
                </a:solidFill>
              </a:rPr>
              <a:t>  (10 </a:t>
            </a:r>
            <a:r>
              <a:rPr lang="vi-VN" altLang="en-US" sz="3200" b="1" dirty="0">
                <a:solidFill>
                  <a:srgbClr val="FF0000"/>
                </a:solidFill>
              </a:rPr>
              <a:t>ngày  1 giờ)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62451" y="4178300"/>
            <a:ext cx="674158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vi-VN" altLang="en-US" sz="2000"/>
          </a:p>
          <a:p>
            <a:pPr eaLnBrk="1" hangingPunct="1"/>
            <a:r>
              <a:rPr lang="vi-VN" altLang="en-US" sz="2000"/>
              <a:t>  </a:t>
            </a:r>
            <a:r>
              <a:rPr lang="vi-VN" altLang="en-US" sz="3200" b="1"/>
              <a:t>5 năm  8 tháng</a:t>
            </a:r>
          </a:p>
          <a:p>
            <a:pPr eaLnBrk="1" hangingPunct="1"/>
            <a:r>
              <a:rPr lang="vi-VN" altLang="en-US" sz="3200" b="1"/>
              <a:t> 2 năm  9 tháng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331200" y="2994025"/>
            <a:ext cx="314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75151" y="5562601"/>
            <a:ext cx="500168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vi-VN" altLang="en-US" sz="3200"/>
              <a:t> </a:t>
            </a:r>
            <a:r>
              <a:rPr lang="vi-VN" altLang="en-US" sz="3200" b="1">
                <a:solidFill>
                  <a:srgbClr val="0000FF"/>
                </a:solidFill>
              </a:rPr>
              <a:t>7 năm 17 tháng</a:t>
            </a:r>
          </a:p>
          <a:p>
            <a:pPr eaLnBrk="1" hangingPunct="1"/>
            <a:r>
              <a:rPr lang="vi-VN" altLang="en-US" sz="3200">
                <a:solidFill>
                  <a:srgbClr val="FF0000"/>
                </a:solidFill>
              </a:rPr>
              <a:t>(8 năm  5 tháng)</a:t>
            </a:r>
            <a:endParaRPr lang="en-US" altLang="en-US" sz="320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83101" y="5562600"/>
            <a:ext cx="38481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996267" y="4870450"/>
            <a:ext cx="366184" cy="274638"/>
            <a:chOff x="528" y="2760"/>
            <a:chExt cx="173" cy="173"/>
          </a:xfrm>
        </p:grpSpPr>
        <p:sp>
          <p:nvSpPr>
            <p:cNvPr id="24" name="Minus 2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13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759700" y="2324100"/>
            <a:ext cx="366184" cy="274638"/>
            <a:chOff x="528" y="2760"/>
            <a:chExt cx="173" cy="173"/>
          </a:xfrm>
        </p:grpSpPr>
        <p:sp>
          <p:nvSpPr>
            <p:cNvPr id="27" name="Minus 26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11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3547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9400"/>
            <a:ext cx="12115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11"/>
          <p:cNvSpPr>
            <a:spLocks noChangeArrowheads="1" noChangeShapeType="1" noTextEdit="1"/>
          </p:cNvSpPr>
          <p:nvPr/>
        </p:nvSpPr>
        <p:spPr bwMode="auto">
          <a:xfrm>
            <a:off x="2470150" y="3581400"/>
            <a:ext cx="76200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195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87930" y="1585720"/>
            <a:ext cx="1158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FF3300"/>
                </a:solidFill>
              </a:rPr>
              <a:t>V</a:t>
            </a:r>
            <a:r>
              <a:rPr lang="vi-VN" sz="3200" b="1" u="sng" dirty="0">
                <a:solidFill>
                  <a:srgbClr val="FF3300"/>
                </a:solidFill>
              </a:rPr>
              <a:t>í</a:t>
            </a:r>
            <a:r>
              <a:rPr lang="en-US" sz="3200" b="1" u="sng" dirty="0">
                <a:solidFill>
                  <a:srgbClr val="FF3300"/>
                </a:solidFill>
              </a:rPr>
              <a:t> d</a:t>
            </a:r>
            <a:r>
              <a:rPr lang="vi-VN" sz="3200" b="1" u="sng" dirty="0">
                <a:solidFill>
                  <a:srgbClr val="FF3300"/>
                </a:solidFill>
              </a:rPr>
              <a:t>ụ</a:t>
            </a:r>
            <a:r>
              <a:rPr lang="en-US" sz="3200" b="1" u="sng" dirty="0">
                <a:solidFill>
                  <a:srgbClr val="FF3300"/>
                </a:solidFill>
              </a:rPr>
              <a:t> 1: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ô </a:t>
            </a:r>
            <a:r>
              <a:rPr lang="en-US" sz="3200" dirty="0" err="1"/>
              <a:t>tô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Huế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13 </a:t>
            </a:r>
            <a:r>
              <a:rPr lang="en-US" sz="3200" dirty="0" err="1"/>
              <a:t>giờ</a:t>
            </a:r>
            <a:r>
              <a:rPr lang="en-US" sz="3200" dirty="0"/>
              <a:t> 10 </a:t>
            </a:r>
            <a:r>
              <a:rPr lang="en-US" sz="3200" dirty="0" err="1"/>
              <a:t>phút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Đà</a:t>
            </a:r>
            <a:r>
              <a:rPr lang="en-US" sz="3200" dirty="0"/>
              <a:t> </a:t>
            </a:r>
            <a:r>
              <a:rPr lang="en-US" sz="3200" dirty="0" err="1"/>
              <a:t>Nẵng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15 </a:t>
            </a:r>
            <a:r>
              <a:rPr lang="en-US" sz="3200" dirty="0" err="1"/>
              <a:t>giờ</a:t>
            </a:r>
            <a:r>
              <a:rPr lang="en-US" sz="3200" dirty="0"/>
              <a:t> 55 </a:t>
            </a:r>
            <a:r>
              <a:rPr lang="en-US" sz="3200" dirty="0" err="1"/>
              <a:t>phút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ô </a:t>
            </a:r>
            <a:r>
              <a:rPr lang="en-US" sz="3200" dirty="0" err="1"/>
              <a:t>tô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Huế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Đà</a:t>
            </a:r>
            <a:r>
              <a:rPr lang="en-US" sz="3200" dirty="0"/>
              <a:t> </a:t>
            </a:r>
            <a:r>
              <a:rPr lang="en-US" sz="3200" dirty="0" err="1"/>
              <a:t>Nẵng</a:t>
            </a:r>
            <a:r>
              <a:rPr lang="en-US" sz="3200" dirty="0"/>
              <a:t> </a:t>
            </a:r>
            <a:r>
              <a:rPr lang="en-US" sz="3200" dirty="0" err="1"/>
              <a:t>hết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?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90260" y="5936680"/>
            <a:ext cx="897774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607130" y="441268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13 </a:t>
            </a:r>
            <a:r>
              <a:rPr lang="en-US" sz="2400" dirty="0" err="1">
                <a:solidFill>
                  <a:srgbClr val="FF3300"/>
                </a:solidFill>
              </a:rPr>
              <a:t>gi</a:t>
            </a:r>
            <a:r>
              <a:rPr lang="vi-VN" sz="2400" dirty="0">
                <a:solidFill>
                  <a:srgbClr val="FF3300"/>
                </a:solidFill>
              </a:rPr>
              <a:t>ờ</a:t>
            </a:r>
            <a:r>
              <a:rPr lang="en-US" sz="2400" dirty="0">
                <a:solidFill>
                  <a:srgbClr val="FF3300"/>
                </a:solidFill>
              </a:rPr>
              <a:t> 10 </a:t>
            </a:r>
            <a:r>
              <a:rPr lang="en-US" sz="2400" dirty="0" err="1">
                <a:solidFill>
                  <a:srgbClr val="FF3300"/>
                </a:solidFill>
              </a:rPr>
              <a:t>ph</a:t>
            </a:r>
            <a:r>
              <a:rPr lang="vi-VN" sz="2400" dirty="0">
                <a:solidFill>
                  <a:srgbClr val="FF3300"/>
                </a:solidFill>
              </a:rPr>
              <a:t>ú</a:t>
            </a:r>
            <a:r>
              <a:rPr lang="en-US" sz="2400" dirty="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8541330" y="448888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15</a:t>
            </a:r>
            <a:r>
              <a:rPr lang="vi-VN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gi</a:t>
            </a:r>
            <a:r>
              <a:rPr lang="vi-VN" sz="2400" dirty="0">
                <a:solidFill>
                  <a:srgbClr val="FF3300"/>
                </a:solidFill>
              </a:rPr>
              <a:t>ờ</a:t>
            </a:r>
            <a:r>
              <a:rPr lang="en-US" sz="2400" dirty="0">
                <a:solidFill>
                  <a:srgbClr val="FF3300"/>
                </a:solidFill>
              </a:rPr>
              <a:t> 55 </a:t>
            </a:r>
            <a:r>
              <a:rPr lang="en-US" sz="2400" dirty="0" err="1">
                <a:solidFill>
                  <a:srgbClr val="FF3300"/>
                </a:solidFill>
              </a:rPr>
              <a:t>ph</a:t>
            </a:r>
            <a:r>
              <a:rPr lang="vi-VN" sz="2400" dirty="0">
                <a:solidFill>
                  <a:srgbClr val="FF3300"/>
                </a:solidFill>
              </a:rPr>
              <a:t>ú</a:t>
            </a:r>
            <a:r>
              <a:rPr lang="en-US" sz="2400" dirty="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2597730" y="6012880"/>
            <a:ext cx="8153400" cy="762000"/>
          </a:xfrm>
          <a:prstGeom prst="curvedUpArrow">
            <a:avLst>
              <a:gd name="adj1" fmla="val 214000"/>
              <a:gd name="adj2" fmla="val 42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02930" y="6089080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</a:rPr>
              <a:t>?</a:t>
            </a:r>
          </a:p>
        </p:txBody>
      </p:sp>
      <p:pic>
        <p:nvPicPr>
          <p:cNvPr id="17419" name="Picture 20" descr="smart_guy_teach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22" descr="CAR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30" y="5098481"/>
            <a:ext cx="21653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463586" y="30540"/>
            <a:ext cx="7812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3200" b="1" i="1" dirty="0" smtClean="0">
                <a:solidFill>
                  <a:srgbClr val="0000FF"/>
                </a:solidFill>
                <a:latin typeface="+mj-lt"/>
              </a:rPr>
              <a:t>Thú Tư ngày 06 tháng 3 năm 2024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600" b="1" dirty="0" smtClean="0">
                <a:solidFill>
                  <a:srgbClr val="FF0000"/>
                </a:solidFill>
              </a:rPr>
              <a:t>Tiết 123: Trừ </a:t>
            </a:r>
            <a:r>
              <a:rPr lang="vi-VN" altLang="en-US" sz="3600" b="1" dirty="0">
                <a:solidFill>
                  <a:srgbClr val="FF0000"/>
                </a:solidFill>
              </a:rPr>
              <a:t>số đo thời gian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978E5C-77FB-D1E6-DE78-74EEAA485AF0}"/>
              </a:ext>
            </a:extLst>
          </p:cNvPr>
          <p:cNvSpPr txBox="1"/>
          <p:nvPr/>
        </p:nvSpPr>
        <p:spPr>
          <a:xfrm>
            <a:off x="2033160" y="3509763"/>
            <a:ext cx="151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Huế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069615-7841-624D-EE2B-B7BAEC553299}"/>
              </a:ext>
            </a:extLst>
          </p:cNvPr>
          <p:cNvSpPr txBox="1"/>
          <p:nvPr/>
        </p:nvSpPr>
        <p:spPr>
          <a:xfrm>
            <a:off x="8294295" y="3596283"/>
            <a:ext cx="270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Đà Nẵng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2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1E-6 L 0.74827 1.73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 animBg="1"/>
      <p:bldP spid="49167" grpId="0"/>
      <p:bldP spid="49169" grpId="0" animBg="1"/>
      <p:bldP spid="49170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>
            <a:spLocks noGrp="1" noChangeArrowheads="1"/>
          </p:cNvSpPr>
          <p:nvPr>
            <p:ph type="title"/>
          </p:nvPr>
        </p:nvSpPr>
        <p:spPr>
          <a:xfrm>
            <a:off x="2057400" y="2946184"/>
            <a:ext cx="6338888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Thùc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hi</a:t>
            </a:r>
            <a:r>
              <a:rPr lang="vi-VN" sz="3200" b="1" dirty="0">
                <a:solidFill>
                  <a:srgbClr val="FF0000"/>
                </a:solidFill>
                <a:latin typeface=".VnTime" pitchFamily="34" charset="0"/>
              </a:rPr>
              <a:t>ệ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ph</a:t>
            </a:r>
            <a:r>
              <a:rPr lang="vi-VN" sz="3200" b="1" dirty="0">
                <a:solidFill>
                  <a:srgbClr val="FF0000"/>
                </a:solidFill>
                <a:latin typeface=".VnTime" pitchFamily="34" charset="0"/>
              </a:rPr>
              <a:t>é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p t</a:t>
            </a:r>
            <a:r>
              <a:rPr lang="vi-VN" sz="3200" b="1" dirty="0">
                <a:solidFill>
                  <a:srgbClr val="FF0000"/>
                </a:solidFill>
                <a:latin typeface=".VnTime" pitchFamily="34" charset="0"/>
              </a:rPr>
              <a:t>ính: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124200" y="3630895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" pitchFamily="34" charset="0"/>
              </a:rPr>
              <a:t>15 </a:t>
            </a:r>
            <a:r>
              <a:rPr lang="en-US" sz="3200" dirty="0" err="1">
                <a:latin typeface="Times" pitchFamily="34" charset="0"/>
              </a:rPr>
              <a:t>giờ</a:t>
            </a:r>
            <a:r>
              <a:rPr lang="en-US" sz="3200" dirty="0">
                <a:latin typeface="Times" pitchFamily="34" charset="0"/>
              </a:rPr>
              <a:t> 55 </a:t>
            </a:r>
            <a:r>
              <a:rPr lang="en-US" sz="3200" dirty="0" err="1">
                <a:latin typeface="Times" pitchFamily="34" charset="0"/>
              </a:rPr>
              <a:t>phút</a:t>
            </a:r>
            <a:r>
              <a:rPr lang="en-US" sz="3200" dirty="0">
                <a:latin typeface="Times" pitchFamily="34" charset="0"/>
              </a:rPr>
              <a:t> - 13 </a:t>
            </a:r>
            <a:r>
              <a:rPr lang="en-US" sz="3200" dirty="0" err="1">
                <a:latin typeface="Times" pitchFamily="34" charset="0"/>
              </a:rPr>
              <a:t>giờ</a:t>
            </a:r>
            <a:r>
              <a:rPr lang="en-US" sz="3200" dirty="0">
                <a:latin typeface="Times" pitchFamily="34" charset="0"/>
              </a:rPr>
              <a:t> 10 </a:t>
            </a:r>
            <a:r>
              <a:rPr lang="en-US" sz="3200" err="1">
                <a:latin typeface="Times" pitchFamily="34" charset="0"/>
              </a:rPr>
              <a:t>phút</a:t>
            </a:r>
            <a:r>
              <a:rPr lang="en-US" sz="3200">
                <a:latin typeface="Times" pitchFamily="34" charset="0"/>
              </a:rPr>
              <a:t> =</a:t>
            </a:r>
            <a:r>
              <a:rPr lang="vi-VN" sz="3200">
                <a:latin typeface="Times" pitchFamily="34" charset="0"/>
              </a:rPr>
              <a:t> ?</a:t>
            </a:r>
            <a:endParaRPr lang="en-US" sz="3200" dirty="0">
              <a:latin typeface="Times" pitchFamily="34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62000" y="1738896"/>
            <a:ext cx="10927556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vi-VN" sz="2800" b="1" dirty="0" smtClean="0">
                <a:latin typeface="+mj-lt"/>
              </a:rPr>
              <a:t>+ Muốn </a:t>
            </a:r>
            <a:r>
              <a:rPr lang="vi-VN" sz="2800" b="1" dirty="0">
                <a:latin typeface="+mj-lt"/>
              </a:rPr>
              <a:t>biết ô tô đi từ Huế đến Đà Nẵng hết bao nhiêu thời gian làm phép tính gì? </a:t>
            </a:r>
          </a:p>
        </p:txBody>
      </p:sp>
      <p:pic>
        <p:nvPicPr>
          <p:cNvPr id="18457" name="Picture 30" descr="smart_guy_teaching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57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2620694" y="456280"/>
            <a:ext cx="74056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 dirty="0">
              <a:solidFill>
                <a:srgbClr val="FF33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2653824" y="107680"/>
            <a:ext cx="7812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vi-VN" altLang="en-US" sz="3200" b="1" i="1" dirty="0">
                <a:solidFill>
                  <a:srgbClr val="0000FF"/>
                </a:solidFill>
              </a:rPr>
              <a:t>Thú Tư ngày 06 tháng 3 năm 2024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/>
            <a:r>
              <a:rPr lang="vi-VN" altLang="en-US" sz="3600" b="1" dirty="0">
                <a:solidFill>
                  <a:srgbClr val="FF0000"/>
                </a:solidFill>
              </a:rPr>
              <a:t>Tiết 123: Trừ số đo thời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gian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28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578544" y="1956889"/>
            <a:ext cx="457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latin typeface="Cambria" pitchFamily="18" charset="0"/>
              </a:rPr>
              <a:t>15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55 </a:t>
            </a:r>
            <a:r>
              <a:rPr lang="en-US" sz="2400" b="1" dirty="0" err="1">
                <a:latin typeface="Cambria" pitchFamily="18" charset="0"/>
              </a:rPr>
              <a:t>phút</a:t>
            </a:r>
            <a:r>
              <a:rPr lang="en-US" sz="2400" b="1" dirty="0">
                <a:latin typeface="Cambria" pitchFamily="18" charset="0"/>
              </a:rPr>
              <a:t> -13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10 </a:t>
            </a:r>
            <a:r>
              <a:rPr lang="en-US" sz="2400" b="1" dirty="0" err="1">
                <a:latin typeface="Cambria" pitchFamily="18" charset="0"/>
              </a:rPr>
              <a:t>phút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874654" y="3304315"/>
            <a:ext cx="3199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cs typeface="Arial" pitchFamily="34" charset="0"/>
              </a:rPr>
              <a:t>15 </a:t>
            </a:r>
            <a:r>
              <a:rPr lang="en-US" sz="2800" b="1" dirty="0" err="1">
                <a:latin typeface="+mj-lt"/>
                <a:cs typeface="Arial" pitchFamily="34" charset="0"/>
              </a:rPr>
              <a:t>giơ</a:t>
            </a:r>
            <a:r>
              <a:rPr lang="en-US" sz="2800" b="1" dirty="0">
                <a:latin typeface="+mj-lt"/>
                <a:cs typeface="Arial" pitchFamily="34" charset="0"/>
              </a:rPr>
              <a:t>̀ 55 </a:t>
            </a:r>
            <a:r>
              <a:rPr lang="en-US" sz="2800" b="1" dirty="0" err="1">
                <a:latin typeface="+mj-lt"/>
                <a:cs typeface="Arial" pitchFamily="34" charset="0"/>
              </a:rPr>
              <a:t>phút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874654" y="3682300"/>
            <a:ext cx="3199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cs typeface="Arial" pitchFamily="34" charset="0"/>
              </a:rPr>
              <a:t>13 </a:t>
            </a:r>
            <a:r>
              <a:rPr lang="en-US" sz="2800" b="1" dirty="0" err="1">
                <a:latin typeface="+mj-lt"/>
                <a:cs typeface="Arial" pitchFamily="34" charset="0"/>
              </a:rPr>
              <a:t>giơ</a:t>
            </a:r>
            <a:r>
              <a:rPr lang="en-US" sz="2800" b="1" dirty="0">
                <a:latin typeface="+mj-lt"/>
                <a:cs typeface="Arial" pitchFamily="34" charset="0"/>
              </a:rPr>
              <a:t>̀ 10 </a:t>
            </a:r>
            <a:r>
              <a:rPr lang="en-US" sz="2800" b="1" dirty="0" err="1">
                <a:latin typeface="+mj-lt"/>
                <a:cs typeface="Arial" pitchFamily="34" charset="0"/>
              </a:rPr>
              <a:t>phút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sp>
        <p:nvSpPr>
          <p:cNvPr id="57" name="Minus 56"/>
          <p:cNvSpPr/>
          <p:nvPr/>
        </p:nvSpPr>
        <p:spPr>
          <a:xfrm>
            <a:off x="3466722" y="3756753"/>
            <a:ext cx="407932" cy="7374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latin typeface="+mj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044374" y="4241805"/>
            <a:ext cx="2127826" cy="25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5325060" y="4209190"/>
            <a:ext cx="9995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latin typeface="+mj-lt"/>
              </a:rPr>
              <a:t>phút</a:t>
            </a:r>
            <a:endParaRPr lang="en-US" sz="2000" b="1" dirty="0">
              <a:latin typeface="+mj-lt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7086600" y="1959126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= ?</a:t>
            </a:r>
            <a:endParaRPr lang="en-US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78707" y="4209190"/>
            <a:ext cx="7998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</a:rPr>
              <a:t>5</a:t>
            </a:r>
            <a:endParaRPr lang="en-US" sz="2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11074" y="4209190"/>
            <a:ext cx="102832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latin typeface="+mj-lt"/>
              </a:rPr>
              <a:t>giơ</a:t>
            </a:r>
            <a:r>
              <a:rPr lang="en-US" sz="2800" b="1" dirty="0">
                <a:latin typeface="+mj-lt"/>
              </a:rPr>
              <a:t>̀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44374" y="4209190"/>
            <a:ext cx="5712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68513" y="4210825"/>
            <a:ext cx="4570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347" name="TextBox 2"/>
          <p:cNvSpPr txBox="1">
            <a:spLocks noChangeArrowheads="1"/>
          </p:cNvSpPr>
          <p:nvPr/>
        </p:nvSpPr>
        <p:spPr bwMode="auto">
          <a:xfrm>
            <a:off x="2052639" y="-72006"/>
            <a:ext cx="7812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vi-VN" altLang="en-US" sz="3200" b="1" i="1" dirty="0">
                <a:solidFill>
                  <a:srgbClr val="0000FF"/>
                </a:solidFill>
              </a:rPr>
              <a:t>Thú Tư ngày 06 tháng 3 năm 2024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/>
            <a:r>
              <a:rPr lang="vi-VN" altLang="en-US" sz="3600" b="1" dirty="0">
                <a:solidFill>
                  <a:srgbClr val="FF0000"/>
                </a:solidFill>
              </a:rPr>
              <a:t>Tiết 123: Trừ số đo thời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gian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813" y="2538897"/>
            <a:ext cx="604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>
          <a:xfrm>
            <a:off x="1897442" y="1358232"/>
            <a:ext cx="63388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vi-VN" sz="2800" b="1" dirty="0"/>
              <a:t>Thực hiện phép tính</a:t>
            </a:r>
            <a:r>
              <a:rPr lang="vi-VN" sz="2800" dirty="0"/>
              <a:t>:</a:t>
            </a:r>
            <a:endParaRPr lang="en-US" sz="2800" dirty="0"/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2438400" y="4904291"/>
            <a:ext cx="5256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>
                <a:latin typeface="Cambria" pitchFamily="18" charset="0"/>
              </a:rPr>
              <a:t>Vậy</a:t>
            </a:r>
            <a:r>
              <a:rPr lang="en-US" sz="2400" b="1" dirty="0">
                <a:latin typeface="Cambria" pitchFamily="18" charset="0"/>
              </a:rPr>
              <a:t>: 15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55 </a:t>
            </a:r>
            <a:r>
              <a:rPr lang="en-US" sz="2400" b="1" dirty="0" err="1">
                <a:latin typeface="Cambria" pitchFamily="18" charset="0"/>
              </a:rPr>
              <a:t>phút</a:t>
            </a:r>
            <a:r>
              <a:rPr lang="en-US" sz="2400" b="1" dirty="0">
                <a:latin typeface="Cambria" pitchFamily="18" charset="0"/>
              </a:rPr>
              <a:t> -13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10 </a:t>
            </a:r>
            <a:r>
              <a:rPr lang="en-US" sz="2400" b="1" dirty="0" err="1">
                <a:latin typeface="Cambria" pitchFamily="18" charset="0"/>
              </a:rPr>
              <a:t>phút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7446135" y="4934163"/>
            <a:ext cx="272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= 2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̀ 45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</a:rPr>
              <a:t>phút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618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71058" y="3048000"/>
            <a:ext cx="10896600" cy="3302000"/>
          </a:xfrm>
          <a:prstGeom prst="wedgeRoundRectCallout">
            <a:avLst>
              <a:gd name="adj1" fmla="val -31071"/>
              <a:gd name="adj2" fmla="val 773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087150" y="1378468"/>
            <a:ext cx="10363199" cy="15382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295400" y="1795388"/>
            <a:ext cx="10218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231710" y="3218999"/>
            <a:ext cx="105576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052639" y="0"/>
            <a:ext cx="7812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vi-VN" altLang="en-US" sz="3200" b="1" i="1" dirty="0">
                <a:solidFill>
                  <a:srgbClr val="0000FF"/>
                </a:solidFill>
              </a:rPr>
              <a:t>Thú Tư ngày 06 tháng 3 năm 2024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/>
            <a:r>
              <a:rPr lang="vi-VN" altLang="en-US" sz="3600" b="1" dirty="0">
                <a:solidFill>
                  <a:srgbClr val="FF0000"/>
                </a:solidFill>
              </a:rPr>
              <a:t>Tiết 123: Trừ số đo thời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gian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485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364" grpId="0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44190"/>
            <a:ext cx="11277600" cy="13144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sz="2800" b="1" u="sng" dirty="0"/>
              <a:t>Ví dụ 2:</a:t>
            </a:r>
            <a:r>
              <a:rPr lang="vi-VN" sz="2800" dirty="0"/>
              <a:t> Trên cùng một đoạn đường, Hoà chạy hết 3 phút 20 giây, Bình chạy hết 2 phút 45 giây. Hỏi Bình chạy ít hơn Hoà bao nhiêu giây?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76400" y="1600205"/>
            <a:ext cx="4186238" cy="768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thực hiện phép trừ</a:t>
            </a: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93780" y="1600205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7758540" y="5527945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460680" y="4668961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967359" y="2206131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vi-V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như thế nào để chuyển thành phép tính dễ thực hiện hơn?  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590800" y="4364161"/>
            <a:ext cx="300298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800" dirty="0"/>
              <a:t>3 </a:t>
            </a:r>
            <a:r>
              <a:rPr lang="en-US" sz="2800" dirty="0" err="1"/>
              <a:t>ph</a:t>
            </a:r>
            <a:r>
              <a:rPr lang="vi-VN" sz="2800" dirty="0"/>
              <a:t>ú</a:t>
            </a:r>
            <a:r>
              <a:rPr lang="en-US" sz="2800" dirty="0"/>
              <a:t>t 20 </a:t>
            </a:r>
            <a:r>
              <a:rPr lang="en-US" sz="2800" dirty="0" err="1"/>
              <a:t>gi</a:t>
            </a:r>
            <a:r>
              <a:rPr lang="vi-VN" sz="2800" dirty="0"/>
              <a:t>â</a:t>
            </a:r>
            <a:r>
              <a:rPr lang="en-US" sz="2800" dirty="0"/>
              <a:t>y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2 </a:t>
            </a:r>
            <a:r>
              <a:rPr lang="en-US" sz="2800" dirty="0" err="1"/>
              <a:t>ph</a:t>
            </a:r>
            <a:r>
              <a:rPr lang="vi-VN" sz="2800" dirty="0"/>
              <a:t>ú</a:t>
            </a:r>
            <a:r>
              <a:rPr lang="en-US" sz="2800" dirty="0"/>
              <a:t>t 45 </a:t>
            </a:r>
            <a:r>
              <a:rPr lang="en-US" sz="2800" dirty="0" err="1"/>
              <a:t>gi</a:t>
            </a:r>
            <a:r>
              <a:rPr lang="vi-VN" sz="2800" dirty="0"/>
              <a:t>â</a:t>
            </a:r>
            <a:r>
              <a:rPr lang="en-US" sz="2800" dirty="0"/>
              <a:t>y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410200" y="466896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dirty="0"/>
              <a:t>Đổi thành</a:t>
            </a:r>
            <a:endParaRPr lang="en-US" sz="2800" dirty="0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471739" y="4668960"/>
            <a:ext cx="2481263" cy="990600"/>
            <a:chOff x="645" y="3072"/>
            <a:chExt cx="1563" cy="624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864" y="3696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>
              <a:off x="801" y="3696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645" y="3072"/>
              <a:ext cx="1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/>
                <a:t>-</a:t>
              </a:r>
            </a:p>
          </p:txBody>
        </p:sp>
      </p:grp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2708564" y="312053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7696200" y="4364161"/>
            <a:ext cx="2590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2 </a:t>
            </a:r>
            <a:r>
              <a:rPr lang="en-US" sz="2800" dirty="0" err="1"/>
              <a:t>phót</a:t>
            </a:r>
            <a:r>
              <a:rPr lang="en-US" sz="2800" dirty="0"/>
              <a:t> 80 </a:t>
            </a:r>
            <a:r>
              <a:rPr lang="en-US" sz="2800" dirty="0" err="1"/>
              <a:t>gi</a:t>
            </a:r>
            <a:r>
              <a:rPr lang="vi-VN" sz="2800" dirty="0"/>
              <a:t>â</a:t>
            </a:r>
            <a:r>
              <a:rPr lang="en-US" sz="2800" dirty="0"/>
              <a:t>y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2 </a:t>
            </a:r>
            <a:r>
              <a:rPr lang="en-US" sz="2800" dirty="0" err="1"/>
              <a:t>phót</a:t>
            </a:r>
            <a:r>
              <a:rPr lang="en-US" sz="2800" dirty="0"/>
              <a:t> 45 </a:t>
            </a:r>
            <a:r>
              <a:rPr lang="en-US" sz="2800" dirty="0" err="1"/>
              <a:t>gi</a:t>
            </a:r>
            <a:r>
              <a:rPr lang="vi-VN" sz="2800" dirty="0"/>
              <a:t>â</a:t>
            </a:r>
            <a:r>
              <a:rPr lang="en-US" sz="2800" dirty="0"/>
              <a:t>y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793081" y="3761517"/>
            <a:ext cx="4836319" cy="76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087726" y="5629258"/>
            <a:ext cx="9995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/>
              <a:t>giây</a:t>
            </a:r>
            <a:endParaRPr lang="en-US" sz="20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855228" y="5670823"/>
            <a:ext cx="7998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96200" y="5670823"/>
            <a:ext cx="5712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645034" y="5672458"/>
            <a:ext cx="4570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57046" y="5672458"/>
            <a:ext cx="9995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/>
              <a:t>phút</a:t>
            </a:r>
            <a:endParaRPr lang="en-US" sz="200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247694" y="6183458"/>
            <a:ext cx="7124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/>
      <p:bldP spid="7" grpId="0"/>
      <p:bldP spid="8" grpId="0"/>
      <p:bldP spid="9" grpId="0"/>
      <p:bldP spid="14" grpId="0"/>
      <p:bldP spid="15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1371</Words>
  <Application>Microsoft Office PowerPoint</Application>
  <PresentationFormat>Custom</PresentationFormat>
  <Paragraphs>207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Thùc hiện phép tính: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phuongcloudit.com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huychiem22@gmail.com</cp:lastModifiedBy>
  <cp:revision>298</cp:revision>
  <dcterms:created xsi:type="dcterms:W3CDTF">2022-03-07T12:50:14Z</dcterms:created>
  <dcterms:modified xsi:type="dcterms:W3CDTF">2024-03-05T05:41:45Z</dcterms:modified>
</cp:coreProperties>
</file>