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0"/>
  </p:notesMasterIdLst>
  <p:sldIdLst>
    <p:sldId id="319" r:id="rId3"/>
    <p:sldId id="326" r:id="rId4"/>
    <p:sldId id="325" r:id="rId5"/>
    <p:sldId id="299" r:id="rId6"/>
    <p:sldId id="328" r:id="rId7"/>
    <p:sldId id="330" r:id="rId8"/>
    <p:sldId id="322" r:id="rId9"/>
    <p:sldId id="329" r:id="rId10"/>
    <p:sldId id="323" r:id="rId11"/>
    <p:sldId id="334" r:id="rId12"/>
    <p:sldId id="333" r:id="rId13"/>
    <p:sldId id="335" r:id="rId14"/>
    <p:sldId id="310" r:id="rId15"/>
    <p:sldId id="271" r:id="rId16"/>
    <p:sldId id="313" r:id="rId17"/>
    <p:sldId id="314" r:id="rId18"/>
    <p:sldId id="31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3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118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5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EF4D12-C9E2-4EA8-9ED0-052D383FD915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68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1D4030-A7BD-4D63-BF80-0E81D7908A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1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D4542-84B3-432F-960A-20D81D77F33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97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01841B-6B1C-48A5-9629-826F773A9FE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54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308D1-E252-445F-A3E6-836457CF31A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6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A905D3-410F-46D0-96A4-EC1818DB3EB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60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ED993-CBB5-4E1F-9625-06C3886A4F9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93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E689C7-4EDB-4AD2-B78A-36425A44F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232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2B7A-FB37-4C29-A176-4807344859C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3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E7C5E-D4C6-4665-BDA0-54BDBE6697B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00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F82D67-2F83-486E-8668-608431122E6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38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A7466-E6BE-4045-8E4A-4E5553CDBB7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8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5AA16A-41FA-4B93-A929-6185EC7FAFB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26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4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9" y="3786188"/>
            <a:ext cx="914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5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44" y="2714627"/>
            <a:ext cx="914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10" y="2286002"/>
            <a:ext cx="914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7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7" y="3857627"/>
            <a:ext cx="914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8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6" y="3929063"/>
            <a:ext cx="914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213878" y="201506"/>
            <a:ext cx="7429500" cy="12372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LỚP, THĂM LỚP</a:t>
            </a:r>
          </a:p>
        </p:txBody>
      </p:sp>
      <p:pic>
        <p:nvPicPr>
          <p:cNvPr id="4105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5508625"/>
            <a:ext cx="17716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1371600" y="1750083"/>
            <a:ext cx="5429250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smtClean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Times New Roman" pitchFamily="18" charset="0"/>
              </a:rPr>
              <a:t>Môn: Tiếng Việt </a:t>
            </a:r>
            <a:endParaRPr lang="en-US" sz="5400" b="1" dirty="0">
              <a:solidFill>
                <a:srgbClr val="2D2D8A">
                  <a:lumMod val="60000"/>
                  <a:lumOff val="40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528821" y="4007822"/>
            <a:ext cx="6588919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Thanh Thủy</a:t>
            </a:r>
            <a:endParaRPr lang="en-US" altLang="en-US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Tiến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An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374347" y="5998996"/>
            <a:ext cx="3911204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947245"/>
      </p:ext>
    </p:extLst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800100" y="2482850"/>
            <a:ext cx="7658100" cy="16319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Thỏ và rùa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Nhìn rùa, thỏ chê: “Quả là chậm như rùa.”. Rùa ôn tồn: “Ta thi nhé.”. Thỏ hớn hở tham gia. Thỏ nhởn nhơ múa ca, rùa cứ bò cần mẫn. Thế là, rùa đi xa hơn hẳn thỏ.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1543050" y="249238"/>
            <a:ext cx="182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Đọc</a:t>
            </a:r>
            <a:endParaRPr kumimoji="0" lang="en-US" altLang="en-US" sz="4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71600" y="26670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146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05600" y="2743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57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33725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5324475" y="4019550"/>
            <a:ext cx="5334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3048000" y="3657600"/>
            <a:ext cx="5334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791200" y="3657600"/>
            <a:ext cx="6858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7153275" y="3305175"/>
            <a:ext cx="3048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7543800" y="3295650"/>
            <a:ext cx="3810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2133600" y="4029075"/>
            <a:ext cx="4572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>
            <a:off x="2667000" y="4030663"/>
            <a:ext cx="466725" cy="793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7944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 descr="C:\Users\Administrator\Desktop\2020-2021\TAILIEU\TV1.1 bai 31-40 (FB Chip Fangora)-20200808T154132Z-001\TV1.1 bai 31-40 (FB Chip Fangora)\TV 35 -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8" b="65279"/>
          <a:stretch>
            <a:fillRect/>
          </a:stretch>
        </p:blipFill>
        <p:spPr bwMode="auto">
          <a:xfrm>
            <a:off x="0" y="1143000"/>
            <a:ext cx="899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6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hữ S c Thuỷ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6306"/>
            <a:ext cx="9144000" cy="56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6213" y="918992"/>
            <a:ext cx="387157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TAÏM BIEÄT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913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Chuùc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caùc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em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ngoan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hoïc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gioûi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787899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710" y="2039143"/>
            <a:ext cx="5722579" cy="3282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04313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46" y="1689007"/>
            <a:ext cx="5820508" cy="377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04314" y="554887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233" y="1628761"/>
            <a:ext cx="5727313" cy="35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32450" y="5266097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Đông</a:t>
            </a:r>
            <a:r>
              <a:rPr lang="en-US" sz="4500" b="1" dirty="0">
                <a:cs typeface="Times New Roman" panose="02020603050405020304" pitchFamily="18" charset="0"/>
              </a:rPr>
              <a:t> sang, </a:t>
            </a:r>
            <a:r>
              <a:rPr lang="en-US" sz="4500" b="1" dirty="0" err="1">
                <a:cs typeface="Times New Roman" panose="02020603050405020304" pitchFamily="18" charset="0"/>
              </a:rPr>
              <a:t>đói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quá</a:t>
            </a:r>
            <a:r>
              <a:rPr lang="en-US" sz="4500" b="1" dirty="0"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268" y="5471362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Chị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nói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26" y="1632437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23424" y="5317872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con vị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9" y="1385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14864" y="365943"/>
            <a:ext cx="2757486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BAØI </a:t>
            </a:r>
            <a:r>
              <a:rPr lang="en-US" sz="6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35</a:t>
            </a:r>
            <a:endParaRPr lang="en-US" sz="6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521" y="1490008"/>
            <a:ext cx="7744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OÂN TAÄP </a:t>
            </a:r>
          </a:p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VAØ KEÅ CHUYEÄN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1905000" y="152400"/>
            <a:ext cx="3505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429000" y="3735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/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057345"/>
              </p:ext>
            </p:extLst>
          </p:nvPr>
        </p:nvGraphicFramePr>
        <p:xfrm>
          <a:off x="1524000" y="1397000"/>
          <a:ext cx="2743200" cy="256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6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</a:t>
                      </a:r>
                      <a:endParaRPr lang="en-US" sz="36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endParaRPr lang="en-US" sz="36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a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aê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aâ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42614"/>
              </p:ext>
            </p:extLst>
          </p:nvPr>
        </p:nvGraphicFramePr>
        <p:xfrm>
          <a:off x="5257800" y="1371600"/>
          <a:ext cx="2667000" cy="5121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15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</a:t>
                      </a:r>
                      <a:endParaRPr lang="en-US" sz="36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o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oâ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ô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e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eâ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i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u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09800" y="2057400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 an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0400" y="20574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am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09800" y="2743200"/>
            <a:ext cx="167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VNI-Avo" pitchFamily="2" charset="0"/>
              </a:rPr>
              <a:t>aên</a:t>
            </a:r>
            <a:endParaRPr lang="en-US" altLang="en-US" sz="3600" dirty="0">
              <a:latin typeface="VNI-Avo" pitchFamily="2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24200" y="27432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aêm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86000" y="3352800"/>
            <a:ext cx="167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aân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24200" y="33528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VNI-Avo" pitchFamily="2" charset="0"/>
              </a:rPr>
              <a:t>aâm</a:t>
            </a:r>
            <a:endParaRPr lang="en-US" altLang="en-US" sz="3600" dirty="0">
              <a:latin typeface="VNI-Avo" pitchFamily="2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05600" y="20574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on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705600" y="26670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oân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705600" y="32766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ôn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705600" y="38862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en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705600" y="45720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VNI-Avo" pitchFamily="2" charset="0"/>
              </a:rPr>
              <a:t>eân</a:t>
            </a:r>
            <a:endParaRPr lang="en-US" altLang="en-US" sz="3600" dirty="0">
              <a:latin typeface="VNI-Avo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705600" y="51816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in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705600" y="57912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328173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8" grpId="0"/>
      <p:bldP spid="18" grpId="1"/>
      <p:bldP spid="19" grpId="0"/>
      <p:bldP spid="20" grpId="0"/>
      <p:bldP spid="21" grpId="0"/>
      <p:bldP spid="22" grpId="0"/>
      <p:bldP spid="22" grpId="1"/>
      <p:bldP spid="23" grpId="0"/>
      <p:bldP spid="24" grpId="0"/>
      <p:bldP spid="24" grpId="1"/>
      <p:bldP spid="25" grpId="0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1905000" y="152400"/>
            <a:ext cx="3505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Đọc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429000" y="3735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/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937354"/>
              </p:ext>
            </p:extLst>
          </p:nvPr>
        </p:nvGraphicFramePr>
        <p:xfrm>
          <a:off x="1524000" y="1397000"/>
          <a:ext cx="2743200" cy="256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6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</a:t>
                      </a:r>
                      <a:endParaRPr lang="en-US" sz="36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endParaRPr lang="en-US" sz="36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70C0"/>
                          </a:solidFill>
                          <a:latin typeface="VNI-Avo" pitchFamily="2" charset="0"/>
                        </a:rPr>
                        <a:t>a</a:t>
                      </a:r>
                      <a:endParaRPr lang="en-US" sz="3600" dirty="0">
                        <a:solidFill>
                          <a:srgbClr val="0070C0"/>
                        </a:solidFill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kern="1200" dirty="0" smtClean="0">
                          <a:solidFill>
                            <a:srgbClr val="0070C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aê</a:t>
                      </a:r>
                      <a:endParaRPr lang="en-US" sz="3600" kern="1200" dirty="0">
                        <a:solidFill>
                          <a:srgbClr val="0070C0"/>
                        </a:solidFill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rgbClr val="0070C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3600" dirty="0" smtClean="0">
                          <a:latin typeface="VNI-Avo" pitchFamily="2" charset="0"/>
                        </a:rPr>
                        <a:t>â</a:t>
                      </a:r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396675"/>
              </p:ext>
            </p:extLst>
          </p:nvPr>
        </p:nvGraphicFramePr>
        <p:xfrm>
          <a:off x="5257800" y="1371600"/>
          <a:ext cx="2667000" cy="5121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15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kern="1200" dirty="0" smtClean="0">
                          <a:solidFill>
                            <a:srgbClr val="FF000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n</a:t>
                      </a:r>
                      <a:endParaRPr lang="en-US" sz="3600" kern="1200" dirty="0">
                        <a:solidFill>
                          <a:srgbClr val="FF0000"/>
                        </a:solidFill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rgbClr val="0070C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o</a:t>
                      </a:r>
                      <a:endParaRPr lang="en-US" sz="3600" kern="1200" dirty="0">
                        <a:solidFill>
                          <a:srgbClr val="0070C0"/>
                        </a:solidFill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rgbClr val="0070C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oâ</a:t>
                      </a:r>
                      <a:endParaRPr lang="en-US" sz="3600" kern="1200" dirty="0">
                        <a:solidFill>
                          <a:srgbClr val="0070C0"/>
                        </a:solidFill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rgbClr val="0070C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ô</a:t>
                      </a:r>
                      <a:endParaRPr lang="en-US" sz="3600" kern="1200" dirty="0">
                        <a:solidFill>
                          <a:srgbClr val="0070C0"/>
                        </a:solidFill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rgbClr val="0070C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e</a:t>
                      </a:r>
                      <a:endParaRPr lang="en-US" sz="3600" kern="1200" dirty="0">
                        <a:solidFill>
                          <a:srgbClr val="0070C0"/>
                        </a:solidFill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rgbClr val="0070C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eâ</a:t>
                      </a:r>
                      <a:endParaRPr lang="en-US" sz="3600" kern="1200" dirty="0">
                        <a:solidFill>
                          <a:srgbClr val="0070C0"/>
                        </a:solidFill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rgbClr val="0070C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i</a:t>
                      </a:r>
                      <a:endParaRPr lang="en-US" sz="3600" kern="1200" dirty="0">
                        <a:solidFill>
                          <a:srgbClr val="0070C0"/>
                        </a:solidFill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159"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 smtClean="0">
                          <a:solidFill>
                            <a:srgbClr val="0070C0"/>
                          </a:solidFill>
                          <a:latin typeface="VNI-Avo" pitchFamily="2" charset="0"/>
                          <a:ea typeface="+mn-ea"/>
                          <a:cs typeface="+mn-cs"/>
                        </a:rPr>
                        <a:t>u</a:t>
                      </a:r>
                      <a:endParaRPr lang="en-US" sz="3600" kern="1200" dirty="0">
                        <a:solidFill>
                          <a:srgbClr val="0070C0"/>
                        </a:solidFill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VNI-Avo" pitchFamily="2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09800" y="2057400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 an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0400" y="20574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am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09800" y="2743200"/>
            <a:ext cx="167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VNI-Avo" pitchFamily="2" charset="0"/>
              </a:rPr>
              <a:t>aên</a:t>
            </a:r>
            <a:endParaRPr lang="en-US" altLang="en-US" sz="3600" dirty="0">
              <a:latin typeface="VNI-Avo" pitchFamily="2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24200" y="27432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aêm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86000" y="3352800"/>
            <a:ext cx="167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aân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24200" y="33528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VNI-Avo" pitchFamily="2" charset="0"/>
              </a:rPr>
              <a:t>aâm</a:t>
            </a:r>
            <a:endParaRPr lang="en-US" altLang="en-US" sz="3600" dirty="0">
              <a:latin typeface="VNI-Avo" pitchFamily="2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05600" y="20574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on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705600" y="26670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oân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705600" y="32766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ôn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705600" y="38862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en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705600" y="45720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latin typeface="VNI-Avo" pitchFamily="2" charset="0"/>
              </a:rPr>
              <a:t>eân</a:t>
            </a:r>
            <a:endParaRPr lang="en-US" altLang="en-US" sz="3600" dirty="0">
              <a:latin typeface="VNI-Avo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705600" y="51816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in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705600" y="57912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VNI-Avo" pitchFamily="2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4788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4333" y="3158857"/>
            <a:ext cx="509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40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>
            <a:off x="1543050" y="249238"/>
            <a:ext cx="182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2.Đọc</a:t>
            </a: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9" name="Picture 11" descr="C:\Users\Administrator\Desktop\2020-2021\TAILIEU\TV1.1 bai 31-40 (FB Chip Fangora)-20200808T154132Z-001\TV1.1 bai 31-40 (FB Chip Fangora)\TV 35 -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/>
          <a:stretch>
            <a:fillRect/>
          </a:stretch>
        </p:blipFill>
        <p:spPr bwMode="auto">
          <a:xfrm>
            <a:off x="0" y="1010265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35" y="950863"/>
            <a:ext cx="7030066" cy="710789"/>
          </a:xfrm>
          <a:prstGeom prst="rect">
            <a:avLst/>
          </a:prstGeom>
        </p:spPr>
      </p:pic>
      <p:pic>
        <p:nvPicPr>
          <p:cNvPr id="8" name="Picture 11" descr="C:\Users\Administrator\Desktop\2020-2021\TAILIEU\TV1.1 bai 31-40 (FB Chip Fangora)-20200808T154132Z-001\TV1.1 bai 31-40 (FB Chip Fangora)\TV 35 -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/>
          <a:stretch>
            <a:fillRect/>
          </a:stretch>
        </p:blipFill>
        <p:spPr bwMode="auto">
          <a:xfrm>
            <a:off x="0" y="102993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35" y="970527"/>
            <a:ext cx="7030066" cy="7107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696823">
            <a:off x="3226715" y="2421818"/>
            <a:ext cx="869048" cy="4166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79877" y="2382941"/>
            <a:ext cx="39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696823">
            <a:off x="5238002" y="3046219"/>
            <a:ext cx="869048" cy="41077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70909" y="2977786"/>
            <a:ext cx="39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 rot="466602">
            <a:off x="4815600" y="4406446"/>
            <a:ext cx="871209" cy="45270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77618" y="4403016"/>
            <a:ext cx="39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Oval 17"/>
          <p:cNvSpPr/>
          <p:nvPr/>
        </p:nvSpPr>
        <p:spPr>
          <a:xfrm>
            <a:off x="2495871" y="3343181"/>
            <a:ext cx="869048" cy="5621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06371" y="3341589"/>
            <a:ext cx="39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 rot="569682">
            <a:off x="2369622" y="4402409"/>
            <a:ext cx="869048" cy="5464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8883" y="4423144"/>
            <a:ext cx="39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Oval 21"/>
          <p:cNvSpPr/>
          <p:nvPr/>
        </p:nvSpPr>
        <p:spPr>
          <a:xfrm rot="696823">
            <a:off x="1235685" y="5386250"/>
            <a:ext cx="869048" cy="4166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59351" y="5347373"/>
            <a:ext cx="61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10059" y="5570275"/>
            <a:ext cx="869048" cy="5472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02549" y="5603004"/>
            <a:ext cx="39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6" name="Oval 25"/>
          <p:cNvSpPr/>
          <p:nvPr/>
        </p:nvSpPr>
        <p:spPr>
          <a:xfrm rot="1434384">
            <a:off x="7411905" y="2794076"/>
            <a:ext cx="869048" cy="6183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34013" y="2840142"/>
            <a:ext cx="39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 rot="203151">
            <a:off x="6807194" y="3960464"/>
            <a:ext cx="869048" cy="5311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34241" y="3980679"/>
            <a:ext cx="39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2" name="Oval 31"/>
          <p:cNvSpPr/>
          <p:nvPr/>
        </p:nvSpPr>
        <p:spPr>
          <a:xfrm rot="20544281">
            <a:off x="6843480" y="5303654"/>
            <a:ext cx="1101657" cy="4166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241718" y="5281142"/>
            <a:ext cx="39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403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9" y="0"/>
            <a:ext cx="91650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</TotalTime>
  <Words>262</Words>
  <Application>Microsoft Office PowerPoint</Application>
  <PresentationFormat>On-screen Show (4:3)</PresentationFormat>
  <Paragraphs>97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.VnTime</vt:lpstr>
      <vt:lpstr>Arial</vt:lpstr>
      <vt:lpstr>Calibri</vt:lpstr>
      <vt:lpstr>Calibri Light</vt:lpstr>
      <vt:lpstr>Times New Roman</vt:lpstr>
      <vt:lpstr>VNI-Avo</vt:lpstr>
      <vt:lpstr>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192</cp:revision>
  <dcterms:created xsi:type="dcterms:W3CDTF">2020-08-07T01:41:00Z</dcterms:created>
  <dcterms:modified xsi:type="dcterms:W3CDTF">2024-10-30T14:30:37Z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