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73" r:id="rId3"/>
    <p:sldId id="299" r:id="rId4"/>
    <p:sldId id="289" r:id="rId5"/>
    <p:sldId id="263" r:id="rId6"/>
    <p:sldId id="284" r:id="rId7"/>
    <p:sldId id="265" r:id="rId8"/>
    <p:sldId id="297" r:id="rId9"/>
    <p:sldId id="266" r:id="rId10"/>
    <p:sldId id="298" r:id="rId11"/>
    <p:sldId id="290" r:id="rId12"/>
    <p:sldId id="268" r:id="rId13"/>
    <p:sldId id="296" r:id="rId14"/>
    <p:sldId id="269" r:id="rId15"/>
    <p:sldId id="274" r:id="rId16"/>
  </p:sldIdLst>
  <p:sldSz cx="12161838" cy="6858000"/>
  <p:notesSz cx="6858000" cy="9144000"/>
  <p:defaultTextStyle>
    <a:defPPr>
      <a:defRPr lang="en-US"/>
    </a:defPPr>
    <a:lvl1pPr marL="0" algn="l" defTabSz="1217128" rtl="0" eaLnBrk="1" latinLnBrk="0" hangingPunct="1">
      <a:defRPr sz="2400" kern="1200">
        <a:solidFill>
          <a:schemeClr val="tx1"/>
        </a:solidFill>
        <a:latin typeface="+mn-lt"/>
        <a:ea typeface="+mn-ea"/>
        <a:cs typeface="+mn-cs"/>
      </a:defRPr>
    </a:lvl1pPr>
    <a:lvl2pPr marL="608563" algn="l" defTabSz="1217128" rtl="0" eaLnBrk="1" latinLnBrk="0" hangingPunct="1">
      <a:defRPr sz="2400" kern="1200">
        <a:solidFill>
          <a:schemeClr val="tx1"/>
        </a:solidFill>
        <a:latin typeface="+mn-lt"/>
        <a:ea typeface="+mn-ea"/>
        <a:cs typeface="+mn-cs"/>
      </a:defRPr>
    </a:lvl2pPr>
    <a:lvl3pPr marL="1217128" algn="l" defTabSz="1217128" rtl="0" eaLnBrk="1" latinLnBrk="0" hangingPunct="1">
      <a:defRPr sz="2400" kern="1200">
        <a:solidFill>
          <a:schemeClr val="tx1"/>
        </a:solidFill>
        <a:latin typeface="+mn-lt"/>
        <a:ea typeface="+mn-ea"/>
        <a:cs typeface="+mn-cs"/>
      </a:defRPr>
    </a:lvl3pPr>
    <a:lvl4pPr marL="1825692" algn="l" defTabSz="1217128" rtl="0" eaLnBrk="1" latinLnBrk="0" hangingPunct="1">
      <a:defRPr sz="2400" kern="1200">
        <a:solidFill>
          <a:schemeClr val="tx1"/>
        </a:solidFill>
        <a:latin typeface="+mn-lt"/>
        <a:ea typeface="+mn-ea"/>
        <a:cs typeface="+mn-cs"/>
      </a:defRPr>
    </a:lvl4pPr>
    <a:lvl5pPr marL="2434255" algn="l" defTabSz="1217128" rtl="0" eaLnBrk="1" latinLnBrk="0" hangingPunct="1">
      <a:defRPr sz="2400" kern="1200">
        <a:solidFill>
          <a:schemeClr val="tx1"/>
        </a:solidFill>
        <a:latin typeface="+mn-lt"/>
        <a:ea typeface="+mn-ea"/>
        <a:cs typeface="+mn-cs"/>
      </a:defRPr>
    </a:lvl5pPr>
    <a:lvl6pPr marL="3042818" algn="l" defTabSz="1217128" rtl="0" eaLnBrk="1" latinLnBrk="0" hangingPunct="1">
      <a:defRPr sz="2400" kern="1200">
        <a:solidFill>
          <a:schemeClr val="tx1"/>
        </a:solidFill>
        <a:latin typeface="+mn-lt"/>
        <a:ea typeface="+mn-ea"/>
        <a:cs typeface="+mn-cs"/>
      </a:defRPr>
    </a:lvl6pPr>
    <a:lvl7pPr marL="3651382" algn="l" defTabSz="1217128" rtl="0" eaLnBrk="1" latinLnBrk="0" hangingPunct="1">
      <a:defRPr sz="2400" kern="1200">
        <a:solidFill>
          <a:schemeClr val="tx1"/>
        </a:solidFill>
        <a:latin typeface="+mn-lt"/>
        <a:ea typeface="+mn-ea"/>
        <a:cs typeface="+mn-cs"/>
      </a:defRPr>
    </a:lvl7pPr>
    <a:lvl8pPr marL="4259945" algn="l" defTabSz="1217128" rtl="0" eaLnBrk="1" latinLnBrk="0" hangingPunct="1">
      <a:defRPr sz="2400" kern="1200">
        <a:solidFill>
          <a:schemeClr val="tx1"/>
        </a:solidFill>
        <a:latin typeface="+mn-lt"/>
        <a:ea typeface="+mn-ea"/>
        <a:cs typeface="+mn-cs"/>
      </a:defRPr>
    </a:lvl8pPr>
    <a:lvl9pPr marL="4868510" algn="l" defTabSz="1217128"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9"/>
    <a:srgbClr val="79DCFF"/>
    <a:srgbClr val="FFE4C9"/>
    <a:srgbClr val="FD91A3"/>
    <a:srgbClr val="BDEEFF"/>
    <a:srgbClr val="DFFB9F"/>
    <a:srgbClr val="FFE79B"/>
    <a:srgbClr val="FFDC6D"/>
    <a:srgbClr val="D2FA7A"/>
    <a:srgbClr val="A3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0391" autoAdjust="0"/>
  </p:normalViewPr>
  <p:slideViewPr>
    <p:cSldViewPr>
      <p:cViewPr>
        <p:scale>
          <a:sx n="50" d="100"/>
          <a:sy n="50" d="100"/>
        </p:scale>
        <p:origin x="-1494" y="-444"/>
      </p:cViewPr>
      <p:guideLst>
        <p:guide orient="horz" pos="2160"/>
        <p:guide pos="3831"/>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3D000-5AD8-4E04-ADAF-25AEFAEEDEE5}" type="datetimeFigureOut">
              <a:rPr lang="en-US" smtClean="0"/>
              <a:t>9/19/2024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43E91-0332-46B7-84BF-5D2845605838}" type="slidenum">
              <a:rPr lang="en-US" smtClean="0"/>
              <a:t>‹#›</a:t>
            </a:fld>
            <a:endParaRPr lang="en-US"/>
          </a:p>
        </p:txBody>
      </p:sp>
    </p:spTree>
    <p:extLst>
      <p:ext uri="{BB962C8B-B14F-4D97-AF65-F5344CB8AC3E}">
        <p14:creationId xmlns:p14="http://schemas.microsoft.com/office/powerpoint/2010/main" val="831294989"/>
      </p:ext>
    </p:extLst>
  </p:cSld>
  <p:clrMap bg1="lt1" tx1="dk1" bg2="lt2" tx2="dk2" accent1="accent1" accent2="accent2" accent3="accent3" accent4="accent4" accent5="accent5" accent6="accent6" hlink="hlink" folHlink="folHlink"/>
  <p:notesStyle>
    <a:lvl1pPr marL="0" algn="l" defTabSz="1217128" rtl="0" eaLnBrk="1" latinLnBrk="0" hangingPunct="1">
      <a:defRPr sz="1600" kern="1200">
        <a:solidFill>
          <a:schemeClr val="tx1"/>
        </a:solidFill>
        <a:latin typeface="+mn-lt"/>
        <a:ea typeface="+mn-ea"/>
        <a:cs typeface="+mn-cs"/>
      </a:defRPr>
    </a:lvl1pPr>
    <a:lvl2pPr marL="608563" algn="l" defTabSz="1217128" rtl="0" eaLnBrk="1" latinLnBrk="0" hangingPunct="1">
      <a:defRPr sz="1600" kern="1200">
        <a:solidFill>
          <a:schemeClr val="tx1"/>
        </a:solidFill>
        <a:latin typeface="+mn-lt"/>
        <a:ea typeface="+mn-ea"/>
        <a:cs typeface="+mn-cs"/>
      </a:defRPr>
    </a:lvl2pPr>
    <a:lvl3pPr marL="1217128" algn="l" defTabSz="1217128" rtl="0" eaLnBrk="1" latinLnBrk="0" hangingPunct="1">
      <a:defRPr sz="1600" kern="1200">
        <a:solidFill>
          <a:schemeClr val="tx1"/>
        </a:solidFill>
        <a:latin typeface="+mn-lt"/>
        <a:ea typeface="+mn-ea"/>
        <a:cs typeface="+mn-cs"/>
      </a:defRPr>
    </a:lvl3pPr>
    <a:lvl4pPr marL="1825692" algn="l" defTabSz="1217128" rtl="0" eaLnBrk="1" latinLnBrk="0" hangingPunct="1">
      <a:defRPr sz="1600" kern="1200">
        <a:solidFill>
          <a:schemeClr val="tx1"/>
        </a:solidFill>
        <a:latin typeface="+mn-lt"/>
        <a:ea typeface="+mn-ea"/>
        <a:cs typeface="+mn-cs"/>
      </a:defRPr>
    </a:lvl4pPr>
    <a:lvl5pPr marL="2434255" algn="l" defTabSz="1217128" rtl="0" eaLnBrk="1" latinLnBrk="0" hangingPunct="1">
      <a:defRPr sz="1600" kern="1200">
        <a:solidFill>
          <a:schemeClr val="tx1"/>
        </a:solidFill>
        <a:latin typeface="+mn-lt"/>
        <a:ea typeface="+mn-ea"/>
        <a:cs typeface="+mn-cs"/>
      </a:defRPr>
    </a:lvl5pPr>
    <a:lvl6pPr marL="3042818" algn="l" defTabSz="1217128" rtl="0" eaLnBrk="1" latinLnBrk="0" hangingPunct="1">
      <a:defRPr sz="1600" kern="1200">
        <a:solidFill>
          <a:schemeClr val="tx1"/>
        </a:solidFill>
        <a:latin typeface="+mn-lt"/>
        <a:ea typeface="+mn-ea"/>
        <a:cs typeface="+mn-cs"/>
      </a:defRPr>
    </a:lvl6pPr>
    <a:lvl7pPr marL="3651382" algn="l" defTabSz="1217128" rtl="0" eaLnBrk="1" latinLnBrk="0" hangingPunct="1">
      <a:defRPr sz="1600" kern="1200">
        <a:solidFill>
          <a:schemeClr val="tx1"/>
        </a:solidFill>
        <a:latin typeface="+mn-lt"/>
        <a:ea typeface="+mn-ea"/>
        <a:cs typeface="+mn-cs"/>
      </a:defRPr>
    </a:lvl7pPr>
    <a:lvl8pPr marL="4259945" algn="l" defTabSz="1217128" rtl="0" eaLnBrk="1" latinLnBrk="0" hangingPunct="1">
      <a:defRPr sz="1600" kern="1200">
        <a:solidFill>
          <a:schemeClr val="tx1"/>
        </a:solidFill>
        <a:latin typeface="+mn-lt"/>
        <a:ea typeface="+mn-ea"/>
        <a:cs typeface="+mn-cs"/>
      </a:defRPr>
    </a:lvl8pPr>
    <a:lvl9pPr marL="4868510" algn="l" defTabSz="121712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smtClean="0"/>
              <a:t>Gv linh</a:t>
            </a:r>
            <a:r>
              <a:rPr lang="en-US" baseline="0" smtClean="0"/>
              <a:t> động thay thế nội dung dặn dò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14</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6</a:t>
            </a:fld>
            <a:endParaRPr lang="en-US"/>
          </a:p>
        </p:txBody>
      </p:sp>
    </p:spTree>
    <p:extLst>
      <p:ext uri="{BB962C8B-B14F-4D97-AF65-F5344CB8AC3E}">
        <p14:creationId xmlns:p14="http://schemas.microsoft.com/office/powerpoint/2010/main" val="273874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smtClean="0"/>
              <a:t>GV click vào</a:t>
            </a:r>
            <a:r>
              <a:rPr lang="en-US" baseline="0" smtClean="0"/>
              <a:t> đáp án A, B, C để kiểm tra kết quả nhé</a:t>
            </a:r>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7</a:t>
            </a:fld>
            <a:endParaRPr lang="en-US"/>
          </a:p>
        </p:txBody>
      </p:sp>
    </p:spTree>
    <p:extLst>
      <p:ext uri="{BB962C8B-B14F-4D97-AF65-F5344CB8AC3E}">
        <p14:creationId xmlns:p14="http://schemas.microsoft.com/office/powerpoint/2010/main" val="273874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smtClean="0"/>
              <a:t>GV click vào</a:t>
            </a:r>
            <a:r>
              <a:rPr lang="en-US" baseline="0" smtClean="0"/>
              <a:t> đáp án A, B, C để kiểm tra kết quả nhé</a:t>
            </a:r>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8</a:t>
            </a:fld>
            <a:endParaRPr lang="en-US"/>
          </a:p>
        </p:txBody>
      </p:sp>
    </p:spTree>
    <p:extLst>
      <p:ext uri="{BB962C8B-B14F-4D97-AF65-F5344CB8AC3E}">
        <p14:creationId xmlns:p14="http://schemas.microsoft.com/office/powerpoint/2010/main" val="273874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9</a:t>
            </a:fld>
            <a:endParaRPr lang="en-US"/>
          </a:p>
        </p:txBody>
      </p:sp>
    </p:spTree>
    <p:extLst>
      <p:ext uri="{BB962C8B-B14F-4D97-AF65-F5344CB8AC3E}">
        <p14:creationId xmlns:p14="http://schemas.microsoft.com/office/powerpoint/2010/main" val="273874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10</a:t>
            </a:fld>
            <a:endParaRPr lang="en-US"/>
          </a:p>
        </p:txBody>
      </p:sp>
    </p:spTree>
    <p:extLst>
      <p:ext uri="{BB962C8B-B14F-4D97-AF65-F5344CB8AC3E}">
        <p14:creationId xmlns:p14="http://schemas.microsoft.com/office/powerpoint/2010/main" val="273874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E869F-6C43-4B31-97B6-736F70CC14FC}" type="slidenum">
              <a:rPr lang="en-US" smtClean="0"/>
              <a:t>11</a:t>
            </a:fld>
            <a:endParaRPr lang="en-US"/>
          </a:p>
        </p:txBody>
      </p:sp>
    </p:spTree>
    <p:extLst>
      <p:ext uri="{BB962C8B-B14F-4D97-AF65-F5344CB8AC3E}">
        <p14:creationId xmlns:p14="http://schemas.microsoft.com/office/powerpoint/2010/main" val="273874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12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Người</a:t>
            </a:r>
            <a:r>
              <a:rPr lang="en-US" baseline="0" smtClean="0"/>
              <a:t> chơi bóng rổ cao nhất. Chơi bóng rổ và các môn thể thao có thể giúp em cao hơn. Ngược lại, ăn nhiều, ít vận động sẽ béo phì và chiều cao chậm pt hơn</a:t>
            </a:r>
            <a:endParaRPr lang="en-US"/>
          </a:p>
        </p:txBody>
      </p:sp>
      <p:sp>
        <p:nvSpPr>
          <p:cNvPr id="4" name="Slide Number Placeholder 3"/>
          <p:cNvSpPr>
            <a:spLocks noGrp="1"/>
          </p:cNvSpPr>
          <p:nvPr>
            <p:ph type="sldNum" sz="quarter" idx="10"/>
          </p:nvPr>
        </p:nvSpPr>
        <p:spPr/>
        <p:txBody>
          <a:bodyPr/>
          <a:lstStyle/>
          <a:p>
            <a:fld id="{F2043E91-0332-46B7-84BF-5D2845605838}" type="slidenum">
              <a:rPr lang="en-US" smtClean="0"/>
              <a:t>13</a:t>
            </a:fld>
            <a:endParaRPr lang="en-US"/>
          </a:p>
        </p:txBody>
      </p:sp>
    </p:spTree>
    <p:extLst>
      <p:ext uri="{BB962C8B-B14F-4D97-AF65-F5344CB8AC3E}">
        <p14:creationId xmlns:p14="http://schemas.microsoft.com/office/powerpoint/2010/main" val="3139842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8"/>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563" indent="0" algn="ctr">
              <a:buNone/>
              <a:defRPr>
                <a:solidFill>
                  <a:schemeClr val="tx1">
                    <a:tint val="75000"/>
                  </a:schemeClr>
                </a:solidFill>
              </a:defRPr>
            </a:lvl2pPr>
            <a:lvl3pPr marL="1217128" indent="0" algn="ctr">
              <a:buNone/>
              <a:defRPr>
                <a:solidFill>
                  <a:schemeClr val="tx1">
                    <a:tint val="75000"/>
                  </a:schemeClr>
                </a:solidFill>
              </a:defRPr>
            </a:lvl3pPr>
            <a:lvl4pPr marL="1825692" indent="0" algn="ctr">
              <a:buNone/>
              <a:defRPr>
                <a:solidFill>
                  <a:schemeClr val="tx1">
                    <a:tint val="75000"/>
                  </a:schemeClr>
                </a:solidFill>
              </a:defRPr>
            </a:lvl4pPr>
            <a:lvl5pPr marL="2434255" indent="0" algn="ctr">
              <a:buNone/>
              <a:defRPr>
                <a:solidFill>
                  <a:schemeClr val="tx1">
                    <a:tint val="75000"/>
                  </a:schemeClr>
                </a:solidFill>
              </a:defRPr>
            </a:lvl5pPr>
            <a:lvl6pPr marL="3042818" indent="0" algn="ctr">
              <a:buNone/>
              <a:defRPr>
                <a:solidFill>
                  <a:schemeClr val="tx1">
                    <a:tint val="75000"/>
                  </a:schemeClr>
                </a:solidFill>
              </a:defRPr>
            </a:lvl6pPr>
            <a:lvl7pPr marL="3651382" indent="0" algn="ctr">
              <a:buNone/>
              <a:defRPr>
                <a:solidFill>
                  <a:schemeClr val="tx1">
                    <a:tint val="75000"/>
                  </a:schemeClr>
                </a:solidFill>
              </a:defRPr>
            </a:lvl7pPr>
            <a:lvl8pPr marL="4259945" indent="0" algn="ctr">
              <a:buNone/>
              <a:defRPr>
                <a:solidFill>
                  <a:schemeClr val="tx1">
                    <a:tint val="75000"/>
                  </a:schemeClr>
                </a:solidFill>
              </a:defRPr>
            </a:lvl8pPr>
            <a:lvl9pPr marL="48685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F1052E-9318-4EE8-9F70-AC7C059B8AB5}"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6201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1052E-9318-4EE8-9F70-AC7C059B8AB5}"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1425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06375"/>
            <a:ext cx="2736414"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06375"/>
            <a:ext cx="8006543"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1052E-9318-4EE8-9F70-AC7C059B8AB5}"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161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1052E-9318-4EE8-9F70-AC7C059B8AB5}"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13055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700">
                <a:solidFill>
                  <a:schemeClr val="tx1">
                    <a:tint val="75000"/>
                  </a:schemeClr>
                </a:solidFill>
              </a:defRPr>
            </a:lvl1pPr>
            <a:lvl2pPr marL="608563" indent="0">
              <a:buNone/>
              <a:defRPr sz="2400">
                <a:solidFill>
                  <a:schemeClr val="tx1">
                    <a:tint val="75000"/>
                  </a:schemeClr>
                </a:solidFill>
              </a:defRPr>
            </a:lvl2pPr>
            <a:lvl3pPr marL="1217128" indent="0">
              <a:buNone/>
              <a:defRPr sz="2100">
                <a:solidFill>
                  <a:schemeClr val="tx1">
                    <a:tint val="75000"/>
                  </a:schemeClr>
                </a:solidFill>
              </a:defRPr>
            </a:lvl3pPr>
            <a:lvl4pPr marL="1825692" indent="0">
              <a:buNone/>
              <a:defRPr sz="1900">
                <a:solidFill>
                  <a:schemeClr val="tx1">
                    <a:tint val="75000"/>
                  </a:schemeClr>
                </a:solidFill>
              </a:defRPr>
            </a:lvl4pPr>
            <a:lvl5pPr marL="2434255" indent="0">
              <a:buNone/>
              <a:defRPr sz="1900">
                <a:solidFill>
                  <a:schemeClr val="tx1">
                    <a:tint val="75000"/>
                  </a:schemeClr>
                </a:solidFill>
              </a:defRPr>
            </a:lvl5pPr>
            <a:lvl6pPr marL="3042818" indent="0">
              <a:buNone/>
              <a:defRPr sz="1900">
                <a:solidFill>
                  <a:schemeClr val="tx1">
                    <a:tint val="75000"/>
                  </a:schemeClr>
                </a:solidFill>
              </a:defRPr>
            </a:lvl6pPr>
            <a:lvl7pPr marL="3651382" indent="0">
              <a:buNone/>
              <a:defRPr sz="1900">
                <a:solidFill>
                  <a:schemeClr val="tx1">
                    <a:tint val="75000"/>
                  </a:schemeClr>
                </a:solidFill>
              </a:defRPr>
            </a:lvl7pPr>
            <a:lvl8pPr marL="4259945" indent="0">
              <a:buNone/>
              <a:defRPr sz="1900">
                <a:solidFill>
                  <a:schemeClr val="tx1">
                    <a:tint val="75000"/>
                  </a:schemeClr>
                </a:solidFill>
              </a:defRPr>
            </a:lvl8pPr>
            <a:lvl9pPr marL="486851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F1052E-9318-4EE8-9F70-AC7C059B8AB5}"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74513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200151"/>
            <a:ext cx="537147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200151"/>
            <a:ext cx="537147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F1052E-9318-4EE8-9F70-AC7C059B8AB5}"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792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3"/>
          </a:xfrm>
        </p:spPr>
        <p:txBody>
          <a:bodyPr anchor="b"/>
          <a:lstStyle>
            <a:lvl1pPr marL="0" indent="0">
              <a:buNone/>
              <a:defRPr sz="3200" b="1"/>
            </a:lvl1pPr>
            <a:lvl2pPr marL="608563" indent="0">
              <a:buNone/>
              <a:defRPr sz="2700" b="1"/>
            </a:lvl2pPr>
            <a:lvl3pPr marL="1217128" indent="0">
              <a:buNone/>
              <a:defRPr sz="2400" b="1"/>
            </a:lvl3pPr>
            <a:lvl4pPr marL="1825692" indent="0">
              <a:buNone/>
              <a:defRPr sz="2100" b="1"/>
            </a:lvl4pPr>
            <a:lvl5pPr marL="2434255" indent="0">
              <a:buNone/>
              <a:defRPr sz="2100" b="1"/>
            </a:lvl5pPr>
            <a:lvl6pPr marL="3042818" indent="0">
              <a:buNone/>
              <a:defRPr sz="2100" b="1"/>
            </a:lvl6pPr>
            <a:lvl7pPr marL="3651382" indent="0">
              <a:buNone/>
              <a:defRPr sz="2100" b="1"/>
            </a:lvl7pPr>
            <a:lvl8pPr marL="4259945" indent="0">
              <a:buNone/>
              <a:defRPr sz="2100" b="1"/>
            </a:lvl8pPr>
            <a:lvl9pPr marL="4868510"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8" y="1535113"/>
            <a:ext cx="5375701" cy="639763"/>
          </a:xfrm>
        </p:spPr>
        <p:txBody>
          <a:bodyPr anchor="b"/>
          <a:lstStyle>
            <a:lvl1pPr marL="0" indent="0">
              <a:buNone/>
              <a:defRPr sz="3200" b="1"/>
            </a:lvl1pPr>
            <a:lvl2pPr marL="608563" indent="0">
              <a:buNone/>
              <a:defRPr sz="2700" b="1"/>
            </a:lvl2pPr>
            <a:lvl3pPr marL="1217128" indent="0">
              <a:buNone/>
              <a:defRPr sz="2400" b="1"/>
            </a:lvl3pPr>
            <a:lvl4pPr marL="1825692" indent="0">
              <a:buNone/>
              <a:defRPr sz="2100" b="1"/>
            </a:lvl4pPr>
            <a:lvl5pPr marL="2434255" indent="0">
              <a:buNone/>
              <a:defRPr sz="2100" b="1"/>
            </a:lvl5pPr>
            <a:lvl6pPr marL="3042818" indent="0">
              <a:buNone/>
              <a:defRPr sz="2100" b="1"/>
            </a:lvl6pPr>
            <a:lvl7pPr marL="3651382" indent="0">
              <a:buNone/>
              <a:defRPr sz="2100" b="1"/>
            </a:lvl7pPr>
            <a:lvl8pPr marL="4259945" indent="0">
              <a:buNone/>
              <a:defRPr sz="2100" b="1"/>
            </a:lvl8pPr>
            <a:lvl9pPr marL="4868510"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78048" y="2174875"/>
            <a:ext cx="537570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F1052E-9318-4EE8-9F70-AC7C059B8AB5}" type="datetimeFigureOut">
              <a:rPr lang="en-US" smtClean="0"/>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3696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1052E-9318-4EE8-9F70-AC7C059B8AB5}" type="datetimeFigureOut">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08512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052E-9318-4EE8-9F70-AC7C059B8AB5}" type="datetimeFigureOut">
              <a:rPr lang="en-US" smtClean="0"/>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56645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5" y="273049"/>
            <a:ext cx="4001161"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54941" y="273053"/>
            <a:ext cx="6798805"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5" y="1435103"/>
            <a:ext cx="4001161" cy="4691063"/>
          </a:xfrm>
        </p:spPr>
        <p:txBody>
          <a:bodyPr/>
          <a:lstStyle>
            <a:lvl1pPr marL="0" indent="0">
              <a:buNone/>
              <a:defRPr sz="1900"/>
            </a:lvl1pPr>
            <a:lvl2pPr marL="608563" indent="0">
              <a:buNone/>
              <a:defRPr sz="1600"/>
            </a:lvl2pPr>
            <a:lvl3pPr marL="1217128" indent="0">
              <a:buNone/>
              <a:defRPr sz="1300"/>
            </a:lvl3pPr>
            <a:lvl4pPr marL="1825692" indent="0">
              <a:buNone/>
              <a:defRPr sz="1200"/>
            </a:lvl4pPr>
            <a:lvl5pPr marL="2434255" indent="0">
              <a:buNone/>
              <a:defRPr sz="1200"/>
            </a:lvl5pPr>
            <a:lvl6pPr marL="3042818" indent="0">
              <a:buNone/>
              <a:defRPr sz="1200"/>
            </a:lvl6pPr>
            <a:lvl7pPr marL="3651382" indent="0">
              <a:buNone/>
              <a:defRPr sz="1200"/>
            </a:lvl7pPr>
            <a:lvl8pPr marL="4259945" indent="0">
              <a:buNone/>
              <a:defRPr sz="1200"/>
            </a:lvl8pPr>
            <a:lvl9pPr marL="486851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00739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4300"/>
            </a:lvl1pPr>
            <a:lvl2pPr marL="608563" indent="0">
              <a:buNone/>
              <a:defRPr sz="3700"/>
            </a:lvl2pPr>
            <a:lvl3pPr marL="1217128" indent="0">
              <a:buNone/>
              <a:defRPr sz="3200"/>
            </a:lvl3pPr>
            <a:lvl4pPr marL="1825692" indent="0">
              <a:buNone/>
              <a:defRPr sz="2700"/>
            </a:lvl4pPr>
            <a:lvl5pPr marL="2434255" indent="0">
              <a:buNone/>
              <a:defRPr sz="2700"/>
            </a:lvl5pPr>
            <a:lvl6pPr marL="3042818" indent="0">
              <a:buNone/>
              <a:defRPr sz="2700"/>
            </a:lvl6pPr>
            <a:lvl7pPr marL="3651382" indent="0">
              <a:buNone/>
              <a:defRPr sz="2700"/>
            </a:lvl7pPr>
            <a:lvl8pPr marL="4259945" indent="0">
              <a:buNone/>
              <a:defRPr sz="2700"/>
            </a:lvl8pPr>
            <a:lvl9pPr marL="4868510" indent="0">
              <a:buNone/>
              <a:defRPr sz="2700"/>
            </a:lvl9pPr>
          </a:lstStyle>
          <a:p>
            <a:endParaRPr lang="en-US"/>
          </a:p>
        </p:txBody>
      </p:sp>
      <p:sp>
        <p:nvSpPr>
          <p:cNvPr id="4" name="Text Placeholder 3"/>
          <p:cNvSpPr>
            <a:spLocks noGrp="1"/>
          </p:cNvSpPr>
          <p:nvPr>
            <p:ph type="body" sz="half" idx="2"/>
          </p:nvPr>
        </p:nvSpPr>
        <p:spPr>
          <a:xfrm>
            <a:off x="2383805" y="5367339"/>
            <a:ext cx="7297103" cy="804863"/>
          </a:xfrm>
        </p:spPr>
        <p:txBody>
          <a:bodyPr/>
          <a:lstStyle>
            <a:lvl1pPr marL="0" indent="0">
              <a:buNone/>
              <a:defRPr sz="1900"/>
            </a:lvl1pPr>
            <a:lvl2pPr marL="608563" indent="0">
              <a:buNone/>
              <a:defRPr sz="1600"/>
            </a:lvl2pPr>
            <a:lvl3pPr marL="1217128" indent="0">
              <a:buNone/>
              <a:defRPr sz="1300"/>
            </a:lvl3pPr>
            <a:lvl4pPr marL="1825692" indent="0">
              <a:buNone/>
              <a:defRPr sz="1200"/>
            </a:lvl4pPr>
            <a:lvl5pPr marL="2434255" indent="0">
              <a:buNone/>
              <a:defRPr sz="1200"/>
            </a:lvl5pPr>
            <a:lvl6pPr marL="3042818" indent="0">
              <a:buNone/>
              <a:defRPr sz="1200"/>
            </a:lvl6pPr>
            <a:lvl7pPr marL="3651382" indent="0">
              <a:buNone/>
              <a:defRPr sz="1200"/>
            </a:lvl7pPr>
            <a:lvl8pPr marL="4259945" indent="0">
              <a:buNone/>
              <a:defRPr sz="1200"/>
            </a:lvl8pPr>
            <a:lvl9pPr marL="486851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11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121713" tIns="60856" rIns="121713" bIns="608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121713" tIns="60856" rIns="121713" bIns="608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121713" tIns="60856" rIns="121713" bIns="60856" rtlCol="0" anchor="ctr"/>
          <a:lstStyle>
            <a:lvl1pPr algn="l">
              <a:defRPr sz="1600">
                <a:solidFill>
                  <a:schemeClr val="tx1">
                    <a:tint val="75000"/>
                  </a:schemeClr>
                </a:solidFill>
              </a:defRPr>
            </a:lvl1pPr>
          </a:lstStyle>
          <a:p>
            <a:fld id="{96F1052E-9318-4EE8-9F70-AC7C059B8AB5}" type="datetimeFigureOut">
              <a:rPr lang="en-US" smtClean="0"/>
              <a:t>9/19/2024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121713" tIns="60856" rIns="121713" bIns="60856"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121713" tIns="60856" rIns="121713" bIns="60856" rtlCol="0" anchor="ctr"/>
          <a:lstStyle>
            <a:lvl1pPr algn="r">
              <a:defRPr sz="1600">
                <a:solidFill>
                  <a:schemeClr val="tx1">
                    <a:tint val="75000"/>
                  </a:schemeClr>
                </a:solidFill>
              </a:defRPr>
            </a:lvl1pPr>
          </a:lstStyle>
          <a:p>
            <a:fld id="{270EE86F-A67A-4542-B66D-889F3BF5AF94}" type="slidenum">
              <a:rPr lang="en-US" smtClean="0"/>
              <a:t>‹#›</a:t>
            </a:fld>
            <a:endParaRPr lang="en-US"/>
          </a:p>
        </p:txBody>
      </p:sp>
    </p:spTree>
    <p:extLst>
      <p:ext uri="{BB962C8B-B14F-4D97-AF65-F5344CB8AC3E}">
        <p14:creationId xmlns:p14="http://schemas.microsoft.com/office/powerpoint/2010/main" val="316581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7128" rtl="0" eaLnBrk="1" latinLnBrk="0" hangingPunct="1">
        <a:spcBef>
          <a:spcPct val="0"/>
        </a:spcBef>
        <a:buNone/>
        <a:defRPr sz="5900" kern="1200">
          <a:solidFill>
            <a:schemeClr val="tx1"/>
          </a:solidFill>
          <a:latin typeface="+mj-lt"/>
          <a:ea typeface="+mj-ea"/>
          <a:cs typeface="+mj-cs"/>
        </a:defRPr>
      </a:lvl1pPr>
    </p:titleStyle>
    <p:bodyStyle>
      <a:lvl1pPr marL="456423" indent="-456423" algn="l" defTabSz="1217128"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8917" indent="-380352" algn="l" defTabSz="1217128"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410" indent="-304282" algn="l" defTabSz="121712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29973"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537"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100"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5663"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227"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2792" indent="-304282" algn="l" defTabSz="121712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128" rtl="0" eaLnBrk="1" latinLnBrk="0" hangingPunct="1">
        <a:defRPr sz="2400" kern="1200">
          <a:solidFill>
            <a:schemeClr val="tx1"/>
          </a:solidFill>
          <a:latin typeface="+mn-lt"/>
          <a:ea typeface="+mn-ea"/>
          <a:cs typeface="+mn-cs"/>
        </a:defRPr>
      </a:lvl1pPr>
      <a:lvl2pPr marL="608563" algn="l" defTabSz="1217128" rtl="0" eaLnBrk="1" latinLnBrk="0" hangingPunct="1">
        <a:defRPr sz="2400" kern="1200">
          <a:solidFill>
            <a:schemeClr val="tx1"/>
          </a:solidFill>
          <a:latin typeface="+mn-lt"/>
          <a:ea typeface="+mn-ea"/>
          <a:cs typeface="+mn-cs"/>
        </a:defRPr>
      </a:lvl2pPr>
      <a:lvl3pPr marL="1217128" algn="l" defTabSz="1217128" rtl="0" eaLnBrk="1" latinLnBrk="0" hangingPunct="1">
        <a:defRPr sz="2400" kern="1200">
          <a:solidFill>
            <a:schemeClr val="tx1"/>
          </a:solidFill>
          <a:latin typeface="+mn-lt"/>
          <a:ea typeface="+mn-ea"/>
          <a:cs typeface="+mn-cs"/>
        </a:defRPr>
      </a:lvl3pPr>
      <a:lvl4pPr marL="1825692" algn="l" defTabSz="1217128" rtl="0" eaLnBrk="1" latinLnBrk="0" hangingPunct="1">
        <a:defRPr sz="2400" kern="1200">
          <a:solidFill>
            <a:schemeClr val="tx1"/>
          </a:solidFill>
          <a:latin typeface="+mn-lt"/>
          <a:ea typeface="+mn-ea"/>
          <a:cs typeface="+mn-cs"/>
        </a:defRPr>
      </a:lvl4pPr>
      <a:lvl5pPr marL="2434255" algn="l" defTabSz="1217128" rtl="0" eaLnBrk="1" latinLnBrk="0" hangingPunct="1">
        <a:defRPr sz="2400" kern="1200">
          <a:solidFill>
            <a:schemeClr val="tx1"/>
          </a:solidFill>
          <a:latin typeface="+mn-lt"/>
          <a:ea typeface="+mn-ea"/>
          <a:cs typeface="+mn-cs"/>
        </a:defRPr>
      </a:lvl5pPr>
      <a:lvl6pPr marL="3042818" algn="l" defTabSz="1217128" rtl="0" eaLnBrk="1" latinLnBrk="0" hangingPunct="1">
        <a:defRPr sz="2400" kern="1200">
          <a:solidFill>
            <a:schemeClr val="tx1"/>
          </a:solidFill>
          <a:latin typeface="+mn-lt"/>
          <a:ea typeface="+mn-ea"/>
          <a:cs typeface="+mn-cs"/>
        </a:defRPr>
      </a:lvl6pPr>
      <a:lvl7pPr marL="3651382" algn="l" defTabSz="1217128" rtl="0" eaLnBrk="1" latinLnBrk="0" hangingPunct="1">
        <a:defRPr sz="2400" kern="1200">
          <a:solidFill>
            <a:schemeClr val="tx1"/>
          </a:solidFill>
          <a:latin typeface="+mn-lt"/>
          <a:ea typeface="+mn-ea"/>
          <a:cs typeface="+mn-cs"/>
        </a:defRPr>
      </a:lvl7pPr>
      <a:lvl8pPr marL="4259945" algn="l" defTabSz="1217128" rtl="0" eaLnBrk="1" latinLnBrk="0" hangingPunct="1">
        <a:defRPr sz="2400" kern="1200">
          <a:solidFill>
            <a:schemeClr val="tx1"/>
          </a:solidFill>
          <a:latin typeface="+mn-lt"/>
          <a:ea typeface="+mn-ea"/>
          <a:cs typeface="+mn-cs"/>
        </a:defRPr>
      </a:lvl8pPr>
      <a:lvl9pPr marL="4868510" algn="l" defTabSz="121712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0098" t="53940" r="12318" b="23030"/>
          <a:stretch/>
        </p:blipFill>
        <p:spPr>
          <a:xfrm>
            <a:off x="8895477" y="4454098"/>
            <a:ext cx="1333299" cy="16097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728" y="3886202"/>
            <a:ext cx="3494440" cy="2226919"/>
          </a:xfrm>
          <a:prstGeom prst="rect">
            <a:avLst/>
          </a:prstGeom>
        </p:spPr>
      </p:pic>
      <p:sp>
        <p:nvSpPr>
          <p:cNvPr id="4" name="Rectangle 3"/>
          <p:cNvSpPr/>
          <p:nvPr/>
        </p:nvSpPr>
        <p:spPr>
          <a:xfrm>
            <a:off x="0" y="0"/>
            <a:ext cx="12161838" cy="3276600"/>
          </a:xfrm>
          <a:prstGeom prst="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dirty="0"/>
          </a:p>
        </p:txBody>
      </p:sp>
      <p:grpSp>
        <p:nvGrpSpPr>
          <p:cNvPr id="8" name="Group 7"/>
          <p:cNvGrpSpPr/>
          <p:nvPr/>
        </p:nvGrpSpPr>
        <p:grpSpPr>
          <a:xfrm>
            <a:off x="252596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37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endParaRPr lang="en-US" sz="137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9427" b="50130" l="60615" r="70644"/>
                    </a14:imgEffect>
                  </a14:imgLayer>
                </a14:imgProps>
              </a:ext>
              <a:ext uri="{28A0092B-C50C-407E-A947-70E740481C1C}">
                <a14:useLocalDpi xmlns:a14="http://schemas.microsoft.com/office/drawing/2010/main" val="0"/>
              </a:ext>
            </a:extLst>
          </a:blip>
          <a:srcRect l="59956" t="30018" r="28936" b="50095"/>
          <a:stretch/>
        </p:blipFill>
        <p:spPr bwMode="auto">
          <a:xfrm flipH="1">
            <a:off x="1843997" y="4374969"/>
            <a:ext cx="1691190" cy="17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48064" t="27747" r="38519" b="52083"/>
          <a:stretch/>
        </p:blipFill>
        <p:spPr bwMode="auto">
          <a:xfrm>
            <a:off x="6324542" y="3986257"/>
            <a:ext cx="2438905" cy="207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862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1187" y="255960"/>
            <a:ext cx="10408493" cy="646331"/>
          </a:xfrm>
          <a:prstGeom prst="rect">
            <a:avLst/>
          </a:prstGeom>
          <a:noFill/>
        </p:spPr>
        <p:txBody>
          <a:bodyPr wrap="square" rtlCol="0">
            <a:spAutoFit/>
          </a:bodyPr>
          <a:lstStyle/>
          <a:p>
            <a:pPr algn="just"/>
            <a:r>
              <a:rPr lang="en-US" sz="3600" smtClean="0">
                <a:solidFill>
                  <a:srgbClr val="0070C0"/>
                </a:solidFill>
                <a:latin typeface="Arial" pitchFamily="34" charset="0"/>
                <a:cs typeface="Arial" pitchFamily="34" charset="0"/>
              </a:rPr>
              <a:t>b) Số? </a:t>
            </a:r>
            <a:endParaRPr lang="x-none" sz="3600" dirty="0">
              <a:solidFill>
                <a:srgbClr val="0070C0"/>
              </a:solidFill>
              <a:latin typeface="Arial" pitchFamily="34" charset="0"/>
              <a:cs typeface="Arial" pitchFamily="34" charset="0"/>
            </a:endParaRPr>
          </a:p>
        </p:txBody>
      </p:sp>
      <p:pic>
        <p:nvPicPr>
          <p:cNvPr id="18" name="Picture 17">
            <a:extLst>
              <a:ext uri="{FF2B5EF4-FFF2-40B4-BE49-F238E27FC236}">
                <a16:creationId xmlns="" xmlns:a16="http://schemas.microsoft.com/office/drawing/2014/main" id="{B071F1B4-D1E7-BE4A-8F9A-92EC2BD68B5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8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924004" y="1098150"/>
            <a:ext cx="7841076" cy="3341050"/>
          </a:xfrm>
          <a:prstGeom prst="rect">
            <a:avLst/>
          </a:prstGeom>
        </p:spPr>
      </p:pic>
      <p:grpSp>
        <p:nvGrpSpPr>
          <p:cNvPr id="19" name="Group 18">
            <a:extLst>
              <a:ext uri="{FF2B5EF4-FFF2-40B4-BE49-F238E27FC236}">
                <a16:creationId xmlns="" xmlns:a16="http://schemas.microsoft.com/office/drawing/2014/main" id="{367EF152-8851-CD49-96C4-FCBB4AB0905A}"/>
              </a:ext>
            </a:extLst>
          </p:cNvPr>
          <p:cNvGrpSpPr/>
          <p:nvPr/>
        </p:nvGrpSpPr>
        <p:grpSpPr>
          <a:xfrm>
            <a:off x="571633" y="4414037"/>
            <a:ext cx="9284353" cy="1909305"/>
            <a:chOff x="847681" y="4172495"/>
            <a:chExt cx="9284353" cy="1909305"/>
          </a:xfrm>
        </p:grpSpPr>
        <p:sp>
          <p:nvSpPr>
            <p:cNvPr id="20" name="TextBox 19">
              <a:extLst>
                <a:ext uri="{FF2B5EF4-FFF2-40B4-BE49-F238E27FC236}">
                  <a16:creationId xmlns="" xmlns:a16="http://schemas.microsoft.com/office/drawing/2014/main" id="{03BC0CE2-4D13-EB41-815F-D4AF5819FD8E}"/>
                </a:ext>
              </a:extLst>
            </p:cNvPr>
            <p:cNvSpPr txBox="1"/>
            <p:nvPr/>
          </p:nvSpPr>
          <p:spPr>
            <a:xfrm>
              <a:off x="847681" y="4172495"/>
              <a:ext cx="9284353" cy="1909305"/>
            </a:xfrm>
            <a:prstGeom prst="rect">
              <a:avLst/>
            </a:prstGeom>
            <a:noFill/>
          </p:spPr>
          <p:txBody>
            <a:bodyPr wrap="square" rtlCol="0">
              <a:spAutoFit/>
            </a:bodyPr>
            <a:lstStyle/>
            <a:p>
              <a:pPr marL="457200" indent="-457200">
                <a:lnSpc>
                  <a:spcPct val="200000"/>
                </a:lnSpc>
                <a:buFontTx/>
                <a:buChar char="-"/>
              </a:pPr>
              <a:r>
                <a:rPr lang="vi-VN" sz="3200" dirty="0">
                  <a:solidFill>
                    <a:srgbClr val="0070C0"/>
                  </a:solidFill>
                  <a:latin typeface="Arial" pitchFamily="34" charset="0"/>
                  <a:cs typeface="Arial" pitchFamily="34" charset="0"/>
                </a:rPr>
                <a:t>Rô-bốt A cao hơn rô-bốt B          cm.</a:t>
              </a:r>
            </a:p>
            <a:p>
              <a:pPr marL="457200" indent="-457200">
                <a:lnSpc>
                  <a:spcPct val="200000"/>
                </a:lnSpc>
                <a:buFontTx/>
                <a:buChar char="-"/>
              </a:pPr>
              <a:r>
                <a:rPr lang="vi-VN" sz="3200" dirty="0">
                  <a:solidFill>
                    <a:srgbClr val="0070C0"/>
                  </a:solidFill>
                  <a:latin typeface="Arial" pitchFamily="34" charset="0"/>
                  <a:cs typeface="Arial" pitchFamily="34" charset="0"/>
                </a:rPr>
                <a:t>Rô-bốt B thấp hơn rô-bốt C         cm. </a:t>
              </a:r>
              <a:endParaRPr lang="x-none" sz="3200" dirty="0">
                <a:solidFill>
                  <a:srgbClr val="0070C0"/>
                </a:solidFill>
                <a:latin typeface="Arial" pitchFamily="34" charset="0"/>
                <a:cs typeface="Arial" pitchFamily="34" charset="0"/>
              </a:endParaRPr>
            </a:p>
          </p:txBody>
        </p:sp>
        <p:sp>
          <p:nvSpPr>
            <p:cNvPr id="21" name="Rounded Rectangle 20">
              <a:extLst>
                <a:ext uri="{FF2B5EF4-FFF2-40B4-BE49-F238E27FC236}">
                  <a16:creationId xmlns="" xmlns:a16="http://schemas.microsoft.com/office/drawing/2014/main" id="{1048BFCA-850B-E649-8F36-70481B8317EF}"/>
                </a:ext>
              </a:extLst>
            </p:cNvPr>
            <p:cNvSpPr/>
            <p:nvPr/>
          </p:nvSpPr>
          <p:spPr>
            <a:xfrm>
              <a:off x="6438835" y="4386776"/>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sp>
          <p:nvSpPr>
            <p:cNvPr id="22" name="Rounded Rectangle 21">
              <a:extLst>
                <a:ext uri="{FF2B5EF4-FFF2-40B4-BE49-F238E27FC236}">
                  <a16:creationId xmlns="" xmlns:a16="http://schemas.microsoft.com/office/drawing/2014/main" id="{E5E500D6-5D96-E14F-AB90-0685EDA68542}"/>
                </a:ext>
              </a:extLst>
            </p:cNvPr>
            <p:cNvSpPr/>
            <p:nvPr/>
          </p:nvSpPr>
          <p:spPr>
            <a:xfrm>
              <a:off x="6487957" y="5360758"/>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grpSp>
      <p:sp>
        <p:nvSpPr>
          <p:cNvPr id="23" name="Rounded Rectangle 22">
            <a:extLst>
              <a:ext uri="{FF2B5EF4-FFF2-40B4-BE49-F238E27FC236}">
                <a16:creationId xmlns="" xmlns:a16="http://schemas.microsoft.com/office/drawing/2014/main" id="{EFC1C116-B184-7241-988C-70AB4D309DCD}"/>
              </a:ext>
            </a:extLst>
          </p:cNvPr>
          <p:cNvSpPr/>
          <p:nvPr/>
        </p:nvSpPr>
        <p:spPr>
          <a:xfrm>
            <a:off x="6162790" y="4630394"/>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2</a:t>
            </a:r>
          </a:p>
        </p:txBody>
      </p:sp>
      <p:sp>
        <p:nvSpPr>
          <p:cNvPr id="24" name="Rounded Rectangle 23">
            <a:extLst>
              <a:ext uri="{FF2B5EF4-FFF2-40B4-BE49-F238E27FC236}">
                <a16:creationId xmlns="" xmlns:a16="http://schemas.microsoft.com/office/drawing/2014/main" id="{66B67C48-554A-4F46-88FA-2AB03705D482}"/>
              </a:ext>
            </a:extLst>
          </p:cNvPr>
          <p:cNvSpPr/>
          <p:nvPr/>
        </p:nvSpPr>
        <p:spPr>
          <a:xfrm>
            <a:off x="6211904" y="5602300"/>
            <a:ext cx="679432"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5</a:t>
            </a:r>
          </a:p>
        </p:txBody>
      </p:sp>
      <p:sp>
        <p:nvSpPr>
          <p:cNvPr id="25" name="Rectangle 24">
            <a:extLst>
              <a:ext uri="{FF2B5EF4-FFF2-40B4-BE49-F238E27FC236}">
                <a16:creationId xmlns="" xmlns:a16="http://schemas.microsoft.com/office/drawing/2014/main" id="{EF9AB4F1-FCAF-1D4F-A188-12ADB802249E}"/>
              </a:ext>
            </a:extLst>
          </p:cNvPr>
          <p:cNvSpPr/>
          <p:nvPr/>
        </p:nvSpPr>
        <p:spPr>
          <a:xfrm>
            <a:off x="7578234" y="4727229"/>
            <a:ext cx="4070345" cy="523220"/>
          </a:xfrm>
          <a:prstGeom prst="rect">
            <a:avLst/>
          </a:prstGeom>
        </p:spPr>
        <p:txBody>
          <a:bodyPr wrap="none">
            <a:spAutoFit/>
          </a:bodyPr>
          <a:lstStyle/>
          <a:p>
            <a:r>
              <a:rPr lang="vi-VN" sz="2800" dirty="0">
                <a:solidFill>
                  <a:srgbClr val="0070C0"/>
                </a:solidFill>
                <a:latin typeface="Arial" pitchFamily="34" charset="0"/>
                <a:cs typeface="Arial" pitchFamily="34" charset="0"/>
              </a:rPr>
              <a:t>( 56 cm – 54 cm = 2 cm)</a:t>
            </a:r>
            <a:endParaRPr lang="x-none" sz="1600" dirty="0">
              <a:solidFill>
                <a:srgbClr val="0070C0"/>
              </a:solidFill>
              <a:latin typeface="Arial" pitchFamily="34" charset="0"/>
              <a:cs typeface="Arial" pitchFamily="34" charset="0"/>
            </a:endParaRPr>
          </a:p>
        </p:txBody>
      </p:sp>
      <p:sp>
        <p:nvSpPr>
          <p:cNvPr id="26" name="Rectangle 25">
            <a:extLst>
              <a:ext uri="{FF2B5EF4-FFF2-40B4-BE49-F238E27FC236}">
                <a16:creationId xmlns="" xmlns:a16="http://schemas.microsoft.com/office/drawing/2014/main" id="{99F2A0C3-ED55-F540-857F-7EA9B1B00D5F}"/>
              </a:ext>
            </a:extLst>
          </p:cNvPr>
          <p:cNvSpPr/>
          <p:nvPr/>
        </p:nvSpPr>
        <p:spPr>
          <a:xfrm>
            <a:off x="7659553" y="5718464"/>
            <a:ext cx="4070345" cy="523220"/>
          </a:xfrm>
          <a:prstGeom prst="rect">
            <a:avLst/>
          </a:prstGeom>
        </p:spPr>
        <p:txBody>
          <a:bodyPr wrap="none">
            <a:spAutoFit/>
          </a:bodyPr>
          <a:lstStyle/>
          <a:p>
            <a:r>
              <a:rPr lang="vi-VN" sz="2800" dirty="0">
                <a:solidFill>
                  <a:srgbClr val="0070C0"/>
                </a:solidFill>
                <a:latin typeface="Arial" pitchFamily="34" charset="0"/>
                <a:cs typeface="Arial" pitchFamily="34" charset="0"/>
              </a:rPr>
              <a:t>( 59 cm – 54 cm = 5 cm)</a:t>
            </a:r>
            <a:endParaRPr lang="x-none" sz="16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2931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3519" y="228600"/>
            <a:ext cx="11948319" cy="642834"/>
            <a:chOff x="373793" y="478207"/>
            <a:chExt cx="11658921" cy="642833"/>
          </a:xfrm>
        </p:grpSpPr>
        <p:sp>
          <p:nvSpPr>
            <p:cNvPr id="3" name="Oval 2"/>
            <p:cNvSpPr/>
            <p:nvPr/>
          </p:nvSpPr>
          <p:spPr>
            <a:xfrm>
              <a:off x="373793" y="478207"/>
              <a:ext cx="593363" cy="609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n w="57150" cmpd="sng">
                    <a:solidFill>
                      <a:schemeClr val="bg1"/>
                    </a:solidFill>
                    <a:prstDash val="solid"/>
                  </a:ln>
                  <a:solidFill>
                    <a:srgbClr val="0070C0"/>
                  </a:solidFill>
                  <a:effectLst>
                    <a:outerShdw blurRad="63500" dir="3600000" algn="tl" rotWithShape="0">
                      <a:srgbClr val="000000">
                        <a:alpha val="70000"/>
                      </a:srgbClr>
                    </a:outerShdw>
                  </a:effectLst>
                  <a:latin typeface="Arial" pitchFamily="34" charset="0"/>
                  <a:cs typeface="Arial" pitchFamily="34" charset="0"/>
                </a:rPr>
                <a:t>4</a:t>
              </a:r>
              <a:endParaRPr lang="en-US" sz="4800">
                <a:ln w="57150" cmpd="sng">
                  <a:solidFill>
                    <a:schemeClr val="bg1"/>
                  </a:solidFill>
                  <a:prstDash val="solid"/>
                </a:ln>
                <a:solidFill>
                  <a:srgbClr val="0070C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TextBox 3"/>
            <p:cNvSpPr txBox="1"/>
            <p:nvPr/>
          </p:nvSpPr>
          <p:spPr>
            <a:xfrm>
              <a:off x="967156" y="536266"/>
              <a:ext cx="11065558" cy="584774"/>
            </a:xfrm>
            <a:prstGeom prst="rect">
              <a:avLst/>
            </a:prstGeom>
            <a:noFill/>
          </p:spPr>
          <p:txBody>
            <a:bodyPr wrap="square" rtlCol="0">
              <a:spAutoFit/>
            </a:bodyPr>
            <a:lstStyle/>
            <a:p>
              <a:r>
                <a:rPr lang="vi-VN" sz="3200">
                  <a:solidFill>
                    <a:srgbClr val="0070C0"/>
                  </a:solidFill>
                  <a:latin typeface="Arial" pitchFamily="34" charset="0"/>
                  <a:cs typeface="Arial" pitchFamily="34" charset="0"/>
                </a:rPr>
                <a:t>Mai và Nam gấp được các thuyền giấy như hình dưới đây:</a:t>
              </a:r>
              <a:endParaRPr lang="x-none" sz="3200" dirty="0">
                <a:solidFill>
                  <a:srgbClr val="0070C0"/>
                </a:solidFill>
                <a:latin typeface="Arial" pitchFamily="34" charset="0"/>
                <a:cs typeface="Arial" pitchFamily="34" charset="0"/>
              </a:endParaRPr>
            </a:p>
          </p:txBody>
        </p:sp>
      </p:grpSp>
      <p:pic>
        <p:nvPicPr>
          <p:cNvPr id="18" name="Picture 17">
            <a:extLst>
              <a:ext uri="{FF2B5EF4-FFF2-40B4-BE49-F238E27FC236}">
                <a16:creationId xmlns="" xmlns:a16="http://schemas.microsoft.com/office/drawing/2014/main" id="{FACCD75A-4C1E-4F42-9CB2-CA04FC216E1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1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2670116" y="1102479"/>
            <a:ext cx="6008058" cy="2963761"/>
          </a:xfrm>
          <a:prstGeom prst="rect">
            <a:avLst/>
          </a:prstGeom>
        </p:spPr>
      </p:pic>
      <p:grpSp>
        <p:nvGrpSpPr>
          <p:cNvPr id="19" name="Group 18">
            <a:extLst>
              <a:ext uri="{FF2B5EF4-FFF2-40B4-BE49-F238E27FC236}">
                <a16:creationId xmlns="" xmlns:a16="http://schemas.microsoft.com/office/drawing/2014/main" id="{D479BE22-A7EC-8848-A3EC-95B63BFDA70C}"/>
              </a:ext>
            </a:extLst>
          </p:cNvPr>
          <p:cNvGrpSpPr/>
          <p:nvPr/>
        </p:nvGrpSpPr>
        <p:grpSpPr>
          <a:xfrm>
            <a:off x="914019" y="4153402"/>
            <a:ext cx="9368668" cy="2049169"/>
            <a:chOff x="914019" y="4153402"/>
            <a:chExt cx="9368668" cy="2049169"/>
          </a:xfrm>
        </p:grpSpPr>
        <p:sp>
          <p:nvSpPr>
            <p:cNvPr id="20" name="Rectangle 19">
              <a:extLst>
                <a:ext uri="{FF2B5EF4-FFF2-40B4-BE49-F238E27FC236}">
                  <a16:creationId xmlns="" xmlns:a16="http://schemas.microsoft.com/office/drawing/2014/main" id="{E8E5EF23-286F-E240-987D-FFF69B4AFADB}"/>
                </a:ext>
              </a:extLst>
            </p:cNvPr>
            <p:cNvSpPr/>
            <p:nvPr/>
          </p:nvSpPr>
          <p:spPr>
            <a:xfrm>
              <a:off x="914019" y="4153402"/>
              <a:ext cx="9368668" cy="2011897"/>
            </a:xfrm>
            <a:prstGeom prst="rect">
              <a:avLst/>
            </a:prstGeom>
          </p:spPr>
          <p:txBody>
            <a:bodyPr wrap="square">
              <a:spAutoFit/>
            </a:bodyPr>
            <a:lstStyle/>
            <a:p>
              <a:pPr>
                <a:lnSpc>
                  <a:spcPct val="200000"/>
                </a:lnSpc>
                <a:spcAft>
                  <a:spcPts val="800"/>
                </a:spcAft>
              </a:pPr>
              <a:r>
                <a:rPr lang="en-US" sz="3200" dirty="0">
                  <a:solidFill>
                    <a:srgbClr val="0070C0"/>
                  </a:solidFill>
                  <a:latin typeface="Arial" panose="020B0604020202020204" pitchFamily="34" charset="0"/>
                  <a:ea typeface="Calibri" panose="020F0502020204030204" pitchFamily="34" charset="0"/>
                  <a:cs typeface="Arial" pitchFamily="34" charset="0"/>
                </a:rPr>
                <a:t>a) Mai </a:t>
              </a:r>
              <a:r>
                <a:rPr lang="en-US" sz="3200" dirty="0" err="1">
                  <a:solidFill>
                    <a:srgbClr val="0070C0"/>
                  </a:solidFill>
                  <a:latin typeface="Arial" panose="020B0604020202020204" pitchFamily="34" charset="0"/>
                  <a:ea typeface="Calibri" panose="020F0502020204030204" pitchFamily="34" charset="0"/>
                  <a:cs typeface="Arial" pitchFamily="34" charset="0"/>
                </a:rPr>
                <a:t>gấp</a:t>
              </a:r>
              <a:r>
                <a:rPr lang="en-US" sz="3200" dirty="0">
                  <a:solidFill>
                    <a:srgbClr val="0070C0"/>
                  </a:solidFill>
                  <a:latin typeface="Arial" panose="020B0604020202020204" pitchFamily="34" charset="0"/>
                  <a:ea typeface="Calibri" panose="020F0502020204030204" pitchFamily="34" charset="0"/>
                  <a:cs typeface="Arial" pitchFamily="34" charset="0"/>
                </a:rPr>
                <a:t> </a:t>
              </a:r>
              <a:r>
                <a:rPr lang="en-US" sz="3200" dirty="0" err="1">
                  <a:solidFill>
                    <a:srgbClr val="0070C0"/>
                  </a:solidFill>
                  <a:latin typeface="Arial" panose="020B0604020202020204" pitchFamily="34" charset="0"/>
                  <a:ea typeface="Calibri" panose="020F0502020204030204" pitchFamily="34" charset="0"/>
                  <a:cs typeface="Arial" pitchFamily="34" charset="0"/>
                </a:rPr>
                <a:t>được</a:t>
              </a:r>
              <a:r>
                <a:rPr lang="en-US" sz="3200" dirty="0">
                  <a:solidFill>
                    <a:srgbClr val="0070C0"/>
                  </a:solidFill>
                  <a:latin typeface="Arial" panose="020B0604020202020204" pitchFamily="34" charset="0"/>
                  <a:ea typeface="Calibri" panose="020F0502020204030204" pitchFamily="34" charset="0"/>
                  <a:cs typeface="Arial" pitchFamily="34" charset="0"/>
                </a:rPr>
                <a:t> </a:t>
              </a:r>
              <a:r>
                <a:rPr lang="en-US" sz="3200" dirty="0" err="1">
                  <a:solidFill>
                    <a:srgbClr val="0070C0"/>
                  </a:solidFill>
                  <a:latin typeface="Arial" panose="020B0604020202020204" pitchFamily="34" charset="0"/>
                  <a:ea typeface="Calibri" panose="020F0502020204030204" pitchFamily="34" charset="0"/>
                  <a:cs typeface="Arial" pitchFamily="34" charset="0"/>
                </a:rPr>
                <a:t>hơn</a:t>
              </a:r>
              <a:r>
                <a:rPr lang="en-US" sz="3200" dirty="0">
                  <a:solidFill>
                    <a:srgbClr val="0070C0"/>
                  </a:solidFill>
                  <a:latin typeface="Arial" panose="020B0604020202020204" pitchFamily="34" charset="0"/>
                  <a:ea typeface="Calibri" panose="020F0502020204030204" pitchFamily="34" charset="0"/>
                  <a:cs typeface="Arial" pitchFamily="34" charset="0"/>
                </a:rPr>
                <a:t> Nam          </a:t>
              </a:r>
              <a:r>
                <a:rPr lang="en-US" sz="3200" dirty="0" err="1">
                  <a:solidFill>
                    <a:srgbClr val="0070C0"/>
                  </a:solidFill>
                  <a:latin typeface="Arial" panose="020B0604020202020204" pitchFamily="34" charset="0"/>
                  <a:ea typeface="Calibri" panose="020F0502020204030204" pitchFamily="34" charset="0"/>
                  <a:cs typeface="Arial" pitchFamily="34" charset="0"/>
                </a:rPr>
                <a:t>cái</a:t>
              </a:r>
              <a:r>
                <a:rPr lang="en-US" sz="3200" dirty="0">
                  <a:solidFill>
                    <a:srgbClr val="0070C0"/>
                  </a:solidFill>
                  <a:latin typeface="Arial" panose="020B0604020202020204" pitchFamily="34" charset="0"/>
                  <a:ea typeface="Calibri" panose="020F0502020204030204" pitchFamily="34" charset="0"/>
                  <a:cs typeface="Arial" pitchFamily="34" charset="0"/>
                </a:rPr>
                <a:t> </a:t>
              </a:r>
              <a:r>
                <a:rPr lang="en-US" sz="3200" dirty="0" err="1">
                  <a:solidFill>
                    <a:srgbClr val="0070C0"/>
                  </a:solidFill>
                  <a:latin typeface="Arial" panose="020B0604020202020204" pitchFamily="34" charset="0"/>
                  <a:ea typeface="Calibri" panose="020F0502020204030204" pitchFamily="34" charset="0"/>
                  <a:cs typeface="Arial" pitchFamily="34" charset="0"/>
                </a:rPr>
                <a:t>thuyền</a:t>
              </a:r>
              <a:r>
                <a:rPr lang="en-US" sz="3200" dirty="0">
                  <a:solidFill>
                    <a:srgbClr val="0070C0"/>
                  </a:solidFill>
                  <a:latin typeface="Arial" panose="020B0604020202020204" pitchFamily="34" charset="0"/>
                  <a:ea typeface="Calibri" panose="020F0502020204030204" pitchFamily="34" charset="0"/>
                  <a:cs typeface="Arial" pitchFamily="34" charset="0"/>
                </a:rPr>
                <a:t>.</a:t>
              </a:r>
              <a:endParaRPr lang="x-none" sz="3200" dirty="0">
                <a:solidFill>
                  <a:srgbClr val="0070C0"/>
                </a:solidFill>
                <a:latin typeface="Arial" pitchFamily="34" charset="0"/>
                <a:ea typeface="Calibri" panose="020F0502020204030204" pitchFamily="34" charset="0"/>
                <a:cs typeface="Arial" pitchFamily="34" charset="0"/>
              </a:endParaRPr>
            </a:p>
            <a:p>
              <a:pPr>
                <a:lnSpc>
                  <a:spcPct val="200000"/>
                </a:lnSpc>
                <a:spcAft>
                  <a:spcPts val="800"/>
                </a:spcAft>
              </a:pPr>
              <a:r>
                <a:rPr lang="en-US" sz="3200" dirty="0">
                  <a:solidFill>
                    <a:srgbClr val="0070C0"/>
                  </a:solidFill>
                  <a:latin typeface="Arial" panose="020B0604020202020204" pitchFamily="34" charset="0"/>
                  <a:ea typeface="Calibri" panose="020F0502020204030204" pitchFamily="34" charset="0"/>
                  <a:cs typeface="Arial" pitchFamily="34" charset="0"/>
                </a:rPr>
                <a:t>b) Nam </a:t>
              </a:r>
              <a:r>
                <a:rPr lang="en-US" sz="3200" dirty="0" err="1">
                  <a:solidFill>
                    <a:srgbClr val="0070C0"/>
                  </a:solidFill>
                  <a:latin typeface="Arial" panose="020B0604020202020204" pitchFamily="34" charset="0"/>
                  <a:ea typeface="Calibri" panose="020F0502020204030204" pitchFamily="34" charset="0"/>
                  <a:cs typeface="Arial" pitchFamily="34" charset="0"/>
                </a:rPr>
                <a:t>gấp</a:t>
              </a:r>
              <a:r>
                <a:rPr lang="en-US" sz="3200" dirty="0">
                  <a:solidFill>
                    <a:srgbClr val="0070C0"/>
                  </a:solidFill>
                  <a:latin typeface="Arial" panose="020B0604020202020204" pitchFamily="34" charset="0"/>
                  <a:ea typeface="Calibri" panose="020F0502020204030204" pitchFamily="34" charset="0"/>
                  <a:cs typeface="Arial" pitchFamily="34" charset="0"/>
                </a:rPr>
                <a:t> </a:t>
              </a:r>
              <a:r>
                <a:rPr lang="en-US" sz="3200" dirty="0" err="1">
                  <a:solidFill>
                    <a:srgbClr val="0070C0"/>
                  </a:solidFill>
                  <a:latin typeface="Arial" panose="020B0604020202020204" pitchFamily="34" charset="0"/>
                  <a:ea typeface="Calibri" panose="020F0502020204030204" pitchFamily="34" charset="0"/>
                  <a:cs typeface="Arial" pitchFamily="34" charset="0"/>
                </a:rPr>
                <a:t>được</a:t>
              </a:r>
              <a:r>
                <a:rPr lang="en-US" sz="3200" dirty="0">
                  <a:solidFill>
                    <a:srgbClr val="0070C0"/>
                  </a:solidFill>
                  <a:latin typeface="Arial" panose="020B0604020202020204" pitchFamily="34" charset="0"/>
                  <a:ea typeface="Calibri" panose="020F0502020204030204" pitchFamily="34" charset="0"/>
                  <a:cs typeface="Arial" pitchFamily="34" charset="0"/>
                </a:rPr>
                <a:t> </a:t>
              </a:r>
              <a:r>
                <a:rPr lang="en-US" sz="3200" dirty="0" err="1">
                  <a:solidFill>
                    <a:srgbClr val="0070C0"/>
                  </a:solidFill>
                  <a:latin typeface="Arial" panose="020B0604020202020204" pitchFamily="34" charset="0"/>
                  <a:ea typeface="Calibri" panose="020F0502020204030204" pitchFamily="34" charset="0"/>
                  <a:cs typeface="Arial" pitchFamily="34" charset="0"/>
                </a:rPr>
                <a:t>kém</a:t>
              </a:r>
              <a:r>
                <a:rPr lang="en-US" sz="3200" dirty="0">
                  <a:solidFill>
                    <a:srgbClr val="0070C0"/>
                  </a:solidFill>
                  <a:latin typeface="Arial" panose="020B0604020202020204" pitchFamily="34" charset="0"/>
                  <a:ea typeface="Calibri" panose="020F0502020204030204" pitchFamily="34" charset="0"/>
                  <a:cs typeface="Arial" pitchFamily="34" charset="0"/>
                </a:rPr>
                <a:t> Mai          </a:t>
              </a:r>
              <a:r>
                <a:rPr lang="en-US" sz="3200" dirty="0" err="1">
                  <a:solidFill>
                    <a:srgbClr val="0070C0"/>
                  </a:solidFill>
                  <a:latin typeface="Arial" panose="020B0604020202020204" pitchFamily="34" charset="0"/>
                  <a:ea typeface="Calibri" panose="020F0502020204030204" pitchFamily="34" charset="0"/>
                  <a:cs typeface="Arial" pitchFamily="34" charset="0"/>
                </a:rPr>
                <a:t>cái</a:t>
              </a:r>
              <a:r>
                <a:rPr lang="en-US" sz="3200" dirty="0">
                  <a:solidFill>
                    <a:srgbClr val="0070C0"/>
                  </a:solidFill>
                  <a:latin typeface="Arial" panose="020B0604020202020204" pitchFamily="34" charset="0"/>
                  <a:ea typeface="Calibri" panose="020F0502020204030204" pitchFamily="34" charset="0"/>
                  <a:cs typeface="Arial" pitchFamily="34" charset="0"/>
                </a:rPr>
                <a:t> </a:t>
              </a:r>
              <a:r>
                <a:rPr lang="en-US" sz="3200" dirty="0" err="1">
                  <a:solidFill>
                    <a:srgbClr val="0070C0"/>
                  </a:solidFill>
                  <a:latin typeface="Arial" panose="020B0604020202020204" pitchFamily="34" charset="0"/>
                  <a:ea typeface="Calibri" panose="020F0502020204030204" pitchFamily="34" charset="0"/>
                  <a:cs typeface="Arial" pitchFamily="34" charset="0"/>
                </a:rPr>
                <a:t>thuyền</a:t>
              </a:r>
              <a:r>
                <a:rPr lang="en-US" sz="3200" dirty="0">
                  <a:solidFill>
                    <a:srgbClr val="0070C0"/>
                  </a:solidFill>
                  <a:latin typeface="Arial" panose="020B0604020202020204" pitchFamily="34" charset="0"/>
                  <a:ea typeface="Calibri" panose="020F0502020204030204" pitchFamily="34" charset="0"/>
                  <a:cs typeface="Arial" pitchFamily="34" charset="0"/>
                </a:rPr>
                <a:t>.</a:t>
              </a:r>
              <a:endParaRPr lang="x-none" sz="3200" dirty="0">
                <a:solidFill>
                  <a:srgbClr val="0070C0"/>
                </a:solidFill>
                <a:latin typeface="Arial" pitchFamily="34" charset="0"/>
                <a:ea typeface="Calibri" panose="020F0502020204030204" pitchFamily="34" charset="0"/>
                <a:cs typeface="Arial" pitchFamily="34" charset="0"/>
              </a:endParaRPr>
            </a:p>
          </p:txBody>
        </p:sp>
        <p:sp>
          <p:nvSpPr>
            <p:cNvPr id="21" name="Rounded Rectangle 20">
              <a:extLst>
                <a:ext uri="{FF2B5EF4-FFF2-40B4-BE49-F238E27FC236}">
                  <a16:creationId xmlns="" xmlns:a16="http://schemas.microsoft.com/office/drawing/2014/main" id="{B2613669-35D3-B44E-9EC8-36FE64E314B0}"/>
                </a:ext>
              </a:extLst>
            </p:cNvPr>
            <p:cNvSpPr/>
            <p:nvPr/>
          </p:nvSpPr>
          <p:spPr>
            <a:xfrm>
              <a:off x="6024766" y="4319840"/>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sp>
          <p:nvSpPr>
            <p:cNvPr id="22" name="Rounded Rectangle 21">
              <a:extLst>
                <a:ext uri="{FF2B5EF4-FFF2-40B4-BE49-F238E27FC236}">
                  <a16:creationId xmlns="" xmlns:a16="http://schemas.microsoft.com/office/drawing/2014/main" id="{738442CD-1F0A-5342-B6CA-D0558DEAFA0F}"/>
                </a:ext>
              </a:extLst>
            </p:cNvPr>
            <p:cNvSpPr/>
            <p:nvPr/>
          </p:nvSpPr>
          <p:spPr>
            <a:xfrm>
              <a:off x="6073880" y="5481529"/>
              <a:ext cx="679432"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grpSp>
      <p:sp>
        <p:nvSpPr>
          <p:cNvPr id="23" name="Rounded Rectangle 22">
            <a:extLst>
              <a:ext uri="{FF2B5EF4-FFF2-40B4-BE49-F238E27FC236}">
                <a16:creationId xmlns="" xmlns:a16="http://schemas.microsoft.com/office/drawing/2014/main" id="{249DB7DA-E4A6-FD48-921E-36B61344D321}"/>
              </a:ext>
            </a:extLst>
          </p:cNvPr>
          <p:cNvSpPr/>
          <p:nvPr/>
        </p:nvSpPr>
        <p:spPr>
          <a:xfrm>
            <a:off x="6025871" y="4320296"/>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2</a:t>
            </a:r>
          </a:p>
        </p:txBody>
      </p:sp>
      <p:sp>
        <p:nvSpPr>
          <p:cNvPr id="24" name="Rounded Rectangle 23">
            <a:extLst>
              <a:ext uri="{FF2B5EF4-FFF2-40B4-BE49-F238E27FC236}">
                <a16:creationId xmlns="" xmlns:a16="http://schemas.microsoft.com/office/drawing/2014/main" id="{DE60FB84-EDB5-EA4B-8B17-9275CE4243F9}"/>
              </a:ext>
            </a:extLst>
          </p:cNvPr>
          <p:cNvSpPr/>
          <p:nvPr/>
        </p:nvSpPr>
        <p:spPr>
          <a:xfrm>
            <a:off x="6074985" y="5481985"/>
            <a:ext cx="679432"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2</a:t>
            </a:r>
          </a:p>
        </p:txBody>
      </p:sp>
      <p:sp>
        <p:nvSpPr>
          <p:cNvPr id="25" name="Oval 24">
            <a:extLst>
              <a:ext uri="{FF2B5EF4-FFF2-40B4-BE49-F238E27FC236}">
                <a16:creationId xmlns="" xmlns:a16="http://schemas.microsoft.com/office/drawing/2014/main" id="{9811BEA0-9851-BE47-99AD-F24A87FA5873}"/>
              </a:ext>
            </a:extLst>
          </p:cNvPr>
          <p:cNvSpPr/>
          <p:nvPr/>
        </p:nvSpPr>
        <p:spPr>
          <a:xfrm rot="1216043">
            <a:off x="3994590" y="2064064"/>
            <a:ext cx="1544370" cy="18754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70C0"/>
              </a:solidFill>
              <a:latin typeface="Arial" pitchFamily="34" charset="0"/>
              <a:cs typeface="Arial" pitchFamily="34" charset="0"/>
            </a:endParaRPr>
          </a:p>
        </p:txBody>
      </p:sp>
      <p:sp>
        <p:nvSpPr>
          <p:cNvPr id="26" name="Rounded Rectangular Callout 25">
            <a:extLst>
              <a:ext uri="{FF2B5EF4-FFF2-40B4-BE49-F238E27FC236}">
                <a16:creationId xmlns="" xmlns:a16="http://schemas.microsoft.com/office/drawing/2014/main" id="{6BC1CB6C-E566-2640-9469-0C517F92F379}"/>
              </a:ext>
            </a:extLst>
          </p:cNvPr>
          <p:cNvSpPr/>
          <p:nvPr/>
        </p:nvSpPr>
        <p:spPr>
          <a:xfrm>
            <a:off x="1215704" y="2982165"/>
            <a:ext cx="1559655" cy="1084076"/>
          </a:xfrm>
          <a:prstGeom prst="wedgeRoundRectCallout">
            <a:avLst>
              <a:gd name="adj1" fmla="val 51444"/>
              <a:gd name="adj2" fmla="val -837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5400" dirty="0">
                <a:solidFill>
                  <a:srgbClr val="0070C0"/>
                </a:solidFill>
                <a:latin typeface="Arial" pitchFamily="34" charset="0"/>
                <a:cs typeface="Arial" pitchFamily="34" charset="0"/>
              </a:rPr>
              <a:t>8</a:t>
            </a:r>
          </a:p>
        </p:txBody>
      </p:sp>
      <p:sp>
        <p:nvSpPr>
          <p:cNvPr id="27" name="Oval 26">
            <a:extLst>
              <a:ext uri="{FF2B5EF4-FFF2-40B4-BE49-F238E27FC236}">
                <a16:creationId xmlns="" xmlns:a16="http://schemas.microsoft.com/office/drawing/2014/main" id="{C1A7DEBC-46F1-A647-B513-179C1CA7496A}"/>
              </a:ext>
            </a:extLst>
          </p:cNvPr>
          <p:cNvSpPr/>
          <p:nvPr/>
        </p:nvSpPr>
        <p:spPr>
          <a:xfrm rot="20043691">
            <a:off x="6089017" y="2027060"/>
            <a:ext cx="1623751" cy="187549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70C0"/>
              </a:solidFill>
              <a:latin typeface="Arial" pitchFamily="34" charset="0"/>
              <a:cs typeface="Arial" pitchFamily="34" charset="0"/>
            </a:endParaRPr>
          </a:p>
        </p:txBody>
      </p:sp>
      <p:sp>
        <p:nvSpPr>
          <p:cNvPr id="28" name="Rounded Rectangular Callout 27">
            <a:extLst>
              <a:ext uri="{FF2B5EF4-FFF2-40B4-BE49-F238E27FC236}">
                <a16:creationId xmlns="" xmlns:a16="http://schemas.microsoft.com/office/drawing/2014/main" id="{30CBC20E-360E-5245-AB75-6F44B60E01FA}"/>
              </a:ext>
            </a:extLst>
          </p:cNvPr>
          <p:cNvSpPr/>
          <p:nvPr/>
        </p:nvSpPr>
        <p:spPr>
          <a:xfrm>
            <a:off x="8619531" y="2928968"/>
            <a:ext cx="1559655" cy="1084076"/>
          </a:xfrm>
          <a:prstGeom prst="wedgeRoundRectCallout">
            <a:avLst>
              <a:gd name="adj1" fmla="val -58484"/>
              <a:gd name="adj2" fmla="val -890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5400" dirty="0">
                <a:solidFill>
                  <a:srgbClr val="0070C0"/>
                </a:solidFill>
                <a:latin typeface="Arial" pitchFamily="34" charset="0"/>
                <a:cs typeface="Arial" pitchFamily="34" charset="0"/>
              </a:rPr>
              <a:t>6</a:t>
            </a:r>
          </a:p>
        </p:txBody>
      </p:sp>
      <p:sp>
        <p:nvSpPr>
          <p:cNvPr id="29" name="Rectangle 28">
            <a:extLst>
              <a:ext uri="{FF2B5EF4-FFF2-40B4-BE49-F238E27FC236}">
                <a16:creationId xmlns="" xmlns:a16="http://schemas.microsoft.com/office/drawing/2014/main" id="{BE0DC474-6488-D442-9707-C5BE225854EF}"/>
              </a:ext>
            </a:extLst>
          </p:cNvPr>
          <p:cNvSpPr/>
          <p:nvPr/>
        </p:nvSpPr>
        <p:spPr>
          <a:xfrm>
            <a:off x="8854584" y="4418751"/>
            <a:ext cx="2300630" cy="646331"/>
          </a:xfrm>
          <a:prstGeom prst="rect">
            <a:avLst/>
          </a:prstGeom>
        </p:spPr>
        <p:txBody>
          <a:bodyPr wrap="none">
            <a:spAutoFit/>
          </a:bodyPr>
          <a:lstStyle/>
          <a:p>
            <a:r>
              <a:rPr lang="vi-VN" sz="3600" dirty="0">
                <a:solidFill>
                  <a:srgbClr val="0070C0"/>
                </a:solidFill>
                <a:latin typeface="Arial" pitchFamily="34" charset="0"/>
                <a:cs typeface="Arial" pitchFamily="34" charset="0"/>
              </a:rPr>
              <a:t>(8 – 6 = 2)</a:t>
            </a:r>
            <a:endParaRPr lang="x-none" sz="2000" dirty="0">
              <a:solidFill>
                <a:srgbClr val="0070C0"/>
              </a:solidFill>
              <a:latin typeface="Arial" pitchFamily="34" charset="0"/>
              <a:cs typeface="Arial" pitchFamily="34" charset="0"/>
            </a:endParaRPr>
          </a:p>
        </p:txBody>
      </p:sp>
      <p:sp>
        <p:nvSpPr>
          <p:cNvPr id="31" name="Rectangle 30">
            <a:extLst>
              <a:ext uri="{FF2B5EF4-FFF2-40B4-BE49-F238E27FC236}">
                <a16:creationId xmlns="" xmlns:a16="http://schemas.microsoft.com/office/drawing/2014/main" id="{B39B4CA9-6DEC-5E4D-B30B-2C0577B5A34D}"/>
              </a:ext>
            </a:extLst>
          </p:cNvPr>
          <p:cNvSpPr/>
          <p:nvPr/>
        </p:nvSpPr>
        <p:spPr>
          <a:xfrm>
            <a:off x="8854584" y="5481529"/>
            <a:ext cx="2300630" cy="646331"/>
          </a:xfrm>
          <a:prstGeom prst="rect">
            <a:avLst/>
          </a:prstGeom>
        </p:spPr>
        <p:txBody>
          <a:bodyPr wrap="none">
            <a:spAutoFit/>
          </a:bodyPr>
          <a:lstStyle/>
          <a:p>
            <a:r>
              <a:rPr lang="vi-VN" sz="3600" dirty="0">
                <a:solidFill>
                  <a:srgbClr val="0070C0"/>
                </a:solidFill>
                <a:latin typeface="Arial" pitchFamily="34" charset="0"/>
                <a:cs typeface="Arial" pitchFamily="34" charset="0"/>
              </a:rPr>
              <a:t>(8 – 6 = 2)</a:t>
            </a:r>
            <a:endParaRPr lang="x-none" sz="2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3511132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50000">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14:bounceEnd="50000">
                                          <p:cBhvr additive="base">
                                            <p:cTn id="12"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p:bldP spid="3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18000"/>
          </a:stretch>
        </a:blipFill>
        <a:effectLst/>
      </p:bgPr>
    </p:bg>
    <p:spTree>
      <p:nvGrpSpPr>
        <p:cNvPr id="1" name=""/>
        <p:cNvGrpSpPr/>
        <p:nvPr/>
      </p:nvGrpSpPr>
      <p:grpSpPr>
        <a:xfrm>
          <a:off x="0" y="0"/>
          <a:ext cx="0" cy="0"/>
          <a:chOff x="0" y="0"/>
          <a:chExt cx="0" cy="0"/>
        </a:xfrm>
      </p:grpSpPr>
      <p:sp>
        <p:nvSpPr>
          <p:cNvPr id="37" name="TextBox 36"/>
          <p:cNvSpPr txBox="1"/>
          <p:nvPr/>
        </p:nvSpPr>
        <p:spPr>
          <a:xfrm>
            <a:off x="1520000" y="419099"/>
            <a:ext cx="9118018" cy="1322987"/>
          </a:xfrm>
          <a:prstGeom prst="rect">
            <a:avLst/>
          </a:prstGeom>
          <a:noFill/>
          <a:ln w="57150">
            <a:noFill/>
          </a:ln>
        </p:spPr>
        <p:txBody>
          <a:bodyPr wrap="square" lIns="90993" tIns="45496" rIns="90993" bIns="45496" rtlCol="0">
            <a:spAutoFit/>
          </a:bodyPr>
          <a:lstStyle/>
          <a:p>
            <a:pPr algn="ctr">
              <a:spcBef>
                <a:spcPts val="598"/>
              </a:spcBef>
            </a:pPr>
            <a:r>
              <a:rPr lang="en-US" sz="8000" dirty="0" err="1">
                <a:solidFill>
                  <a:srgbClr val="FF0066"/>
                </a:solidFill>
                <a:latin typeface="Times New Roman" pitchFamily="18" charset="0"/>
                <a:ea typeface="Kids" pitchFamily="2" charset="0"/>
                <a:cs typeface="Times New Roman" pitchFamily="18" charset="0"/>
              </a:rPr>
              <a:t>Củng</a:t>
            </a:r>
            <a:r>
              <a:rPr lang="en-US" sz="8000" dirty="0">
                <a:solidFill>
                  <a:srgbClr val="FF0066"/>
                </a:solidFill>
                <a:latin typeface="Times New Roman" pitchFamily="18" charset="0"/>
                <a:ea typeface="Kids" pitchFamily="2" charset="0"/>
                <a:cs typeface="Times New Roman" pitchFamily="18" charset="0"/>
              </a:rPr>
              <a:t> </a:t>
            </a:r>
            <a:r>
              <a:rPr lang="en-US" sz="8000" dirty="0" err="1">
                <a:solidFill>
                  <a:srgbClr val="FF0066"/>
                </a:solidFill>
                <a:latin typeface="Times New Roman" pitchFamily="18" charset="0"/>
                <a:ea typeface="Kids" pitchFamily="2" charset="0"/>
                <a:cs typeface="Times New Roman" pitchFamily="18" charset="0"/>
              </a:rPr>
              <a:t>cố</a:t>
            </a:r>
            <a:endParaRPr lang="en-US" sz="8000" dirty="0">
              <a:solidFill>
                <a:srgbClr val="FF0066"/>
              </a:solidFill>
              <a:latin typeface="Times New Roman" pitchFamily="18" charset="0"/>
              <a:ea typeface="Kids" pitchFamily="2" charset="0"/>
              <a:cs typeface="Times New Roman" pitchFamily="18" charset="0"/>
            </a:endParaRPr>
          </a:p>
        </p:txBody>
      </p:sp>
    </p:spTree>
    <p:extLst>
      <p:ext uri="{BB962C8B-B14F-4D97-AF65-F5344CB8AC3E}">
        <p14:creationId xmlns:p14="http://schemas.microsoft.com/office/powerpoint/2010/main" val="141569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6869" y="628650"/>
            <a:ext cx="11526005" cy="769441"/>
          </a:xfrm>
          <a:prstGeom prst="rect">
            <a:avLst/>
          </a:prstGeom>
          <a:noFill/>
        </p:spPr>
        <p:txBody>
          <a:bodyPr wrap="square" rtlCol="0">
            <a:spAutoFit/>
          </a:bodyPr>
          <a:lstStyle/>
          <a:p>
            <a:pPr algn="ctr"/>
            <a:r>
              <a:rPr lang="en-US" sz="4400" smtClean="0">
                <a:solidFill>
                  <a:srgbClr val="0070C0"/>
                </a:solidFill>
                <a:latin typeface="Arial" pitchFamily="34" charset="0"/>
                <a:cs typeface="Arial" pitchFamily="34" charset="0"/>
              </a:rPr>
              <a:t>Ai là người cao hơn? Theo em vì sao?</a:t>
            </a:r>
            <a:endParaRPr lang="en-US" sz="4400">
              <a:solidFill>
                <a:srgbClr val="0070C0"/>
              </a:solidFill>
              <a:latin typeface="Arial" pitchFamily="34" charset="0"/>
              <a:cs typeface="Arial"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97" t="4723" r="84712" b="48055"/>
          <a:stretch/>
        </p:blipFill>
        <p:spPr>
          <a:xfrm>
            <a:off x="2827338" y="1809382"/>
            <a:ext cx="2209800" cy="504861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238" t="9167" r="23063" b="20000"/>
          <a:stretch/>
        </p:blipFill>
        <p:spPr>
          <a:xfrm>
            <a:off x="6919119" y="2759220"/>
            <a:ext cx="2743200" cy="3907911"/>
          </a:xfrm>
          <a:prstGeom prst="rect">
            <a:avLst/>
          </a:prstGeom>
        </p:spPr>
      </p:pic>
    </p:spTree>
    <p:extLst>
      <p:ext uri="{BB962C8B-B14F-4D97-AF65-F5344CB8AC3E}">
        <p14:creationId xmlns:p14="http://schemas.microsoft.com/office/powerpoint/2010/main" val="736404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40436" y="1731680"/>
            <a:ext cx="3405315"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3" tIns="60856" rIns="121713" bIns="60856" rtlCol="0" anchor="ctr"/>
          <a:lstStyle/>
          <a:p>
            <a:pPr algn="ctr"/>
            <a:r>
              <a:rPr lang="en-US" sz="4300" b="1">
                <a:latin typeface="Arial" pitchFamily="34" charset="0"/>
                <a:cs typeface="Arial" pitchFamily="34" charset="0"/>
              </a:rPr>
              <a:t>  Dặn dò</a:t>
            </a:r>
          </a:p>
        </p:txBody>
      </p:sp>
      <p:sp>
        <p:nvSpPr>
          <p:cNvPr id="5" name="Block Arc 4"/>
          <p:cNvSpPr/>
          <p:nvPr/>
        </p:nvSpPr>
        <p:spPr>
          <a:xfrm>
            <a:off x="-3897642" y="-219543"/>
            <a:ext cx="7279036"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64428" y="1261534"/>
            <a:ext cx="9005975"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8750" tIns="94666" rIns="94666" bIns="94666" numCol="1" spcCol="1691" anchor="ctr" anchorCtr="0">
            <a:noAutofit/>
          </a:bodyPr>
          <a:lstStyle/>
          <a:p>
            <a:pPr defTabSz="1656646">
              <a:lnSpc>
                <a:spcPct val="90000"/>
              </a:lnSpc>
              <a:spcBef>
                <a:spcPct val="0"/>
              </a:spcBef>
              <a:spcAft>
                <a:spcPct val="35000"/>
              </a:spcAft>
            </a:pPr>
            <a:r>
              <a:rPr lang="en-US" sz="3700" b="1">
                <a:solidFill>
                  <a:srgbClr val="00B050"/>
                </a:solidFill>
                <a:latin typeface="Arial" pitchFamily="34" charset="0"/>
                <a:cs typeface="Arial" pitchFamily="34" charset="0"/>
              </a:rPr>
              <a:t>Xem lại bài đã học</a:t>
            </a:r>
          </a:p>
        </p:txBody>
      </p:sp>
      <p:sp>
        <p:nvSpPr>
          <p:cNvPr id="7" name="Oval 6"/>
          <p:cNvSpPr/>
          <p:nvPr/>
        </p:nvSpPr>
        <p:spPr>
          <a:xfrm>
            <a:off x="2288768" y="1126067"/>
            <a:ext cx="1351315" cy="1354667"/>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13" tIns="60856" rIns="121713" bIns="60856"/>
          <a:lstStyle/>
          <a:p>
            <a:pPr algn="ctr">
              <a:spcBef>
                <a:spcPts val="799"/>
              </a:spcBef>
            </a:pPr>
            <a:r>
              <a:rPr lang="en-US" sz="5300" b="1">
                <a:solidFill>
                  <a:schemeClr val="bg1"/>
                </a:solidFill>
                <a:latin typeface="Arial" pitchFamily="34" charset="0"/>
                <a:cs typeface="Arial" pitchFamily="34" charset="0"/>
              </a:rPr>
              <a:t>1</a:t>
            </a:r>
          </a:p>
        </p:txBody>
      </p:sp>
      <p:sp>
        <p:nvSpPr>
          <p:cNvPr id="8" name="Freeform 7"/>
          <p:cNvSpPr/>
          <p:nvPr/>
        </p:nvSpPr>
        <p:spPr>
          <a:xfrm>
            <a:off x="3357388" y="2887132"/>
            <a:ext cx="8613013"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8750" tIns="94666" rIns="94666" bIns="94666" numCol="1" spcCol="1691" anchor="ctr" anchorCtr="0">
            <a:noAutofit/>
          </a:bodyPr>
          <a:lstStyle/>
          <a:p>
            <a:pPr defTabSz="1656646">
              <a:lnSpc>
                <a:spcPct val="90000"/>
              </a:lnSpc>
              <a:spcBef>
                <a:spcPct val="0"/>
              </a:spcBef>
              <a:spcAft>
                <a:spcPct val="35000"/>
              </a:spcAft>
            </a:pPr>
            <a:r>
              <a:rPr lang="en-US" sz="3700" b="1">
                <a:solidFill>
                  <a:srgbClr val="FF99CC"/>
                </a:solidFill>
                <a:latin typeface="Arial" pitchFamily="34" charset="0"/>
                <a:cs typeface="Arial" pitchFamily="34" charset="0"/>
              </a:rPr>
              <a:t>Hoàn thành bài …</a:t>
            </a:r>
          </a:p>
        </p:txBody>
      </p:sp>
      <p:sp>
        <p:nvSpPr>
          <p:cNvPr id="9" name="Oval 8"/>
          <p:cNvSpPr/>
          <p:nvPr/>
        </p:nvSpPr>
        <p:spPr>
          <a:xfrm>
            <a:off x="2681731" y="2751665"/>
            <a:ext cx="1351315" cy="1354667"/>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13" tIns="60856" rIns="121713" bIns="60856"/>
          <a:lstStyle/>
          <a:p>
            <a:pPr algn="ctr"/>
            <a:r>
              <a:rPr lang="en-US" sz="5300" b="1">
                <a:solidFill>
                  <a:schemeClr val="bg1"/>
                </a:solidFill>
                <a:latin typeface="Arial" pitchFamily="34" charset="0"/>
                <a:cs typeface="Arial" pitchFamily="34" charset="0"/>
              </a:rPr>
              <a:t>2</a:t>
            </a:r>
          </a:p>
        </p:txBody>
      </p:sp>
      <p:sp>
        <p:nvSpPr>
          <p:cNvPr id="10" name="Freeform 9"/>
          <p:cNvSpPr/>
          <p:nvPr/>
        </p:nvSpPr>
        <p:spPr>
          <a:xfrm>
            <a:off x="2949344" y="4343400"/>
            <a:ext cx="9005975" cy="16425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8750" tIns="94666" rIns="94666" bIns="94666" numCol="1" spcCol="1691" anchor="ctr" anchorCtr="0">
            <a:noAutofit/>
          </a:bodyPr>
          <a:lstStyle/>
          <a:p>
            <a:pPr algn="just" defTabSz="1656646">
              <a:lnSpc>
                <a:spcPct val="90000"/>
              </a:lnSpc>
              <a:spcBef>
                <a:spcPct val="0"/>
              </a:spcBef>
              <a:spcAft>
                <a:spcPct val="35000"/>
              </a:spcAft>
            </a:pPr>
            <a:r>
              <a:rPr lang="en-US" sz="3700" b="1">
                <a:solidFill>
                  <a:srgbClr val="3399FF"/>
                </a:solidFill>
                <a:latin typeface="Arial" pitchFamily="34" charset="0"/>
                <a:cs typeface="Arial" pitchFamily="34" charset="0"/>
              </a:rPr>
              <a:t>Chuẩn bị: </a:t>
            </a:r>
            <a:r>
              <a:rPr lang="en-US" sz="3700" b="1" smtClean="0">
                <a:solidFill>
                  <a:srgbClr val="3399FF"/>
                </a:solidFill>
                <a:latin typeface="Arial" pitchFamily="34" charset="0"/>
                <a:cs typeface="Arial" pitchFamily="34" charset="0"/>
              </a:rPr>
              <a:t>Bài 5: </a:t>
            </a:r>
            <a:r>
              <a:rPr lang="en-US" sz="3700" b="1" i="1" smtClean="0">
                <a:solidFill>
                  <a:srgbClr val="3399FF"/>
                </a:solidFill>
                <a:latin typeface="Arial" pitchFamily="34" charset="0"/>
                <a:cs typeface="Arial" pitchFamily="34" charset="0"/>
              </a:rPr>
              <a:t>Ôn tập phép cộng, phép trừ (không nhớ) trong phạm vi 100 </a:t>
            </a:r>
            <a:r>
              <a:rPr lang="en-US" sz="3700" b="1" smtClean="0">
                <a:solidFill>
                  <a:srgbClr val="3399FF"/>
                </a:solidFill>
                <a:latin typeface="Arial" pitchFamily="34" charset="0"/>
                <a:cs typeface="Arial" pitchFamily="34" charset="0"/>
              </a:rPr>
              <a:t>(tr.19)</a:t>
            </a:r>
            <a:endParaRPr lang="en-US" sz="3700" b="1">
              <a:solidFill>
                <a:srgbClr val="3399FF"/>
              </a:solidFill>
              <a:latin typeface="Arial" pitchFamily="34" charset="0"/>
              <a:cs typeface="Arial" pitchFamily="34" charset="0"/>
            </a:endParaRPr>
          </a:p>
        </p:txBody>
      </p:sp>
      <p:sp>
        <p:nvSpPr>
          <p:cNvPr id="11" name="Oval 10"/>
          <p:cNvSpPr/>
          <p:nvPr/>
        </p:nvSpPr>
        <p:spPr>
          <a:xfrm>
            <a:off x="2288768" y="4377267"/>
            <a:ext cx="1351315" cy="1354667"/>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713" tIns="60856" rIns="121713" bIns="60856"/>
          <a:lstStyle/>
          <a:p>
            <a:pPr algn="ctr"/>
            <a:r>
              <a:rPr lang="en-US" sz="4800" b="1">
                <a:solidFill>
                  <a:schemeClr val="bg1"/>
                </a:solidFill>
                <a:latin typeface="Arial" pitchFamily="34" charset="0"/>
                <a:cs typeface="Arial" pitchFamily="34" charset="0"/>
              </a:rPr>
              <a:t>3</a:t>
            </a:r>
          </a:p>
        </p:txBody>
      </p:sp>
    </p:spTree>
    <p:extLst>
      <p:ext uri="{BB962C8B-B14F-4D97-AF65-F5344CB8AC3E}">
        <p14:creationId xmlns:p14="http://schemas.microsoft.com/office/powerpoint/2010/main" val="416122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271" t="6984" r="6515" b="13228"/>
          <a:stretch/>
        </p:blipFill>
        <p:spPr>
          <a:xfrm>
            <a:off x="3566319" y="2590800"/>
            <a:ext cx="4724401" cy="4038773"/>
          </a:xfrm>
          <a:prstGeom prst="rect">
            <a:avLst/>
          </a:prstGeom>
        </p:spPr>
      </p:pic>
      <p:sp>
        <p:nvSpPr>
          <p:cNvPr id="3" name="Cloud Callout 2"/>
          <p:cNvSpPr/>
          <p:nvPr/>
        </p:nvSpPr>
        <p:spPr>
          <a:xfrm>
            <a:off x="7376322" y="381000"/>
            <a:ext cx="3733800" cy="1524000"/>
          </a:xfrm>
          <a:prstGeom prst="cloudCallout">
            <a:avLst>
              <a:gd name="adj1" fmla="val -39492"/>
              <a:gd name="adj2" fmla="val 12631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r>
              <a:rPr lang="en-US" sz="3600">
                <a:solidFill>
                  <a:srgbClr val="0070C0"/>
                </a:solidFill>
                <a:latin typeface="Arial" pitchFamily="34" charset="0"/>
                <a:cs typeface="Arial" pitchFamily="34" charset="0"/>
              </a:rPr>
              <a:t>Tạm biệt các bạn!</a:t>
            </a:r>
          </a:p>
        </p:txBody>
      </p:sp>
      <p:sp>
        <p:nvSpPr>
          <p:cNvPr id="4" name="Cloud Callout 3"/>
          <p:cNvSpPr/>
          <p:nvPr/>
        </p:nvSpPr>
        <p:spPr>
          <a:xfrm>
            <a:off x="442122" y="381000"/>
            <a:ext cx="3733800" cy="1524000"/>
          </a:xfrm>
          <a:prstGeom prst="cloudCallout">
            <a:avLst>
              <a:gd name="adj1" fmla="val 51858"/>
              <a:gd name="adj2" fmla="val 11488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r>
              <a:rPr lang="en-US" sz="3600">
                <a:solidFill>
                  <a:srgbClr val="0070C0"/>
                </a:solidFill>
                <a:latin typeface="Arial" pitchFamily="34" charset="0"/>
                <a:cs typeface="Arial" pitchFamily="34" charset="0"/>
              </a:rPr>
              <a:t>Tạm biệt các bạn!</a:t>
            </a:r>
          </a:p>
        </p:txBody>
      </p:sp>
    </p:spTree>
    <p:extLst>
      <p:ext uri="{BB962C8B-B14F-4D97-AF65-F5344CB8AC3E}">
        <p14:creationId xmlns:p14="http://schemas.microsoft.com/office/powerpoint/2010/main" val="399348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3" y="2004092"/>
            <a:ext cx="4682331" cy="468233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0498" t="17777" r="31854" b="8889"/>
          <a:stretch/>
        </p:blipFill>
        <p:spPr>
          <a:xfrm rot="1545911">
            <a:off x="8417235" y="1480893"/>
            <a:ext cx="2581878" cy="5029200"/>
          </a:xfrm>
          <a:prstGeom prst="rect">
            <a:avLst/>
          </a:prstGeom>
        </p:spPr>
      </p:pic>
      <p:sp>
        <p:nvSpPr>
          <p:cNvPr id="37" name="TextBox 36"/>
          <p:cNvSpPr txBox="1"/>
          <p:nvPr/>
        </p:nvSpPr>
        <p:spPr>
          <a:xfrm>
            <a:off x="754857" y="685800"/>
            <a:ext cx="10659202" cy="1569787"/>
          </a:xfrm>
          <a:prstGeom prst="rect">
            <a:avLst/>
          </a:prstGeom>
          <a:noFill/>
          <a:ln w="57150">
            <a:noFill/>
          </a:ln>
        </p:spPr>
        <p:txBody>
          <a:bodyPr wrap="square" lIns="91419" tIns="45709" rIns="91419" bIns="45709" rtlCol="0">
            <a:spAutoFit/>
          </a:bodyPr>
          <a:lstStyle/>
          <a:p>
            <a:pPr algn="ctr">
              <a:spcBef>
                <a:spcPts val="600"/>
              </a:spcBef>
            </a:pPr>
            <a:r>
              <a:rPr lang="en-US" sz="9600" dirty="0" err="1">
                <a:solidFill>
                  <a:srgbClr val="FF0000"/>
                </a:solidFill>
                <a:latin typeface="Times New Roman" pitchFamily="18" charset="0"/>
                <a:ea typeface="Kids" pitchFamily="2" charset="0"/>
                <a:cs typeface="Times New Roman" pitchFamily="18" charset="0"/>
              </a:rPr>
              <a:t>Khởi</a:t>
            </a:r>
            <a:r>
              <a:rPr lang="en-US" sz="9600" dirty="0">
                <a:solidFill>
                  <a:srgbClr val="FF0000"/>
                </a:solidFill>
                <a:latin typeface="Times New Roman" pitchFamily="18" charset="0"/>
                <a:ea typeface="Kids" pitchFamily="2" charset="0"/>
                <a:cs typeface="Times New Roman" pitchFamily="18" charset="0"/>
              </a:rPr>
              <a:t> </a:t>
            </a:r>
            <a:r>
              <a:rPr lang="en-US" sz="9600" dirty="0" err="1">
                <a:solidFill>
                  <a:srgbClr val="FF0000"/>
                </a:solidFill>
                <a:latin typeface="Times New Roman" pitchFamily="18" charset="0"/>
                <a:ea typeface="Kids" pitchFamily="2" charset="0"/>
                <a:cs typeface="Times New Roman" pitchFamily="18" charset="0"/>
              </a:rPr>
              <a:t>động</a:t>
            </a:r>
            <a:endParaRPr lang="en-US" sz="9600" dirty="0">
              <a:solidFill>
                <a:srgbClr val="FF0000"/>
              </a:solidFill>
              <a:latin typeface="Times New Roman" pitchFamily="18" charset="0"/>
              <a:ea typeface="Kids" pitchFamily="2" charset="0"/>
              <a:cs typeface="Times New Roman" pitchFamily="18" charset="0"/>
            </a:endParaRPr>
          </a:p>
        </p:txBody>
      </p:sp>
    </p:spTree>
    <p:extLst>
      <p:ext uri="{BB962C8B-B14F-4D97-AF65-F5344CB8AC3E}">
        <p14:creationId xmlns:p14="http://schemas.microsoft.com/office/powerpoint/2010/main" val="36453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4933" y="56779"/>
            <a:ext cx="334747" cy="680122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Times New Roman" pitchFamily="18" charset="0"/>
              <a:cs typeface="Times New Roman" pitchFamily="18" charset="0"/>
            </a:endParaRPr>
          </a:p>
        </p:txBody>
      </p:sp>
      <p:sp>
        <p:nvSpPr>
          <p:cNvPr id="6" name="Rounded Rectangle 5"/>
          <p:cNvSpPr/>
          <p:nvPr/>
        </p:nvSpPr>
        <p:spPr>
          <a:xfrm>
            <a:off x="756530" y="56778"/>
            <a:ext cx="10631594" cy="227856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5400" dirty="0">
              <a:latin typeface="Times New Roman" pitchFamily="18" charset="0"/>
              <a:cs typeface="Times New Roman" pitchFamily="18" charset="0"/>
            </a:endParaRPr>
          </a:p>
        </p:txBody>
      </p:sp>
      <p:sp>
        <p:nvSpPr>
          <p:cNvPr id="7" name="Rectangle 6"/>
          <p:cNvSpPr/>
          <p:nvPr/>
        </p:nvSpPr>
        <p:spPr>
          <a:xfrm>
            <a:off x="3261519" y="2668823"/>
            <a:ext cx="6148714" cy="113423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5400" smtClean="0">
                <a:latin typeface="Arial" pitchFamily="34" charset="0"/>
                <a:cs typeface="Arial" pitchFamily="34" charset="0"/>
              </a:rPr>
              <a:t>30 tuổi</a:t>
            </a:r>
            <a:endParaRPr lang="en-US" sz="5400" dirty="0">
              <a:latin typeface="Arial" pitchFamily="34" charset="0"/>
              <a:cs typeface="Arial" pitchFamily="34" charset="0"/>
            </a:endParaRPr>
          </a:p>
        </p:txBody>
      </p:sp>
      <p:sp>
        <p:nvSpPr>
          <p:cNvPr id="8" name="Rectangle 7"/>
          <p:cNvSpPr/>
          <p:nvPr/>
        </p:nvSpPr>
        <p:spPr>
          <a:xfrm>
            <a:off x="3227388" y="4074031"/>
            <a:ext cx="6148714" cy="113423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5400" smtClean="0">
                <a:latin typeface="Arial" pitchFamily="34" charset="0"/>
                <a:cs typeface="Arial" pitchFamily="34" charset="0"/>
              </a:rPr>
              <a:t>36 tuổi</a:t>
            </a:r>
            <a:endParaRPr lang="en-US" sz="5400" dirty="0">
              <a:latin typeface="Arial" pitchFamily="34" charset="0"/>
              <a:cs typeface="Arial" pitchFamily="34" charset="0"/>
            </a:endParaRPr>
          </a:p>
        </p:txBody>
      </p:sp>
      <p:sp>
        <p:nvSpPr>
          <p:cNvPr id="9" name="Oval 8"/>
          <p:cNvSpPr/>
          <p:nvPr/>
        </p:nvSpPr>
        <p:spPr>
          <a:xfrm>
            <a:off x="2724468" y="2733022"/>
            <a:ext cx="1005840" cy="100584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A</a:t>
            </a:r>
            <a:endParaRPr lang="en-US" sz="4400" b="1" dirty="0">
              <a:latin typeface="Times New Roman" pitchFamily="18" charset="0"/>
              <a:cs typeface="Times New Roman" pitchFamily="18" charset="0"/>
            </a:endParaRPr>
          </a:p>
        </p:txBody>
      </p:sp>
      <p:sp>
        <p:nvSpPr>
          <p:cNvPr id="10" name="Oval 9"/>
          <p:cNvSpPr/>
          <p:nvPr/>
        </p:nvSpPr>
        <p:spPr>
          <a:xfrm>
            <a:off x="2724468" y="4138230"/>
            <a:ext cx="1005840" cy="100584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latin typeface="Times New Roman" pitchFamily="18" charset="0"/>
                <a:cs typeface="Times New Roman" pitchFamily="18" charset="0"/>
              </a:rPr>
              <a:t>B</a:t>
            </a:r>
          </a:p>
        </p:txBody>
      </p:sp>
      <p:sp>
        <p:nvSpPr>
          <p:cNvPr id="11" name="Rectangle 10"/>
          <p:cNvSpPr/>
          <p:nvPr/>
        </p:nvSpPr>
        <p:spPr>
          <a:xfrm>
            <a:off x="3227388" y="5410200"/>
            <a:ext cx="6148714" cy="113423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5400" smtClean="0">
                <a:latin typeface="Arial" pitchFamily="34" charset="0"/>
                <a:cs typeface="Arial" pitchFamily="34" charset="0"/>
              </a:rPr>
              <a:t>42 tuổi</a:t>
            </a:r>
            <a:endParaRPr lang="en-US" sz="5400" dirty="0">
              <a:latin typeface="Arial" pitchFamily="34" charset="0"/>
              <a:cs typeface="Arial" pitchFamily="34" charset="0"/>
            </a:endParaRPr>
          </a:p>
        </p:txBody>
      </p:sp>
      <p:sp>
        <p:nvSpPr>
          <p:cNvPr id="12" name="Oval 11"/>
          <p:cNvSpPr/>
          <p:nvPr/>
        </p:nvSpPr>
        <p:spPr>
          <a:xfrm>
            <a:off x="2709387" y="5474399"/>
            <a:ext cx="1005840" cy="100584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latin typeface="Times New Roman" pitchFamily="18" charset="0"/>
                <a:cs typeface="Times New Roman" pitchFamily="18" charset="0"/>
              </a:rPr>
              <a:t>C</a:t>
            </a:r>
          </a:p>
        </p:txBody>
      </p:sp>
      <p:sp>
        <p:nvSpPr>
          <p:cNvPr id="13" name="TextBox 12"/>
          <p:cNvSpPr txBox="1"/>
          <p:nvPr/>
        </p:nvSpPr>
        <p:spPr>
          <a:xfrm>
            <a:off x="928007" y="411230"/>
            <a:ext cx="10288639" cy="1569660"/>
          </a:xfrm>
          <a:prstGeom prst="rect">
            <a:avLst/>
          </a:prstGeom>
          <a:noFill/>
        </p:spPr>
        <p:txBody>
          <a:bodyPr wrap="square" rtlCol="0">
            <a:spAutoFit/>
          </a:bodyPr>
          <a:lstStyle/>
          <a:p>
            <a:pPr algn="just"/>
            <a:r>
              <a:rPr lang="en-US" sz="4800">
                <a:solidFill>
                  <a:schemeClr val="bg1"/>
                </a:solidFill>
                <a:latin typeface="Arial" panose="020B0604020202020204" pitchFamily="34" charset="0"/>
                <a:ea typeface="Calibri" panose="020F0502020204030204" pitchFamily="34" charset="0"/>
                <a:cs typeface="Arial" pitchFamily="34" charset="0"/>
              </a:rPr>
              <a:t>Em 6 tuổi. Cô giáo của em 36 tuổi. Hỏi cô giáo hơn em bao nhiêu tuổi?</a:t>
            </a:r>
            <a:endParaRPr lang="x-none" sz="4800" dirty="0">
              <a:solidFill>
                <a:schemeClr val="bg1"/>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342478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style.rotation</p:attrName>
                                        </p:attrNameLst>
                                      </p:cBhvr>
                                      <p:tavLst>
                                        <p:tav tm="0">
                                          <p:val>
                                            <p:fltVal val="360"/>
                                          </p:val>
                                        </p:tav>
                                        <p:tav tm="100000">
                                          <p:val>
                                            <p:fltVal val="0"/>
                                          </p:val>
                                        </p:tav>
                                      </p:tavLst>
                                    </p:anim>
                                    <p:animEffect transition="in" filter="fade">
                                      <p:cBhvr>
                                        <p:cTn id="29" dur="500"/>
                                        <p:tgtEl>
                                          <p:spTgt spid="1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 calcmode="lin" valueType="num">
                                      <p:cBhvr>
                                        <p:cTn id="39" dur="500" fill="hold"/>
                                        <p:tgtEl>
                                          <p:spTgt spid="12"/>
                                        </p:tgtEl>
                                        <p:attrNameLst>
                                          <p:attrName>style.rotation</p:attrName>
                                        </p:attrNameLst>
                                      </p:cBhvr>
                                      <p:tavLst>
                                        <p:tav tm="0">
                                          <p:val>
                                            <p:fltVal val="360"/>
                                          </p:val>
                                        </p:tav>
                                        <p:tav tm="100000">
                                          <p:val>
                                            <p:fltVal val="0"/>
                                          </p:val>
                                        </p:tav>
                                      </p:tavLst>
                                    </p:anim>
                                    <p:animEffect transition="in" filter="fade">
                                      <p:cBhvr>
                                        <p:cTn id="40" dur="500"/>
                                        <p:tgtEl>
                                          <p:spTgt spid="12"/>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8" grpId="0" animBg="1"/>
      <p:bldP spid="8" grpId="1" animBg="1"/>
      <p:bldP spid="9" grpId="0" animBg="1"/>
      <p:bldP spid="10" grpId="0" animBg="1"/>
      <p:bldP spid="10" grpId="1"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697" y="-216640"/>
            <a:ext cx="12668581" cy="1651000"/>
          </a:xfrm>
          <a:prstGeom prst="rect">
            <a:avLst/>
          </a:prstGeom>
          <a:solidFill>
            <a:srgbClr val="99FF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21713" tIns="60856" rIns="121713" bIns="60856" spcCol="0" rtlCol="0" anchor="ctr"/>
          <a:lstStyle/>
          <a:p>
            <a:pPr algn="ctr"/>
            <a:endParaRPr lang="en-US"/>
          </a:p>
        </p:txBody>
      </p:sp>
      <p:sp>
        <p:nvSpPr>
          <p:cNvPr id="24" name="Rectangle 23"/>
          <p:cNvSpPr/>
          <p:nvPr/>
        </p:nvSpPr>
        <p:spPr>
          <a:xfrm flipH="1">
            <a:off x="-1004459" y="2546621"/>
            <a:ext cx="1004460" cy="4285979"/>
          </a:xfrm>
          <a:prstGeom prst="rect">
            <a:avLst/>
          </a:prstGeom>
          <a:solidFill>
            <a:schemeClr val="bg1"/>
          </a:solidFill>
          <a:ln>
            <a:noFill/>
          </a:ln>
          <a:effectLst>
            <a:glow rad="533400">
              <a:schemeClr val="bg1">
                <a:alpha val="65000"/>
              </a:schemeClr>
            </a:glow>
            <a:outerShdw blurRad="50800" dist="38100" algn="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grpSp>
        <p:nvGrpSpPr>
          <p:cNvPr id="14" name="Group 13"/>
          <p:cNvGrpSpPr/>
          <p:nvPr/>
        </p:nvGrpSpPr>
        <p:grpSpPr>
          <a:xfrm>
            <a:off x="1170789" y="1324929"/>
            <a:ext cx="9695485" cy="2307273"/>
            <a:chOff x="563562" y="438150"/>
            <a:chExt cx="10889457" cy="1676400"/>
          </a:xfrm>
        </p:grpSpPr>
        <p:sp>
          <p:nvSpPr>
            <p:cNvPr id="15" name="Rounded Rectangle 14"/>
            <p:cNvSpPr/>
            <p:nvPr/>
          </p:nvSpPr>
          <p:spPr>
            <a:xfrm>
              <a:off x="563562" y="438150"/>
              <a:ext cx="10889457" cy="1676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61219" y="514350"/>
              <a:ext cx="10439400" cy="1371600"/>
            </a:xfrm>
            <a:prstGeom prst="round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rot="21134311">
            <a:off x="96629" y="1010467"/>
            <a:ext cx="2849774" cy="1008707"/>
          </a:xfrm>
          <a:custGeom>
            <a:avLst/>
            <a:gdLst>
              <a:gd name="connsiteX0" fmla="*/ 0 w 3001962"/>
              <a:gd name="connsiteY0" fmla="*/ 0 h 762000"/>
              <a:gd name="connsiteX1" fmla="*/ 3001962 w 3001962"/>
              <a:gd name="connsiteY1" fmla="*/ 0 h 762000"/>
              <a:gd name="connsiteX2" fmla="*/ 3001962 w 3001962"/>
              <a:gd name="connsiteY2" fmla="*/ 762000 h 762000"/>
              <a:gd name="connsiteX3" fmla="*/ 0 w 3001962"/>
              <a:gd name="connsiteY3" fmla="*/ 762000 h 762000"/>
              <a:gd name="connsiteX4" fmla="*/ 0 w 3001962"/>
              <a:gd name="connsiteY4" fmla="*/ 0 h 762000"/>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14 h 814402"/>
              <a:gd name="connsiteX1" fmla="*/ 1047750 w 3001962"/>
              <a:gd name="connsiteY1" fmla="*/ 123839 h 814402"/>
              <a:gd name="connsiteX2" fmla="*/ 3001962 w 3001962"/>
              <a:gd name="connsiteY2" fmla="*/ 14 h 814402"/>
              <a:gd name="connsiteX3" fmla="*/ 3001962 w 3001962"/>
              <a:gd name="connsiteY3" fmla="*/ 762014 h 814402"/>
              <a:gd name="connsiteX4" fmla="*/ 1100138 w 3001962"/>
              <a:gd name="connsiteY4" fmla="*/ 814402 h 814402"/>
              <a:gd name="connsiteX5" fmla="*/ 0 w 3001962"/>
              <a:gd name="connsiteY5" fmla="*/ 762014 h 814402"/>
              <a:gd name="connsiteX6" fmla="*/ 0 w 3001962"/>
              <a:gd name="connsiteY6" fmla="*/ 14 h 814402"/>
              <a:gd name="connsiteX0" fmla="*/ 0 w 3001962"/>
              <a:gd name="connsiteY0" fmla="*/ 45263 h 859651"/>
              <a:gd name="connsiteX1" fmla="*/ 1047750 w 3001962"/>
              <a:gd name="connsiteY1" fmla="*/ 169088 h 859651"/>
              <a:gd name="connsiteX2" fmla="*/ 3001962 w 3001962"/>
              <a:gd name="connsiteY2" fmla="*/ 45263 h 859651"/>
              <a:gd name="connsiteX3" fmla="*/ 3001962 w 3001962"/>
              <a:gd name="connsiteY3" fmla="*/ 807263 h 859651"/>
              <a:gd name="connsiteX4" fmla="*/ 1100138 w 3001962"/>
              <a:gd name="connsiteY4" fmla="*/ 859651 h 859651"/>
              <a:gd name="connsiteX5" fmla="*/ 0 w 3001962"/>
              <a:gd name="connsiteY5" fmla="*/ 807263 h 859651"/>
              <a:gd name="connsiteX6" fmla="*/ 0 w 3001962"/>
              <a:gd name="connsiteY6" fmla="*/ 45263 h 859651"/>
              <a:gd name="connsiteX0" fmla="*/ 0 w 3001962"/>
              <a:gd name="connsiteY0" fmla="*/ 79206 h 893594"/>
              <a:gd name="connsiteX1" fmla="*/ 1047750 w 3001962"/>
              <a:gd name="connsiteY1" fmla="*/ 203031 h 893594"/>
              <a:gd name="connsiteX2" fmla="*/ 3001962 w 3001962"/>
              <a:gd name="connsiteY2" fmla="*/ 79206 h 893594"/>
              <a:gd name="connsiteX3" fmla="*/ 3001962 w 3001962"/>
              <a:gd name="connsiteY3" fmla="*/ 841206 h 893594"/>
              <a:gd name="connsiteX4" fmla="*/ 1100138 w 3001962"/>
              <a:gd name="connsiteY4" fmla="*/ 893594 h 893594"/>
              <a:gd name="connsiteX5" fmla="*/ 0 w 3001962"/>
              <a:gd name="connsiteY5" fmla="*/ 841206 h 893594"/>
              <a:gd name="connsiteX6" fmla="*/ 0 w 3001962"/>
              <a:gd name="connsiteY6" fmla="*/ 79206 h 893594"/>
              <a:gd name="connsiteX0" fmla="*/ 0 w 3001962"/>
              <a:gd name="connsiteY0" fmla="*/ 88885 h 903273"/>
              <a:gd name="connsiteX1" fmla="*/ 1047750 w 3001962"/>
              <a:gd name="connsiteY1" fmla="*/ 212710 h 903273"/>
              <a:gd name="connsiteX2" fmla="*/ 3001962 w 3001962"/>
              <a:gd name="connsiteY2" fmla="*/ 69835 h 903273"/>
              <a:gd name="connsiteX3" fmla="*/ 3001962 w 3001962"/>
              <a:gd name="connsiteY3" fmla="*/ 850885 h 903273"/>
              <a:gd name="connsiteX4" fmla="*/ 1100138 w 3001962"/>
              <a:gd name="connsiteY4" fmla="*/ 903273 h 903273"/>
              <a:gd name="connsiteX5" fmla="*/ 0 w 3001962"/>
              <a:gd name="connsiteY5" fmla="*/ 850885 h 903273"/>
              <a:gd name="connsiteX6" fmla="*/ 0 w 3001962"/>
              <a:gd name="connsiteY6" fmla="*/ 88885 h 903273"/>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962" h="872657">
                <a:moveTo>
                  <a:pt x="0" y="58269"/>
                </a:moveTo>
                <a:cubicBezTo>
                  <a:pt x="346075" y="56682"/>
                  <a:pt x="577850" y="45569"/>
                  <a:pt x="1047750" y="182094"/>
                </a:cubicBezTo>
                <a:cubicBezTo>
                  <a:pt x="1970617" y="-40156"/>
                  <a:pt x="2245783" y="-19518"/>
                  <a:pt x="3001962" y="39219"/>
                </a:cubicBezTo>
                <a:lnTo>
                  <a:pt x="3001962" y="820269"/>
                </a:lnTo>
                <a:cubicBezTo>
                  <a:pt x="2107671" y="700135"/>
                  <a:pt x="1935691" y="730185"/>
                  <a:pt x="1100138" y="872657"/>
                </a:cubicBezTo>
                <a:cubicBezTo>
                  <a:pt x="504825" y="621832"/>
                  <a:pt x="109538" y="790107"/>
                  <a:pt x="0" y="820269"/>
                </a:cubicBezTo>
                <a:lnTo>
                  <a:pt x="0" y="58269"/>
                </a:lnTo>
                <a:close/>
              </a:path>
            </a:pathLst>
          </a:cu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
        <p:nvSpPr>
          <p:cNvPr id="12" name="Title 6"/>
          <p:cNvSpPr txBox="1">
            <a:spLocks/>
          </p:cNvSpPr>
          <p:nvPr/>
        </p:nvSpPr>
        <p:spPr>
          <a:xfrm rot="20744418">
            <a:off x="1110595" y="1500272"/>
            <a:ext cx="1713474" cy="511053"/>
          </a:xfrm>
          <a:prstGeom prst="rect">
            <a:avLst/>
          </a:prstGeom>
        </p:spPr>
        <p:txBody>
          <a:bodyPr spcFirstLastPara="1" lIns="90993" tIns="45496" rIns="90993" bIns="45496" numCol="1">
            <a:prstTxWarp prst="textArchUp">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300" b="1">
                <a:solidFill>
                  <a:schemeClr val="bg1"/>
                </a:solidFill>
                <a:latin typeface="Arial" pitchFamily="34" charset="0"/>
                <a:cs typeface="Arial" pitchFamily="34" charset="0"/>
              </a:rPr>
              <a:t>Bài </a:t>
            </a:r>
            <a:r>
              <a:rPr lang="en-US" sz="4300" b="1" smtClean="0">
                <a:solidFill>
                  <a:schemeClr val="bg1"/>
                </a:solidFill>
                <a:latin typeface="Arial" pitchFamily="34" charset="0"/>
                <a:cs typeface="Arial" pitchFamily="34" charset="0"/>
              </a:rPr>
              <a:t>4</a:t>
            </a:r>
            <a:endParaRPr lang="en-US" sz="3200" b="1">
              <a:solidFill>
                <a:schemeClr val="bg1"/>
              </a:solidFill>
              <a:latin typeface="Arial" pitchFamily="34" charset="0"/>
              <a:cs typeface="Arial" pitchFamily="34" charset="0"/>
            </a:endParaRPr>
          </a:p>
        </p:txBody>
      </p:sp>
      <p:sp>
        <p:nvSpPr>
          <p:cNvPr id="19" name="TextBox 18"/>
          <p:cNvSpPr txBox="1"/>
          <p:nvPr/>
        </p:nvSpPr>
        <p:spPr>
          <a:xfrm>
            <a:off x="1322516" y="1974211"/>
            <a:ext cx="9559795" cy="768989"/>
          </a:xfrm>
          <a:prstGeom prst="rect">
            <a:avLst/>
          </a:prstGeom>
          <a:noFill/>
        </p:spPr>
        <p:txBody>
          <a:bodyPr wrap="square" lIns="90993" tIns="45496" rIns="90993" bIns="45496" rtlCol="0">
            <a:spAutoFit/>
          </a:bodyPr>
          <a:lstStyle/>
          <a:p>
            <a:pPr algn="ctr"/>
            <a:r>
              <a:rPr lang="en-US" sz="4400" b="1" dirty="0" smtClean="0">
                <a:solidFill>
                  <a:srgbClr val="FF0168"/>
                </a:solidFill>
                <a:latin typeface="Arial" pitchFamily="34" charset="0"/>
                <a:cs typeface="Arial" pitchFamily="34" charset="0"/>
              </a:rPr>
              <a:t>HƠN, KÉM NHAU BAO </a:t>
            </a:r>
            <a:r>
              <a:rPr lang="en-US" sz="4400" b="1" dirty="0" smtClean="0">
                <a:solidFill>
                  <a:srgbClr val="FF0168"/>
                </a:solidFill>
                <a:latin typeface="Arial" pitchFamily="34" charset="0"/>
                <a:cs typeface="Arial" pitchFamily="34" charset="0"/>
              </a:rPr>
              <a:t>NHIÊU (T2)</a:t>
            </a:r>
            <a:endParaRPr lang="en-US" sz="4400" b="1" dirty="0">
              <a:solidFill>
                <a:srgbClr val="FF0168"/>
              </a:solidFill>
              <a:latin typeface="Arial" pitchFamily="34" charset="0"/>
              <a:cs typeface="Arial" pitchFamily="34" charset="0"/>
            </a:endParaRPr>
          </a:p>
        </p:txBody>
      </p:sp>
      <p:sp>
        <p:nvSpPr>
          <p:cNvPr id="20" name="Oval 19"/>
          <p:cNvSpPr/>
          <p:nvPr/>
        </p:nvSpPr>
        <p:spPr>
          <a:xfrm>
            <a:off x="9806604" y="975061"/>
            <a:ext cx="226912"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
        <p:nvSpPr>
          <p:cNvPr id="21" name="Oval 20"/>
          <p:cNvSpPr/>
          <p:nvPr/>
        </p:nvSpPr>
        <p:spPr>
          <a:xfrm>
            <a:off x="9805478" y="1445869"/>
            <a:ext cx="226912"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
        <p:nvSpPr>
          <p:cNvPr id="22" name="Rectangle 5"/>
          <p:cNvSpPr/>
          <p:nvPr/>
        </p:nvSpPr>
        <p:spPr>
          <a:xfrm>
            <a:off x="9868401" y="1089419"/>
            <a:ext cx="103322" cy="453255"/>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60098" t="53940" r="12318" b="23030"/>
          <a:stretch/>
        </p:blipFill>
        <p:spPr>
          <a:xfrm>
            <a:off x="8760881" y="4689612"/>
            <a:ext cx="1101899" cy="1330373"/>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599" y="4290929"/>
            <a:ext cx="2887968" cy="1840428"/>
          </a:xfrm>
          <a:prstGeom prst="rect">
            <a:avLst/>
          </a:prstGeom>
        </p:spPr>
      </p:pic>
      <p:pic>
        <p:nvPicPr>
          <p:cNvPr id="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9427" b="50130" l="60615" r="70644"/>
                    </a14:imgEffect>
                  </a14:imgLayer>
                </a14:imgProps>
              </a:ext>
              <a:ext uri="{28A0092B-C50C-407E-A947-70E740481C1C}">
                <a14:useLocalDpi xmlns:a14="http://schemas.microsoft.com/office/drawing/2010/main" val="0"/>
              </a:ext>
            </a:extLst>
          </a:blip>
          <a:srcRect l="59956" t="30018" r="28936" b="50095"/>
          <a:stretch/>
        </p:blipFill>
        <p:spPr bwMode="auto">
          <a:xfrm flipH="1">
            <a:off x="2457229" y="4677059"/>
            <a:ext cx="1397676" cy="141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48064" t="27747" r="38519" b="52083"/>
          <a:stretch/>
        </p:blipFill>
        <p:spPr bwMode="auto">
          <a:xfrm>
            <a:off x="6536182" y="4377954"/>
            <a:ext cx="2015624" cy="171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Oval 28"/>
          <p:cNvSpPr/>
          <p:nvPr/>
        </p:nvSpPr>
        <p:spPr>
          <a:xfrm>
            <a:off x="2925929" y="990600"/>
            <a:ext cx="226912"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
        <p:nvSpPr>
          <p:cNvPr id="30" name="Oval 29"/>
          <p:cNvSpPr/>
          <p:nvPr/>
        </p:nvSpPr>
        <p:spPr>
          <a:xfrm>
            <a:off x="2924802" y="1461408"/>
            <a:ext cx="226912"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
        <p:nvSpPr>
          <p:cNvPr id="31" name="Rectangle 5"/>
          <p:cNvSpPr/>
          <p:nvPr/>
        </p:nvSpPr>
        <p:spPr>
          <a:xfrm>
            <a:off x="2987725" y="1104957"/>
            <a:ext cx="103322" cy="453255"/>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93" tIns="45496" rIns="90993" bIns="45496" rtlCol="0" anchor="ctr"/>
          <a:lstStyle/>
          <a:p>
            <a:pPr algn="ctr"/>
            <a:endParaRPr lang="en-US"/>
          </a:p>
        </p:txBody>
      </p:sp>
    </p:spTree>
    <p:extLst>
      <p:ext uri="{BB962C8B-B14F-4D97-AF65-F5344CB8AC3E}">
        <p14:creationId xmlns:p14="http://schemas.microsoft.com/office/powerpoint/2010/main" val="373902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18683" y="6293430"/>
            <a:ext cx="3228848" cy="54594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13" tIns="60856" rIns="121713" bIns="60856" rtlCol="0" anchor="ctr"/>
          <a:lstStyle/>
          <a:p>
            <a:pPr algn="ctr"/>
            <a:r>
              <a:rPr lang="en-US" smtClean="0">
                <a:solidFill>
                  <a:schemeClr val="tx1"/>
                </a:solidFill>
                <a:latin typeface="Arial" pitchFamily="34" charset="0"/>
                <a:cs typeface="Arial" pitchFamily="34" charset="0"/>
              </a:rPr>
              <a:t>Sách Toán_trang 17</a:t>
            </a:r>
            <a:endParaRPr lang="en-US">
              <a:solidFill>
                <a:schemeClr val="tx1"/>
              </a:solidFill>
              <a:latin typeface="Arial" pitchFamily="34" charset="0"/>
              <a:cs typeface="Arial" pitchFamily="34"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00"/>
          <a:stretch/>
        </p:blipFill>
        <p:spPr bwMode="auto">
          <a:xfrm>
            <a:off x="4322152" y="1930091"/>
            <a:ext cx="3820271" cy="200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37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7319" y="152400"/>
            <a:ext cx="11637119" cy="741307"/>
            <a:chOff x="223100" y="304800"/>
            <a:chExt cx="11355260" cy="741306"/>
          </a:xfrm>
        </p:grpSpPr>
        <p:sp>
          <p:nvSpPr>
            <p:cNvPr id="3" name="Oval 2"/>
            <p:cNvSpPr/>
            <p:nvPr/>
          </p:nvSpPr>
          <p:spPr>
            <a:xfrm>
              <a:off x="223100" y="304800"/>
              <a:ext cx="708531" cy="7315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n w="57150" cmpd="sng">
                    <a:solidFill>
                      <a:schemeClr val="bg1"/>
                    </a:solidFill>
                    <a:prstDash val="solid"/>
                  </a:ln>
                  <a:solidFill>
                    <a:srgbClr val="0070C0"/>
                  </a:solidFill>
                  <a:effectLst>
                    <a:outerShdw blurRad="63500" dir="3600000" algn="tl" rotWithShape="0">
                      <a:srgbClr val="000000">
                        <a:alpha val="70000"/>
                      </a:srgbClr>
                    </a:outerShdw>
                  </a:effectLst>
                  <a:latin typeface="Arial" pitchFamily="34" charset="0"/>
                  <a:cs typeface="Arial" pitchFamily="34" charset="0"/>
                </a:rPr>
                <a:t>1</a:t>
              </a:r>
            </a:p>
          </p:txBody>
        </p:sp>
        <p:sp>
          <p:nvSpPr>
            <p:cNvPr id="4" name="TextBox 3"/>
            <p:cNvSpPr txBox="1"/>
            <p:nvPr/>
          </p:nvSpPr>
          <p:spPr>
            <a:xfrm>
              <a:off x="980864" y="384387"/>
              <a:ext cx="10597496" cy="661719"/>
            </a:xfrm>
            <a:prstGeom prst="rect">
              <a:avLst/>
            </a:prstGeom>
            <a:noFill/>
          </p:spPr>
          <p:txBody>
            <a:bodyPr wrap="square" rtlCol="0">
              <a:spAutoFit/>
            </a:bodyPr>
            <a:lstStyle/>
            <a:p>
              <a:pPr algn="just"/>
              <a:r>
                <a:rPr lang="en-US" sz="3700" smtClean="0">
                  <a:solidFill>
                    <a:srgbClr val="0070C0"/>
                  </a:solidFill>
                  <a:latin typeface="Arial" pitchFamily="34" charset="0"/>
                  <a:cs typeface="Arial" pitchFamily="34" charset="0"/>
                </a:rPr>
                <a:t>Số?</a:t>
              </a:r>
              <a:endParaRPr lang="en-US" sz="3700">
                <a:solidFill>
                  <a:srgbClr val="0070C0"/>
                </a:solidFill>
                <a:latin typeface="Arial" pitchFamily="34" charset="0"/>
                <a:cs typeface="Arial" pitchFamily="34" charset="0"/>
              </a:endParaRPr>
            </a:p>
          </p:txBody>
        </p:sp>
      </p:grpSp>
      <p:grpSp>
        <p:nvGrpSpPr>
          <p:cNvPr id="12" name="Group 11">
            <a:extLst>
              <a:ext uri="{FF2B5EF4-FFF2-40B4-BE49-F238E27FC236}">
                <a16:creationId xmlns="" xmlns:a16="http://schemas.microsoft.com/office/drawing/2014/main" id="{1DE8C7E7-CE21-8C41-8751-E791DA616CF0}"/>
              </a:ext>
            </a:extLst>
          </p:cNvPr>
          <p:cNvGrpSpPr/>
          <p:nvPr/>
        </p:nvGrpSpPr>
        <p:grpSpPr>
          <a:xfrm>
            <a:off x="865668" y="4451125"/>
            <a:ext cx="6096000" cy="1872239"/>
            <a:chOff x="865668" y="4451125"/>
            <a:chExt cx="6096000" cy="1872239"/>
          </a:xfrm>
        </p:grpSpPr>
        <p:grpSp>
          <p:nvGrpSpPr>
            <p:cNvPr id="13" name="Group 12">
              <a:extLst>
                <a:ext uri="{FF2B5EF4-FFF2-40B4-BE49-F238E27FC236}">
                  <a16:creationId xmlns="" xmlns:a16="http://schemas.microsoft.com/office/drawing/2014/main" id="{6528279D-54E8-0A47-B428-E2A91C575E88}"/>
                </a:ext>
              </a:extLst>
            </p:cNvPr>
            <p:cNvGrpSpPr/>
            <p:nvPr/>
          </p:nvGrpSpPr>
          <p:grpSpPr>
            <a:xfrm>
              <a:off x="865668" y="4451125"/>
              <a:ext cx="6096000" cy="1856919"/>
              <a:chOff x="839789" y="2418248"/>
              <a:chExt cx="6096000" cy="1856919"/>
            </a:xfrm>
          </p:grpSpPr>
          <p:sp>
            <p:nvSpPr>
              <p:cNvPr id="16" name="Rectangle 15">
                <a:extLst>
                  <a:ext uri="{FF2B5EF4-FFF2-40B4-BE49-F238E27FC236}">
                    <a16:creationId xmlns="" xmlns:a16="http://schemas.microsoft.com/office/drawing/2014/main" id="{740A9F3F-B6AF-D842-AB6E-9D673CD7755E}"/>
                  </a:ext>
                </a:extLst>
              </p:cNvPr>
              <p:cNvSpPr/>
              <p:nvPr/>
            </p:nvSpPr>
            <p:spPr>
              <a:xfrm>
                <a:off x="839789" y="2418248"/>
                <a:ext cx="6096000" cy="1856919"/>
              </a:xfrm>
              <a:prstGeom prst="rect">
                <a:avLst/>
              </a:prstGeom>
            </p:spPr>
            <p:txBody>
              <a:bodyPr>
                <a:spAutoFit/>
              </a:bodyPr>
              <a:lstStyle/>
              <a:p>
                <a:pPr algn="just">
                  <a:lnSpc>
                    <a:spcPct val="150000"/>
                  </a:lnSpc>
                  <a:spcAft>
                    <a:spcPts val="800"/>
                  </a:spcAft>
                </a:pPr>
                <a:r>
                  <a:rPr lang="en-US" sz="2400" dirty="0">
                    <a:solidFill>
                      <a:srgbClr val="0070C0"/>
                    </a:solidFill>
                    <a:latin typeface="Arial" panose="020B0604020202020204" pitchFamily="34" charset="0"/>
                    <a:ea typeface="Calibri" panose="020F0502020204030204" pitchFamily="34" charset="0"/>
                    <a:cs typeface="Arial" pitchFamily="34" charset="0"/>
                  </a:rPr>
                  <a:t>b)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xanh</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ngắn</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hơn</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đỏ</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xăng-ti-mét</a:t>
                </a:r>
                <a:r>
                  <a:rPr lang="en-US" sz="2400" dirty="0">
                    <a:solidFill>
                      <a:srgbClr val="0070C0"/>
                    </a:solidFill>
                    <a:latin typeface="Arial" panose="020B0604020202020204" pitchFamily="34" charset="0"/>
                    <a:ea typeface="Calibri" panose="020F0502020204030204" pitchFamily="34" charset="0"/>
                    <a:cs typeface="Arial" pitchFamily="34" charset="0"/>
                  </a:rPr>
                  <a:t>?</a:t>
                </a:r>
                <a:endParaRPr lang="x-none" sz="2400" dirty="0">
                  <a:solidFill>
                    <a:srgbClr val="0070C0"/>
                  </a:solidFill>
                  <a:latin typeface="Arial" pitchFamily="34" charset="0"/>
                  <a:ea typeface="Calibri" panose="020F0502020204030204" pitchFamily="34" charset="0"/>
                  <a:cs typeface="Arial" pitchFamily="34" charset="0"/>
                </a:endParaRPr>
              </a:p>
              <a:p>
                <a:pPr algn="ctr">
                  <a:lnSpc>
                    <a:spcPct val="150000"/>
                  </a:lnSpc>
                  <a:spcAft>
                    <a:spcPts val="800"/>
                  </a:spcAft>
                </a:pPr>
                <a:r>
                  <a:rPr lang="en-US" sz="2400" dirty="0">
                    <a:solidFill>
                      <a:srgbClr val="0070C0"/>
                    </a:solidFill>
                    <a:latin typeface="Arial" panose="020B0604020202020204" pitchFamily="34" charset="0"/>
                    <a:ea typeface="Calibri" panose="020F0502020204030204" pitchFamily="34" charset="0"/>
                    <a:cs typeface="Arial" pitchFamily="34" charset="0"/>
                  </a:rPr>
                  <a:t>     cm –             cm =           cm</a:t>
                </a:r>
                <a:endParaRPr lang="x-none" sz="2400" dirty="0">
                  <a:solidFill>
                    <a:srgbClr val="0070C0"/>
                  </a:solidFill>
                  <a:latin typeface="Arial" pitchFamily="34" charset="0"/>
                  <a:ea typeface="Calibri" panose="020F0502020204030204" pitchFamily="34" charset="0"/>
                  <a:cs typeface="Arial" pitchFamily="34" charset="0"/>
                </a:endParaRPr>
              </a:p>
            </p:txBody>
          </p:sp>
          <p:sp>
            <p:nvSpPr>
              <p:cNvPr id="17" name="Rounded Rectangle 16">
                <a:extLst>
                  <a:ext uri="{FF2B5EF4-FFF2-40B4-BE49-F238E27FC236}">
                    <a16:creationId xmlns="" xmlns:a16="http://schemas.microsoft.com/office/drawing/2014/main" id="{77959CC9-B2B8-5342-B548-12B920DEDDC1}"/>
                  </a:ext>
                </a:extLst>
              </p:cNvPr>
              <p:cNvSpPr/>
              <p:nvPr/>
            </p:nvSpPr>
            <p:spPr>
              <a:xfrm>
                <a:off x="4764735" y="3542771"/>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grpSp>
        <p:sp>
          <p:nvSpPr>
            <p:cNvPr id="14" name="Rounded Rectangle 13">
              <a:extLst>
                <a:ext uri="{FF2B5EF4-FFF2-40B4-BE49-F238E27FC236}">
                  <a16:creationId xmlns="" xmlns:a16="http://schemas.microsoft.com/office/drawing/2014/main" id="{C6158A4D-1B0C-B64C-8736-23BB98263823}"/>
                </a:ext>
              </a:extLst>
            </p:cNvPr>
            <p:cNvSpPr/>
            <p:nvPr/>
          </p:nvSpPr>
          <p:spPr>
            <a:xfrm>
              <a:off x="3132316" y="5602322"/>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sp>
          <p:nvSpPr>
            <p:cNvPr id="15" name="Rounded Rectangle 14">
              <a:extLst>
                <a:ext uri="{FF2B5EF4-FFF2-40B4-BE49-F238E27FC236}">
                  <a16:creationId xmlns="" xmlns:a16="http://schemas.microsoft.com/office/drawing/2014/main" id="{C25F49FF-C867-4F4D-AF66-C298660BE704}"/>
                </a:ext>
              </a:extLst>
            </p:cNvPr>
            <p:cNvSpPr/>
            <p:nvPr/>
          </p:nvSpPr>
          <p:spPr>
            <a:xfrm>
              <a:off x="1417094" y="5602322"/>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grpSp>
      <p:grpSp>
        <p:nvGrpSpPr>
          <p:cNvPr id="23" name="Group 22">
            <a:extLst>
              <a:ext uri="{FF2B5EF4-FFF2-40B4-BE49-F238E27FC236}">
                <a16:creationId xmlns="" xmlns:a16="http://schemas.microsoft.com/office/drawing/2014/main" id="{B78EFFC3-B612-4D4D-992C-7EA9D5710A89}"/>
              </a:ext>
            </a:extLst>
          </p:cNvPr>
          <p:cNvGrpSpPr/>
          <p:nvPr/>
        </p:nvGrpSpPr>
        <p:grpSpPr>
          <a:xfrm>
            <a:off x="7433198" y="1967784"/>
            <a:ext cx="3727860" cy="3535360"/>
            <a:chOff x="6615953" y="1375818"/>
            <a:chExt cx="4329952" cy="4106364"/>
          </a:xfrm>
        </p:grpSpPr>
        <p:sp>
          <p:nvSpPr>
            <p:cNvPr id="24" name="Rectangle 23">
              <a:extLst>
                <a:ext uri="{FF2B5EF4-FFF2-40B4-BE49-F238E27FC236}">
                  <a16:creationId xmlns="" xmlns:a16="http://schemas.microsoft.com/office/drawing/2014/main" id="{8E9B194A-5668-3541-995C-36F6C6DC6AFC}"/>
                </a:ext>
              </a:extLst>
            </p:cNvPr>
            <p:cNvSpPr/>
            <p:nvPr/>
          </p:nvSpPr>
          <p:spPr>
            <a:xfrm>
              <a:off x="6615953" y="1899040"/>
              <a:ext cx="4329952" cy="7530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Arial" pitchFamily="34" charset="0"/>
                <a:cs typeface="Arial" pitchFamily="34" charset="0"/>
              </a:endParaRPr>
            </a:p>
          </p:txBody>
        </p:sp>
        <p:sp>
          <p:nvSpPr>
            <p:cNvPr id="25" name="Rectangle 24">
              <a:extLst>
                <a:ext uri="{FF2B5EF4-FFF2-40B4-BE49-F238E27FC236}">
                  <a16:creationId xmlns="" xmlns:a16="http://schemas.microsoft.com/office/drawing/2014/main" id="{73A74495-3854-4740-ACB0-8C7A80A6317C}"/>
                </a:ext>
              </a:extLst>
            </p:cNvPr>
            <p:cNvSpPr/>
            <p:nvPr/>
          </p:nvSpPr>
          <p:spPr>
            <a:xfrm>
              <a:off x="6615953" y="3289649"/>
              <a:ext cx="2675964" cy="753035"/>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Arial" pitchFamily="34" charset="0"/>
                <a:cs typeface="Arial" pitchFamily="34" charset="0"/>
              </a:endParaRPr>
            </a:p>
          </p:txBody>
        </p:sp>
        <p:sp>
          <p:nvSpPr>
            <p:cNvPr id="26" name="Rectangle 25">
              <a:extLst>
                <a:ext uri="{FF2B5EF4-FFF2-40B4-BE49-F238E27FC236}">
                  <a16:creationId xmlns="" xmlns:a16="http://schemas.microsoft.com/office/drawing/2014/main" id="{B2D65F51-495D-CD44-93FC-9B46C4CB1989}"/>
                </a:ext>
              </a:extLst>
            </p:cNvPr>
            <p:cNvSpPr/>
            <p:nvPr/>
          </p:nvSpPr>
          <p:spPr>
            <a:xfrm>
              <a:off x="6615953" y="4729147"/>
              <a:ext cx="3671047" cy="753035"/>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Arial" pitchFamily="34" charset="0"/>
                <a:cs typeface="Arial" pitchFamily="34" charset="0"/>
              </a:endParaRPr>
            </a:p>
          </p:txBody>
        </p:sp>
        <p:sp>
          <p:nvSpPr>
            <p:cNvPr id="27" name="TextBox 26">
              <a:extLst>
                <a:ext uri="{FF2B5EF4-FFF2-40B4-BE49-F238E27FC236}">
                  <a16:creationId xmlns="" xmlns:a16="http://schemas.microsoft.com/office/drawing/2014/main" id="{EF260A99-0D62-C343-9B28-636224978375}"/>
                </a:ext>
              </a:extLst>
            </p:cNvPr>
            <p:cNvSpPr txBox="1"/>
            <p:nvPr/>
          </p:nvSpPr>
          <p:spPr>
            <a:xfrm>
              <a:off x="7826188" y="1375818"/>
              <a:ext cx="1707777" cy="607726"/>
            </a:xfrm>
            <a:prstGeom prst="rect">
              <a:avLst/>
            </a:prstGeom>
            <a:noFill/>
          </p:spPr>
          <p:txBody>
            <a:bodyPr wrap="square" rtlCol="0">
              <a:spAutoFit/>
            </a:bodyPr>
            <a:lstStyle/>
            <a:p>
              <a:pPr algn="ctr"/>
              <a:r>
                <a:rPr lang="x-none" sz="2800" dirty="0">
                  <a:latin typeface="Arial" pitchFamily="34" charset="0"/>
                  <a:cs typeface="Arial" pitchFamily="34" charset="0"/>
                </a:rPr>
                <a:t>7 cm</a:t>
              </a:r>
            </a:p>
          </p:txBody>
        </p:sp>
        <p:sp>
          <p:nvSpPr>
            <p:cNvPr id="28" name="TextBox 27">
              <a:extLst>
                <a:ext uri="{FF2B5EF4-FFF2-40B4-BE49-F238E27FC236}">
                  <a16:creationId xmlns="" xmlns:a16="http://schemas.microsoft.com/office/drawing/2014/main" id="{44A8AAF1-9962-0742-B7E0-50FAB3E91FD3}"/>
                </a:ext>
              </a:extLst>
            </p:cNvPr>
            <p:cNvSpPr txBox="1"/>
            <p:nvPr/>
          </p:nvSpPr>
          <p:spPr>
            <a:xfrm>
              <a:off x="7100047" y="2803241"/>
              <a:ext cx="1707777" cy="607726"/>
            </a:xfrm>
            <a:prstGeom prst="rect">
              <a:avLst/>
            </a:prstGeom>
            <a:noFill/>
          </p:spPr>
          <p:txBody>
            <a:bodyPr wrap="square" rtlCol="0">
              <a:spAutoFit/>
            </a:bodyPr>
            <a:lstStyle/>
            <a:p>
              <a:pPr algn="ctr"/>
              <a:r>
                <a:rPr lang="x-none" sz="2800" dirty="0">
                  <a:latin typeface="Arial" pitchFamily="34" charset="0"/>
                  <a:cs typeface="Arial" pitchFamily="34" charset="0"/>
                </a:rPr>
                <a:t>4 cm</a:t>
              </a:r>
            </a:p>
          </p:txBody>
        </p:sp>
        <p:sp>
          <p:nvSpPr>
            <p:cNvPr id="29" name="TextBox 28">
              <a:extLst>
                <a:ext uri="{FF2B5EF4-FFF2-40B4-BE49-F238E27FC236}">
                  <a16:creationId xmlns="" xmlns:a16="http://schemas.microsoft.com/office/drawing/2014/main" id="{4E955208-6800-4043-88A9-A2A359EBC367}"/>
                </a:ext>
              </a:extLst>
            </p:cNvPr>
            <p:cNvSpPr txBox="1"/>
            <p:nvPr/>
          </p:nvSpPr>
          <p:spPr>
            <a:xfrm>
              <a:off x="7597587" y="4232143"/>
              <a:ext cx="1707777" cy="607726"/>
            </a:xfrm>
            <a:prstGeom prst="rect">
              <a:avLst/>
            </a:prstGeom>
            <a:noFill/>
          </p:spPr>
          <p:txBody>
            <a:bodyPr wrap="square" rtlCol="0">
              <a:spAutoFit/>
            </a:bodyPr>
            <a:lstStyle/>
            <a:p>
              <a:pPr algn="ctr"/>
              <a:r>
                <a:rPr lang="x-none" sz="2800" dirty="0">
                  <a:latin typeface="Arial" pitchFamily="34" charset="0"/>
                  <a:cs typeface="Arial" pitchFamily="34" charset="0"/>
                </a:rPr>
                <a:t>6 cm</a:t>
              </a:r>
            </a:p>
          </p:txBody>
        </p:sp>
      </p:grpSp>
      <p:sp>
        <p:nvSpPr>
          <p:cNvPr id="30" name="Rectangle 29">
            <a:extLst>
              <a:ext uri="{FF2B5EF4-FFF2-40B4-BE49-F238E27FC236}">
                <a16:creationId xmlns="" xmlns:a16="http://schemas.microsoft.com/office/drawing/2014/main" id="{3DCA4992-839F-0345-8DA2-D4633C6C01B2}"/>
              </a:ext>
            </a:extLst>
          </p:cNvPr>
          <p:cNvSpPr/>
          <p:nvPr/>
        </p:nvSpPr>
        <p:spPr>
          <a:xfrm>
            <a:off x="789629" y="1002392"/>
            <a:ext cx="10612741" cy="1302921"/>
          </a:xfrm>
          <a:prstGeom prst="rect">
            <a:avLst/>
          </a:prstGeom>
        </p:spPr>
        <p:txBody>
          <a:bodyPr wrap="square">
            <a:spAutoFit/>
          </a:bodyPr>
          <a:lstStyle/>
          <a:p>
            <a:pPr>
              <a:lnSpc>
                <a:spcPct val="150000"/>
              </a:lnSpc>
              <a:spcAft>
                <a:spcPts val="800"/>
              </a:spcAft>
            </a:pPr>
            <a:r>
              <a:rPr lang="en-US" sz="2400" dirty="0" err="1">
                <a:solidFill>
                  <a:srgbClr val="0070C0"/>
                </a:solidFill>
                <a:latin typeface="Arial" panose="020B0604020202020204" pitchFamily="34" charset="0"/>
                <a:ea typeface="Calibri" panose="020F0502020204030204" pitchFamily="34" charset="0"/>
                <a:cs typeface="Arial" pitchFamily="34" charset="0"/>
              </a:rPr>
              <a:t>Mẫu</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màu</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vàng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ngắn</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hơn</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màu</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xanh</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xăng-ti-mét</a:t>
            </a:r>
            <a:r>
              <a:rPr lang="en-US" sz="2400" dirty="0">
                <a:solidFill>
                  <a:srgbClr val="0070C0"/>
                </a:solidFill>
                <a:latin typeface="Arial" panose="020B0604020202020204" pitchFamily="34" charset="0"/>
                <a:ea typeface="Calibri" panose="020F0502020204030204" pitchFamily="34" charset="0"/>
                <a:cs typeface="Arial" pitchFamily="34" charset="0"/>
              </a:rPr>
              <a:t>?</a:t>
            </a:r>
            <a:endParaRPr lang="x-none" sz="2400" dirty="0">
              <a:solidFill>
                <a:srgbClr val="0070C0"/>
              </a:solidFill>
              <a:latin typeface="Arial" pitchFamily="34" charset="0"/>
              <a:ea typeface="Calibri" panose="020F0502020204030204" pitchFamily="34" charset="0"/>
              <a:cs typeface="Arial" pitchFamily="34" charset="0"/>
            </a:endParaRPr>
          </a:p>
          <a:p>
            <a:pPr marL="762000" indent="-762000">
              <a:lnSpc>
                <a:spcPct val="150000"/>
              </a:lnSpc>
              <a:spcAft>
                <a:spcPts val="800"/>
              </a:spcAft>
            </a:pPr>
            <a:r>
              <a:rPr lang="en-US" sz="2400" dirty="0">
                <a:solidFill>
                  <a:srgbClr val="0070C0"/>
                </a:solidFill>
                <a:latin typeface="Arial" panose="020B0604020202020204" pitchFamily="34" charset="0"/>
                <a:ea typeface="Calibri" panose="020F0502020204030204" pitchFamily="34" charset="0"/>
                <a:cs typeface="Arial" pitchFamily="34" charset="0"/>
              </a:rPr>
              <a:t>         6 cm – 4cm = 2 cm</a:t>
            </a:r>
            <a:endParaRPr lang="x-none" sz="2400" dirty="0">
              <a:solidFill>
                <a:srgbClr val="0070C0"/>
              </a:solidFill>
              <a:latin typeface="Arial" pitchFamily="34" charset="0"/>
              <a:ea typeface="Calibri" panose="020F0502020204030204" pitchFamily="34" charset="0"/>
              <a:cs typeface="Arial" pitchFamily="34" charset="0"/>
            </a:endParaRPr>
          </a:p>
        </p:txBody>
      </p:sp>
      <p:grpSp>
        <p:nvGrpSpPr>
          <p:cNvPr id="31" name="Group 30">
            <a:extLst>
              <a:ext uri="{FF2B5EF4-FFF2-40B4-BE49-F238E27FC236}">
                <a16:creationId xmlns="" xmlns:a16="http://schemas.microsoft.com/office/drawing/2014/main" id="{668D8769-EAEC-DB4E-87BF-731EF7E121B1}"/>
              </a:ext>
            </a:extLst>
          </p:cNvPr>
          <p:cNvGrpSpPr/>
          <p:nvPr/>
        </p:nvGrpSpPr>
        <p:grpSpPr>
          <a:xfrm>
            <a:off x="839789" y="2418248"/>
            <a:ext cx="6096000" cy="1856919"/>
            <a:chOff x="839789" y="2418248"/>
            <a:chExt cx="6096000" cy="1856919"/>
          </a:xfrm>
        </p:grpSpPr>
        <p:sp>
          <p:nvSpPr>
            <p:cNvPr id="32" name="Rectangle 31">
              <a:extLst>
                <a:ext uri="{FF2B5EF4-FFF2-40B4-BE49-F238E27FC236}">
                  <a16:creationId xmlns="" xmlns:a16="http://schemas.microsoft.com/office/drawing/2014/main" id="{F161BE4A-6B8B-5145-B720-E61C03FA491B}"/>
                </a:ext>
              </a:extLst>
            </p:cNvPr>
            <p:cNvSpPr/>
            <p:nvPr/>
          </p:nvSpPr>
          <p:spPr>
            <a:xfrm>
              <a:off x="839789" y="2418248"/>
              <a:ext cx="6096000" cy="1856919"/>
            </a:xfrm>
            <a:prstGeom prst="rect">
              <a:avLst/>
            </a:prstGeom>
          </p:spPr>
          <p:txBody>
            <a:bodyPr>
              <a:spAutoFit/>
            </a:bodyPr>
            <a:lstStyle/>
            <a:p>
              <a:pPr algn="just">
                <a:lnSpc>
                  <a:spcPct val="150000"/>
                </a:lnSpc>
                <a:spcAft>
                  <a:spcPts val="800"/>
                </a:spcAft>
              </a:pPr>
              <a:r>
                <a:rPr lang="en-US" sz="2400" dirty="0">
                  <a:solidFill>
                    <a:srgbClr val="0070C0"/>
                  </a:solidFill>
                  <a:latin typeface="Arial" panose="020B0604020202020204" pitchFamily="34" charset="0"/>
                  <a:ea typeface="Calibri" panose="020F0502020204030204" pitchFamily="34" charset="0"/>
                  <a:cs typeface="Arial" pitchFamily="34" charset="0"/>
                </a:rPr>
                <a:t>a)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màu</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đỏ</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dài</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hơn</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băng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giấy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màu</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vàng</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mấy</a:t>
              </a:r>
              <a:r>
                <a:rPr lang="en-US" sz="2400" dirty="0">
                  <a:solidFill>
                    <a:srgbClr val="0070C0"/>
                  </a:solidFill>
                  <a:latin typeface="Arial" panose="020B0604020202020204" pitchFamily="34" charset="0"/>
                  <a:ea typeface="Calibri" panose="020F0502020204030204" pitchFamily="34" charset="0"/>
                  <a:cs typeface="Arial" pitchFamily="34" charset="0"/>
                </a:rPr>
                <a:t> </a:t>
              </a:r>
              <a:r>
                <a:rPr lang="en-US" sz="2400" dirty="0" err="1">
                  <a:solidFill>
                    <a:srgbClr val="0070C0"/>
                  </a:solidFill>
                  <a:latin typeface="Arial" panose="020B0604020202020204" pitchFamily="34" charset="0"/>
                  <a:ea typeface="Calibri" panose="020F0502020204030204" pitchFamily="34" charset="0"/>
                  <a:cs typeface="Arial" pitchFamily="34" charset="0"/>
                </a:rPr>
                <a:t>xăng-ti-mét</a:t>
              </a:r>
              <a:r>
                <a:rPr lang="en-US" sz="2400" dirty="0">
                  <a:solidFill>
                    <a:srgbClr val="0070C0"/>
                  </a:solidFill>
                  <a:latin typeface="Arial" panose="020B0604020202020204" pitchFamily="34" charset="0"/>
                  <a:ea typeface="Calibri" panose="020F0502020204030204" pitchFamily="34" charset="0"/>
                  <a:cs typeface="Arial" pitchFamily="34" charset="0"/>
                </a:rPr>
                <a:t>?</a:t>
              </a:r>
              <a:endParaRPr lang="x-none" sz="2400" dirty="0">
                <a:solidFill>
                  <a:srgbClr val="0070C0"/>
                </a:solidFill>
                <a:latin typeface="Arial" pitchFamily="34" charset="0"/>
                <a:ea typeface="Calibri" panose="020F0502020204030204" pitchFamily="34" charset="0"/>
                <a:cs typeface="Arial" pitchFamily="34" charset="0"/>
              </a:endParaRPr>
            </a:p>
            <a:p>
              <a:pPr algn="ctr">
                <a:lnSpc>
                  <a:spcPct val="150000"/>
                </a:lnSpc>
                <a:spcAft>
                  <a:spcPts val="800"/>
                </a:spcAft>
              </a:pPr>
              <a:r>
                <a:rPr lang="en-US" sz="2400" dirty="0">
                  <a:solidFill>
                    <a:srgbClr val="0070C0"/>
                  </a:solidFill>
                  <a:latin typeface="Arial" panose="020B0604020202020204" pitchFamily="34" charset="0"/>
                  <a:ea typeface="Calibri" panose="020F0502020204030204" pitchFamily="34" charset="0"/>
                  <a:cs typeface="Arial" pitchFamily="34" charset="0"/>
                </a:rPr>
                <a:t>7 cm – 4 cm =           cm</a:t>
              </a:r>
              <a:endParaRPr lang="x-none" sz="2400" dirty="0">
                <a:solidFill>
                  <a:srgbClr val="0070C0"/>
                </a:solidFill>
                <a:latin typeface="Arial" pitchFamily="34" charset="0"/>
                <a:ea typeface="Calibri" panose="020F0502020204030204" pitchFamily="34" charset="0"/>
                <a:cs typeface="Arial" pitchFamily="34" charset="0"/>
              </a:endParaRPr>
            </a:p>
          </p:txBody>
        </p:sp>
        <p:sp>
          <p:nvSpPr>
            <p:cNvPr id="33" name="Rounded Rectangle 32">
              <a:extLst>
                <a:ext uri="{FF2B5EF4-FFF2-40B4-BE49-F238E27FC236}">
                  <a16:creationId xmlns="" xmlns:a16="http://schemas.microsoft.com/office/drawing/2014/main" id="{02E34F80-607E-2340-8D88-78726A0F61C7}"/>
                </a:ext>
              </a:extLst>
            </p:cNvPr>
            <p:cNvSpPr/>
            <p:nvPr/>
          </p:nvSpPr>
          <p:spPr>
            <a:xfrm>
              <a:off x="4316157" y="3542771"/>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grpSp>
      <p:sp>
        <p:nvSpPr>
          <p:cNvPr id="34" name="Rounded Rectangle 33">
            <a:extLst>
              <a:ext uri="{FF2B5EF4-FFF2-40B4-BE49-F238E27FC236}">
                <a16:creationId xmlns="" xmlns:a16="http://schemas.microsoft.com/office/drawing/2014/main" id="{EEF4504B-5954-E84B-9892-FCBF054F1DF1}"/>
              </a:ext>
            </a:extLst>
          </p:cNvPr>
          <p:cNvSpPr/>
          <p:nvPr/>
        </p:nvSpPr>
        <p:spPr>
          <a:xfrm>
            <a:off x="4316738" y="3554607"/>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3</a:t>
            </a:r>
          </a:p>
        </p:txBody>
      </p:sp>
      <p:sp>
        <p:nvSpPr>
          <p:cNvPr id="35" name="Rounded Rectangle 34">
            <a:extLst>
              <a:ext uri="{FF2B5EF4-FFF2-40B4-BE49-F238E27FC236}">
                <a16:creationId xmlns="" xmlns:a16="http://schemas.microsoft.com/office/drawing/2014/main" id="{530CBFAC-8353-DD48-A727-C90E9710DC19}"/>
              </a:ext>
            </a:extLst>
          </p:cNvPr>
          <p:cNvSpPr/>
          <p:nvPr/>
        </p:nvSpPr>
        <p:spPr>
          <a:xfrm>
            <a:off x="1417094" y="5602322"/>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7</a:t>
            </a:r>
          </a:p>
        </p:txBody>
      </p:sp>
      <p:sp>
        <p:nvSpPr>
          <p:cNvPr id="36" name="Rounded Rectangle 35">
            <a:extLst>
              <a:ext uri="{FF2B5EF4-FFF2-40B4-BE49-F238E27FC236}">
                <a16:creationId xmlns="" xmlns:a16="http://schemas.microsoft.com/office/drawing/2014/main" id="{28C03646-45FD-B344-AAC6-A97AF4E8FE66}"/>
              </a:ext>
            </a:extLst>
          </p:cNvPr>
          <p:cNvSpPr/>
          <p:nvPr/>
        </p:nvSpPr>
        <p:spPr>
          <a:xfrm>
            <a:off x="3132316" y="5602322"/>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6</a:t>
            </a:r>
          </a:p>
        </p:txBody>
      </p:sp>
      <p:sp>
        <p:nvSpPr>
          <p:cNvPr id="37" name="Rounded Rectangle 36">
            <a:extLst>
              <a:ext uri="{FF2B5EF4-FFF2-40B4-BE49-F238E27FC236}">
                <a16:creationId xmlns="" xmlns:a16="http://schemas.microsoft.com/office/drawing/2014/main" id="{35291C4C-1B93-FB46-9740-19A77EB6C314}"/>
              </a:ext>
            </a:extLst>
          </p:cNvPr>
          <p:cNvSpPr/>
          <p:nvPr/>
        </p:nvSpPr>
        <p:spPr>
          <a:xfrm>
            <a:off x="4790613" y="5582099"/>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1</a:t>
            </a:r>
          </a:p>
        </p:txBody>
      </p:sp>
    </p:spTree>
    <p:extLst>
      <p:ext uri="{BB962C8B-B14F-4D97-AF65-F5344CB8AC3E}">
        <p14:creationId xmlns:p14="http://schemas.microsoft.com/office/powerpoint/2010/main" val="7358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2036" y="266424"/>
            <a:ext cx="11210805" cy="735182"/>
            <a:chOff x="223100" y="304800"/>
            <a:chExt cx="10939275" cy="735179"/>
          </a:xfrm>
        </p:grpSpPr>
        <p:sp>
          <p:nvSpPr>
            <p:cNvPr id="3" name="Oval 2"/>
            <p:cNvSpPr/>
            <p:nvPr/>
          </p:nvSpPr>
          <p:spPr>
            <a:xfrm>
              <a:off x="223100" y="304800"/>
              <a:ext cx="708531"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p>
          </p:txBody>
        </p:sp>
        <p:sp>
          <p:nvSpPr>
            <p:cNvPr id="4" name="TextBox 3"/>
            <p:cNvSpPr txBox="1"/>
            <p:nvPr/>
          </p:nvSpPr>
          <p:spPr>
            <a:xfrm>
              <a:off x="1005986" y="393650"/>
              <a:ext cx="10156389" cy="646329"/>
            </a:xfrm>
            <a:prstGeom prst="rect">
              <a:avLst/>
            </a:prstGeom>
            <a:noFill/>
          </p:spPr>
          <p:txBody>
            <a:bodyPr wrap="square" rtlCol="0">
              <a:spAutoFit/>
            </a:bodyPr>
            <a:lstStyle/>
            <a:p>
              <a:pPr algn="just"/>
              <a:r>
                <a:rPr lang="en-US" sz="3600">
                  <a:solidFill>
                    <a:srgbClr val="0070C0"/>
                  </a:solidFill>
                  <a:latin typeface="Arial" pitchFamily="34" charset="0"/>
                  <a:cs typeface="Arial" pitchFamily="34" charset="0"/>
                </a:rPr>
                <a:t>a) </a:t>
              </a:r>
              <a:r>
                <a:rPr lang="en-US" sz="3600" smtClean="0">
                  <a:solidFill>
                    <a:srgbClr val="0070C0"/>
                  </a:solidFill>
                  <a:latin typeface="Arial" pitchFamily="34" charset="0"/>
                  <a:cs typeface="Arial" pitchFamily="34" charset="0"/>
                </a:rPr>
                <a:t>Bút nào ngắn nhất?</a:t>
              </a:r>
              <a:endParaRPr lang="en-US" sz="3600">
                <a:solidFill>
                  <a:srgbClr val="0070C0"/>
                </a:solidFill>
                <a:latin typeface="Arial" pitchFamily="34" charset="0"/>
                <a:cs typeface="Arial" pitchFamily="34" charset="0"/>
              </a:endParaRPr>
            </a:p>
          </p:txBody>
        </p:sp>
      </p:grpSp>
      <p:pic>
        <p:nvPicPr>
          <p:cNvPr id="16" name="Picture 15">
            <a:extLst>
              <a:ext uri="{FF2B5EF4-FFF2-40B4-BE49-F238E27FC236}">
                <a16:creationId xmlns="" xmlns:a16="http://schemas.microsoft.com/office/drawing/2014/main" id="{001A7B28-40DA-8A40-96AB-573C2E3C5DD1}"/>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72000"/>
                    </a14:imgEffect>
                    <a14:imgEffect>
                      <a14:brightnessContrast contrast="10000"/>
                    </a14:imgEffect>
                  </a14:imgLayer>
                </a14:imgProps>
              </a:ext>
              <a:ext uri="{28A0092B-C50C-407E-A947-70E740481C1C}">
                <a14:useLocalDpi xmlns:a14="http://schemas.microsoft.com/office/drawing/2010/main" val="0"/>
              </a:ext>
            </a:extLst>
          </a:blip>
          <a:stretch>
            <a:fillRect/>
          </a:stretch>
        </p:blipFill>
        <p:spPr>
          <a:xfrm>
            <a:off x="1052893" y="1101852"/>
            <a:ext cx="9519280" cy="3534793"/>
          </a:xfrm>
          <a:prstGeom prst="rect">
            <a:avLst/>
          </a:prstGeom>
        </p:spPr>
      </p:pic>
      <p:sp>
        <p:nvSpPr>
          <p:cNvPr id="17" name="Rounded Rectangle 16">
            <a:extLst>
              <a:ext uri="{FF2B5EF4-FFF2-40B4-BE49-F238E27FC236}">
                <a16:creationId xmlns="" xmlns:a16="http://schemas.microsoft.com/office/drawing/2014/main" id="{2852FF29-715D-2B43-ABAE-55EF7C136380}"/>
              </a:ext>
            </a:extLst>
          </p:cNvPr>
          <p:cNvSpPr/>
          <p:nvPr/>
        </p:nvSpPr>
        <p:spPr>
          <a:xfrm>
            <a:off x="1117471" y="5308298"/>
            <a:ext cx="2623738" cy="777967"/>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pitchFamily="34" charset="0"/>
                <a:cs typeface="Arial" panose="020B0604020202020204" pitchFamily="34" charset="0"/>
                <a:sym typeface="Arial"/>
              </a:rPr>
              <a:t>A.   </a:t>
            </a:r>
            <a:r>
              <a:rPr kumimoji="0" lang="en-US" sz="3200" b="0" i="0" u="none" strike="noStrike" kern="0" cap="none" spc="0" normalizeH="0" noProof="0" dirty="0" err="1">
                <a:ln>
                  <a:noFill/>
                </a:ln>
                <a:solidFill>
                  <a:srgbClr val="000000"/>
                </a:solidFill>
                <a:effectLst/>
                <a:uLnTx/>
                <a:uFillTx/>
                <a:latin typeface="Arial" panose="020B0604020202020204" pitchFamily="34" charset="0"/>
                <a:cs typeface="Arial" panose="020B0604020202020204" pitchFamily="34" charset="0"/>
                <a:sym typeface="Arial"/>
              </a:rPr>
              <a:t>Bút</a:t>
            </a:r>
            <a:r>
              <a:rPr kumimoji="0" lang="en-US" sz="32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200" b="0" i="0" u="none" strike="noStrike" kern="0" cap="none" spc="0" normalizeH="0" noProof="0" dirty="0" err="1">
                <a:ln>
                  <a:noFill/>
                </a:ln>
                <a:solidFill>
                  <a:srgbClr val="000000"/>
                </a:solidFill>
                <a:effectLst/>
                <a:uLnTx/>
                <a:uFillTx/>
                <a:latin typeface="Arial" panose="020B0604020202020204" pitchFamily="34" charset="0"/>
                <a:cs typeface="Arial" panose="020B0604020202020204" pitchFamily="34" charset="0"/>
                <a:sym typeface="Arial"/>
              </a:rPr>
              <a:t>chì</a:t>
            </a:r>
            <a:endParaRPr kumimoji="0" lang="en-US"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8" name="Rounded Rectangle 17">
            <a:extLst>
              <a:ext uri="{FF2B5EF4-FFF2-40B4-BE49-F238E27FC236}">
                <a16:creationId xmlns="" xmlns:a16="http://schemas.microsoft.com/office/drawing/2014/main" id="{06F74C14-E0A4-9B4E-8D77-596404359AA0}"/>
              </a:ext>
            </a:extLst>
          </p:cNvPr>
          <p:cNvSpPr/>
          <p:nvPr/>
        </p:nvSpPr>
        <p:spPr>
          <a:xfrm>
            <a:off x="4591335" y="5303623"/>
            <a:ext cx="2704168" cy="759171"/>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pitchFamily="34" charset="0"/>
                <a:cs typeface="Arial" panose="020B0604020202020204" pitchFamily="34" charset="0"/>
                <a:sym typeface="Arial"/>
              </a:rPr>
              <a:t>B.   </a:t>
            </a:r>
            <a:r>
              <a:rPr kumimoji="0" lang="en-US" sz="32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Bút</a:t>
            </a:r>
            <a:r>
              <a:rPr kumimoji="0" lang="en-US"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mực</a:t>
            </a:r>
            <a:endParaRPr kumimoji="0" lang="en-US"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9" name="Rounded Rectangle 18">
            <a:extLst>
              <a:ext uri="{FF2B5EF4-FFF2-40B4-BE49-F238E27FC236}">
                <a16:creationId xmlns="" xmlns:a16="http://schemas.microsoft.com/office/drawing/2014/main" id="{A4C7E83A-BD2C-474C-AF4B-CEC0FCDAF138}"/>
              </a:ext>
            </a:extLst>
          </p:cNvPr>
          <p:cNvSpPr/>
          <p:nvPr/>
        </p:nvSpPr>
        <p:spPr>
          <a:xfrm>
            <a:off x="8274499" y="5318033"/>
            <a:ext cx="2431465" cy="777967"/>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pitchFamily="34" charset="0"/>
                <a:cs typeface="Arial" panose="020B0604020202020204" pitchFamily="34" charset="0"/>
                <a:sym typeface="Arial"/>
              </a:rPr>
              <a:t>C.  </a:t>
            </a:r>
            <a:r>
              <a:rPr kumimoji="0" lang="en-US" sz="32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Bút</a:t>
            </a:r>
            <a:r>
              <a:rPr kumimoji="0" lang="en-US"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sáp</a:t>
            </a:r>
            <a:endParaRPr kumimoji="0" lang="en-US"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0" name="Oval 19">
            <a:extLst>
              <a:ext uri="{FF2B5EF4-FFF2-40B4-BE49-F238E27FC236}">
                <a16:creationId xmlns="" xmlns:a16="http://schemas.microsoft.com/office/drawing/2014/main" id="{421E9F71-9B19-5544-AAE9-E1853ADE7162}"/>
              </a:ext>
            </a:extLst>
          </p:cNvPr>
          <p:cNvSpPr/>
          <p:nvPr/>
        </p:nvSpPr>
        <p:spPr>
          <a:xfrm>
            <a:off x="1106263" y="5308298"/>
            <a:ext cx="739642" cy="787702"/>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latin typeface="Arial" pitchFamily="34" charset="0"/>
                <a:cs typeface="Arial" pitchFamily="34" charset="0"/>
              </a:rPr>
              <a:t>A</a:t>
            </a:r>
          </a:p>
        </p:txBody>
      </p:sp>
      <p:sp>
        <p:nvSpPr>
          <p:cNvPr id="21" name="Oval 20">
            <a:extLst>
              <a:ext uri="{FF2B5EF4-FFF2-40B4-BE49-F238E27FC236}">
                <a16:creationId xmlns="" xmlns:a16="http://schemas.microsoft.com/office/drawing/2014/main" id="{615D90F9-18D8-D749-A83C-FA953F5D3589}"/>
              </a:ext>
            </a:extLst>
          </p:cNvPr>
          <p:cNvSpPr/>
          <p:nvPr/>
        </p:nvSpPr>
        <p:spPr>
          <a:xfrm>
            <a:off x="4600529" y="5293888"/>
            <a:ext cx="739642" cy="768906"/>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latin typeface="Arial" pitchFamily="34" charset="0"/>
                <a:cs typeface="Arial" pitchFamily="34" charset="0"/>
              </a:rPr>
              <a:t>B</a:t>
            </a:r>
          </a:p>
        </p:txBody>
      </p:sp>
      <p:sp>
        <p:nvSpPr>
          <p:cNvPr id="22" name="Oval 21">
            <a:extLst>
              <a:ext uri="{FF2B5EF4-FFF2-40B4-BE49-F238E27FC236}">
                <a16:creationId xmlns="" xmlns:a16="http://schemas.microsoft.com/office/drawing/2014/main" id="{18E23E53-B2CD-EE4A-AF3B-2C44319BDD33}"/>
              </a:ext>
            </a:extLst>
          </p:cNvPr>
          <p:cNvSpPr/>
          <p:nvPr/>
        </p:nvSpPr>
        <p:spPr>
          <a:xfrm>
            <a:off x="8272457" y="5318033"/>
            <a:ext cx="739642" cy="768906"/>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latin typeface="Arial" pitchFamily="34" charset="0"/>
                <a:cs typeface="Arial" pitchFamily="34" charset="0"/>
              </a:rPr>
              <a:t>C</a:t>
            </a:r>
          </a:p>
        </p:txBody>
      </p:sp>
    </p:spTree>
    <p:extLst>
      <p:ext uri="{BB962C8B-B14F-4D97-AF65-F5344CB8AC3E}">
        <p14:creationId xmlns:p14="http://schemas.microsoft.com/office/powerpoint/2010/main" val="417138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0"/>
                                  </p:iterate>
                                  <p:childTnLst>
                                    <p:set>
                                      <p:cBhvr>
                                        <p:cTn id="17" dur="1" fill="hold">
                                          <p:stCondLst>
                                            <p:cond delay="0"/>
                                          </p:stCondLst>
                                        </p:cTn>
                                        <p:tgtEl>
                                          <p:spTgt spid="17"/>
                                        </p:tgtEl>
                                        <p:attrNameLst>
                                          <p:attrName>style.visibility</p:attrName>
                                        </p:attrNameLst>
                                      </p:cBhvr>
                                      <p:to>
                                        <p:strVal val="visible"/>
                                      </p:to>
                                    </p:set>
                                    <p:animEffect transition="in" filter="wipe(left)">
                                      <p:cBhvr>
                                        <p:cTn id="18" dur="1000"/>
                                        <p:tgtEl>
                                          <p:spTgt spid="17"/>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Effect transition="in" filter="fade">
                                      <p:cBhvr>
                                        <p:cTn id="24" dur="1000"/>
                                        <p:tgtEl>
                                          <p:spTgt spid="21"/>
                                        </p:tgtEl>
                                      </p:cBhvr>
                                    </p:animEffect>
                                  </p:childTnLst>
                                </p:cTn>
                              </p:par>
                            </p:childTnLst>
                          </p:cTn>
                        </p:par>
                        <p:par>
                          <p:cTn id="25" fill="hold">
                            <p:stCondLst>
                              <p:cond delay="3000"/>
                            </p:stCondLst>
                            <p:childTnLst>
                              <p:par>
                                <p:cTn id="26" presetID="22" presetClass="entr" presetSubtype="8" fill="hold" grpId="0" nodeType="afterEffect">
                                  <p:stCondLst>
                                    <p:cond delay="0"/>
                                  </p:stCondLst>
                                  <p:iterate type="lt">
                                    <p:tmPct val="0"/>
                                  </p:iterate>
                                  <p:childTnLst>
                                    <p:set>
                                      <p:cBhvr>
                                        <p:cTn id="27" dur="1" fill="hold">
                                          <p:stCondLst>
                                            <p:cond delay="0"/>
                                          </p:stCondLst>
                                        </p:cTn>
                                        <p:tgtEl>
                                          <p:spTgt spid="18"/>
                                        </p:tgtEl>
                                        <p:attrNameLst>
                                          <p:attrName>style.visibility</p:attrName>
                                        </p:attrNameLst>
                                      </p:cBhvr>
                                      <p:to>
                                        <p:strVal val="visible"/>
                                      </p:to>
                                    </p:set>
                                    <p:animEffect transition="in" filter="wipe(left)">
                                      <p:cBhvr>
                                        <p:cTn id="28" dur="1000"/>
                                        <p:tgtEl>
                                          <p:spTgt spid="1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1000" fill="hold"/>
                                        <p:tgtEl>
                                          <p:spTgt spid="22"/>
                                        </p:tgtEl>
                                        <p:attrNameLst>
                                          <p:attrName>ppt_w</p:attrName>
                                        </p:attrNameLst>
                                      </p:cBhvr>
                                      <p:tavLst>
                                        <p:tav tm="0">
                                          <p:val>
                                            <p:fltVal val="0"/>
                                          </p:val>
                                        </p:tav>
                                        <p:tav tm="100000">
                                          <p:val>
                                            <p:strVal val="#ppt_w"/>
                                          </p:val>
                                        </p:tav>
                                      </p:tavLst>
                                    </p:anim>
                                    <p:anim calcmode="lin" valueType="num">
                                      <p:cBhvr>
                                        <p:cTn id="33" dur="1000" fill="hold"/>
                                        <p:tgtEl>
                                          <p:spTgt spid="22"/>
                                        </p:tgtEl>
                                        <p:attrNameLst>
                                          <p:attrName>ppt_h</p:attrName>
                                        </p:attrNameLst>
                                      </p:cBhvr>
                                      <p:tavLst>
                                        <p:tav tm="0">
                                          <p:val>
                                            <p:fltVal val="0"/>
                                          </p:val>
                                        </p:tav>
                                        <p:tav tm="100000">
                                          <p:val>
                                            <p:strVal val="#ppt_h"/>
                                          </p:val>
                                        </p:tav>
                                      </p:tavLst>
                                    </p:anim>
                                    <p:animEffect transition="in" filter="fade">
                                      <p:cBhvr>
                                        <p:cTn id="34" dur="1000"/>
                                        <p:tgtEl>
                                          <p:spTgt spid="22"/>
                                        </p:tgtEl>
                                      </p:cBhvr>
                                    </p:animEffect>
                                  </p:childTnLst>
                                </p:cTn>
                              </p:par>
                            </p:childTnLst>
                          </p:cTn>
                        </p:par>
                        <p:par>
                          <p:cTn id="35" fill="hold">
                            <p:stCondLst>
                              <p:cond delay="5000"/>
                            </p:stCondLst>
                            <p:childTnLst>
                              <p:par>
                                <p:cTn id="36" presetID="22" presetClass="entr" presetSubtype="8" fill="hold" grpId="0" nodeType="afterEffect">
                                  <p:stCondLst>
                                    <p:cond delay="0"/>
                                  </p:stCondLst>
                                  <p:iterate type="lt">
                                    <p:tmPct val="0"/>
                                  </p:iterate>
                                  <p:childTnLst>
                                    <p:set>
                                      <p:cBhvr>
                                        <p:cTn id="37" dur="1" fill="hold">
                                          <p:stCondLst>
                                            <p:cond delay="0"/>
                                          </p:stCondLst>
                                        </p:cTn>
                                        <p:tgtEl>
                                          <p:spTgt spid="19"/>
                                        </p:tgtEl>
                                        <p:attrNameLst>
                                          <p:attrName>style.visibility</p:attrName>
                                        </p:attrNameLst>
                                      </p:cBhvr>
                                      <p:to>
                                        <p:strVal val="visible"/>
                                      </p:to>
                                    </p:set>
                                    <p:animEffect transition="in" filter="wipe(left)">
                                      <p:cBhvr>
                                        <p:cTn id="3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0"/>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1000" fill="hold"/>
                                        <p:tgtEl>
                                          <p:spTgt spid="17"/>
                                        </p:tgtEl>
                                        <p:attrNameLst>
                                          <p:attrName>fillcolor</p:attrName>
                                        </p:attrNameLst>
                                      </p:cBhvr>
                                      <p:to>
                                        <a:srgbClr val="ED3832"/>
                                      </p:to>
                                    </p:animClr>
                                    <p:set>
                                      <p:cBhvr>
                                        <p:cTn id="44" dur="1000" fill="hold"/>
                                        <p:tgtEl>
                                          <p:spTgt spid="17"/>
                                        </p:tgtEl>
                                        <p:attrNameLst>
                                          <p:attrName>fill.type</p:attrName>
                                        </p:attrNameLst>
                                      </p:cBhvr>
                                      <p:to>
                                        <p:strVal val="solid"/>
                                      </p:to>
                                    </p:set>
                                    <p:set>
                                      <p:cBhvr>
                                        <p:cTn id="45" dur="1000" fill="hold"/>
                                        <p:tgtEl>
                                          <p:spTgt spid="17"/>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drumroll.wav"/>
                                        </p:tgtEl>
                                      </p:cMediaNode>
                                    </p:audio>
                                  </p:subTnLst>
                                </p:cTn>
                              </p:par>
                            </p:childTnLst>
                          </p:cTn>
                        </p:par>
                        <p:par>
                          <p:cTn id="46" fill="hold">
                            <p:stCondLst>
                              <p:cond delay="1000"/>
                            </p:stCondLst>
                            <p:childTnLst>
                              <p:par>
                                <p:cTn id="47" presetID="26" presetClass="emph" presetSubtype="0" repeatCount="0" fill="hold" grpId="1" nodeType="afterEffect">
                                  <p:stCondLst>
                                    <p:cond delay="0"/>
                                  </p:stCondLst>
                                  <p:iterate type="lt">
                                    <p:tmPct val="0"/>
                                  </p:iterate>
                                  <p:childTnLst>
                                    <p:animEffect transition="out" filter="fade">
                                      <p:cBhvr>
                                        <p:cTn id="48" dur="2000" tmFilter="0, 0; .2, .5; .8, .5; 1, 0"/>
                                        <p:tgtEl>
                                          <p:spTgt spid="17"/>
                                        </p:tgtEl>
                                      </p:cBhvr>
                                    </p:animEffect>
                                    <p:animScale>
                                      <p:cBhvr>
                                        <p:cTn id="49" dur="1000" autoRev="1" fill="hold"/>
                                        <p:tgtEl>
                                          <p:spTgt spid="17"/>
                                        </p:tgtEl>
                                      </p:cBhvr>
                                      <p:by x="105000" y="105000"/>
                                    </p:animScale>
                                  </p:childTnLst>
                                  <p:subTnLst>
                                    <p:audio>
                                      <p:cMediaNode>
                                        <p:cTn display="0" masterRel="sameClick">
                                          <p:stCondLst>
                                            <p:cond evt="begin" delay="0">
                                              <p:tn val="47"/>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18"/>
                                        </p:tgtEl>
                                        <p:attrNameLst>
                                          <p:attrName>fillcolor</p:attrName>
                                        </p:attrNameLst>
                                      </p:cBhvr>
                                      <p:to>
                                        <a:srgbClr val="ED3832"/>
                                      </p:to>
                                    </p:animClr>
                                    <p:set>
                                      <p:cBhvr>
                                        <p:cTn id="55" dur="1000" fill="hold"/>
                                        <p:tgtEl>
                                          <p:spTgt spid="18"/>
                                        </p:tgtEl>
                                        <p:attrNameLst>
                                          <p:attrName>fill.type</p:attrName>
                                        </p:attrNameLst>
                                      </p:cBhvr>
                                      <p:to>
                                        <p:strVal val="solid"/>
                                      </p:to>
                                    </p:set>
                                    <p:set>
                                      <p:cBhvr>
                                        <p:cTn id="56" dur="100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drumroll.wav"/>
                                        </p:tgtEl>
                                      </p:cMediaNode>
                                    </p:audio>
                                  </p:subTnLst>
                                </p:cTn>
                              </p:par>
                            </p:childTnLst>
                          </p:cTn>
                        </p:par>
                        <p:par>
                          <p:cTn id="57" fill="hold">
                            <p:stCondLst>
                              <p:cond delay="1000"/>
                            </p:stCondLst>
                            <p:childTnLst>
                              <p:par>
                                <p:cTn id="58" presetID="26" presetClass="emph" presetSubtype="0" repeatCount="0" fill="hold" grpId="1" nodeType="afterEffect">
                                  <p:stCondLst>
                                    <p:cond delay="0"/>
                                  </p:stCondLst>
                                  <p:iterate type="lt">
                                    <p:tmPct val="0"/>
                                  </p:iterate>
                                  <p:childTnLst>
                                    <p:animEffect transition="out" filter="fade">
                                      <p:cBhvr>
                                        <p:cTn id="59" dur="2000" tmFilter="0, 0; .2, .5; .8, .5; 1, 0"/>
                                        <p:tgtEl>
                                          <p:spTgt spid="18"/>
                                        </p:tgtEl>
                                      </p:cBhvr>
                                    </p:animEffect>
                                    <p:animScale>
                                      <p:cBhvr>
                                        <p:cTn id="60" dur="1000" autoRev="1" fill="hold"/>
                                        <p:tgtEl>
                                          <p:spTgt spid="18"/>
                                        </p:tgtEl>
                                      </p:cBhvr>
                                      <p:by x="105000" y="105000"/>
                                    </p:animScale>
                                  </p:childTnLst>
                                  <p:subTnLst>
                                    <p:audio>
                                      <p:cMediaNode>
                                        <p:cTn display="0" masterRel="sameClick">
                                          <p:stCondLst>
                                            <p:cond evt="begin" delay="0">
                                              <p:tn val="58"/>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1"/>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9"/>
                                        </p:tgtEl>
                                        <p:attrNameLst>
                                          <p:attrName>fillcolor</p:attrName>
                                        </p:attrNameLst>
                                      </p:cBhvr>
                                      <p:to>
                                        <a:srgbClr val="CAF649"/>
                                      </p:to>
                                    </p:animClr>
                                    <p:set>
                                      <p:cBhvr>
                                        <p:cTn id="66" dur="2000" fill="hold"/>
                                        <p:tgtEl>
                                          <p:spTgt spid="19"/>
                                        </p:tgtEl>
                                        <p:attrNameLst>
                                          <p:attrName>fill.type</p:attrName>
                                        </p:attrNameLst>
                                      </p:cBhvr>
                                      <p:to>
                                        <p:strVal val="solid"/>
                                      </p:to>
                                    </p:set>
                                    <p:set>
                                      <p:cBhvr>
                                        <p:cTn id="67" dur="2000" fill="hold"/>
                                        <p:tgtEl>
                                          <p:spTgt spid="19"/>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drumroll.wav"/>
                                        </p:tgtEl>
                                      </p:cMediaNode>
                                    </p:audio>
                                  </p:subTnLst>
                                </p:cTn>
                              </p:par>
                            </p:childTnLst>
                          </p:cTn>
                        </p:par>
                        <p:par>
                          <p:cTn id="68" fill="hold">
                            <p:stCondLst>
                              <p:cond delay="2000"/>
                            </p:stCondLst>
                            <p:childTnLst>
                              <p:par>
                                <p:cTn id="69" presetID="26" presetClass="emph" presetSubtype="0" repeatCount="0" fill="hold" grpId="1" nodeType="afterEffect">
                                  <p:stCondLst>
                                    <p:cond delay="0"/>
                                  </p:stCondLst>
                                  <p:iterate type="lt">
                                    <p:tmPct val="0"/>
                                  </p:iterate>
                                  <p:childTnLst>
                                    <p:animEffect transition="out" filter="fade">
                                      <p:cBhvr>
                                        <p:cTn id="70" dur="2000" tmFilter="0, 0; .2, .5; .8, .5; 1, 0"/>
                                        <p:tgtEl>
                                          <p:spTgt spid="19"/>
                                        </p:tgtEl>
                                      </p:cBhvr>
                                    </p:animEffect>
                                    <p:animScale>
                                      <p:cBhvr>
                                        <p:cTn id="71" dur="1000" autoRev="1" fill="hold"/>
                                        <p:tgtEl>
                                          <p:spTgt spid="19"/>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2"/>
                  </p:tgtEl>
                </p:cond>
              </p:nextCondLst>
            </p:seq>
          </p:childTnLst>
        </p:cTn>
      </p:par>
    </p:tnLst>
    <p:bldLst>
      <p:bldP spid="17" grpId="0" animBg="1"/>
      <p:bldP spid="17" grpId="1" animBg="1"/>
      <p:bldP spid="18" grpId="0" animBg="1"/>
      <p:bldP spid="18" grpId="1" animBg="1"/>
      <p:bldP spid="19" grpId="0" animBg="1"/>
      <p:bldP spid="19" grpId="1"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D38B289E-62ED-4A40-B613-F5E57A62256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2000"/>
                    </a14:imgEffect>
                    <a14:imgEffect>
                      <a14:brightnessContrast contrast="10000"/>
                    </a14:imgEffect>
                  </a14:imgLayer>
                </a14:imgProps>
              </a:ext>
              <a:ext uri="{28A0092B-C50C-407E-A947-70E740481C1C}">
                <a14:useLocalDpi xmlns:a14="http://schemas.microsoft.com/office/drawing/2010/main" val="0"/>
              </a:ext>
            </a:extLst>
          </a:blip>
          <a:stretch>
            <a:fillRect/>
          </a:stretch>
        </p:blipFill>
        <p:spPr>
          <a:xfrm>
            <a:off x="937320" y="777272"/>
            <a:ext cx="9519280" cy="3534793"/>
          </a:xfrm>
          <a:prstGeom prst="rect">
            <a:avLst/>
          </a:prstGeom>
        </p:spPr>
      </p:pic>
      <p:sp>
        <p:nvSpPr>
          <p:cNvPr id="4" name="TextBox 3"/>
          <p:cNvSpPr txBox="1"/>
          <p:nvPr/>
        </p:nvSpPr>
        <p:spPr>
          <a:xfrm>
            <a:off x="832431" y="454106"/>
            <a:ext cx="10408487"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b) Số?</a:t>
            </a:r>
            <a:endParaRPr lang="en-US" sz="4000">
              <a:solidFill>
                <a:srgbClr val="0070C0"/>
              </a:solidFill>
              <a:latin typeface="Arial" pitchFamily="34" charset="0"/>
              <a:cs typeface="Arial" pitchFamily="34" charset="0"/>
            </a:endParaRPr>
          </a:p>
        </p:txBody>
      </p:sp>
      <p:grpSp>
        <p:nvGrpSpPr>
          <p:cNvPr id="14" name="Group 13">
            <a:extLst>
              <a:ext uri="{FF2B5EF4-FFF2-40B4-BE49-F238E27FC236}">
                <a16:creationId xmlns="" xmlns:a16="http://schemas.microsoft.com/office/drawing/2014/main" id="{B554412E-B5B9-9845-B3CD-25997C929EFC}"/>
              </a:ext>
            </a:extLst>
          </p:cNvPr>
          <p:cNvGrpSpPr/>
          <p:nvPr/>
        </p:nvGrpSpPr>
        <p:grpSpPr>
          <a:xfrm>
            <a:off x="571633" y="4224254"/>
            <a:ext cx="9284353" cy="1909305"/>
            <a:chOff x="847681" y="4172495"/>
            <a:chExt cx="9284353" cy="1909305"/>
          </a:xfrm>
        </p:grpSpPr>
        <p:sp>
          <p:nvSpPr>
            <p:cNvPr id="15" name="TextBox 14">
              <a:extLst>
                <a:ext uri="{FF2B5EF4-FFF2-40B4-BE49-F238E27FC236}">
                  <a16:creationId xmlns="" xmlns:a16="http://schemas.microsoft.com/office/drawing/2014/main" id="{B4606B67-8877-B64E-BCC2-1746C0BFE45F}"/>
                </a:ext>
              </a:extLst>
            </p:cNvPr>
            <p:cNvSpPr txBox="1"/>
            <p:nvPr/>
          </p:nvSpPr>
          <p:spPr>
            <a:xfrm>
              <a:off x="847681" y="4172495"/>
              <a:ext cx="9284353" cy="1909305"/>
            </a:xfrm>
            <a:prstGeom prst="rect">
              <a:avLst/>
            </a:prstGeom>
            <a:noFill/>
          </p:spPr>
          <p:txBody>
            <a:bodyPr wrap="square" rtlCol="0">
              <a:spAutoFit/>
            </a:bodyPr>
            <a:lstStyle/>
            <a:p>
              <a:pPr marL="457200" indent="-457200">
                <a:lnSpc>
                  <a:spcPct val="200000"/>
                </a:lnSpc>
                <a:buFontTx/>
                <a:buChar char="-"/>
              </a:pPr>
              <a:r>
                <a:rPr lang="vi-VN" sz="3200" dirty="0">
                  <a:solidFill>
                    <a:srgbClr val="0070C0"/>
                  </a:solidFill>
                  <a:latin typeface="Arial" pitchFamily="34" charset="0"/>
                  <a:cs typeface="Arial" pitchFamily="34" charset="0"/>
                </a:rPr>
                <a:t>Bút chì dài hơn bút mực          cm.</a:t>
              </a:r>
            </a:p>
            <a:p>
              <a:pPr marL="457200" indent="-457200">
                <a:lnSpc>
                  <a:spcPct val="200000"/>
                </a:lnSpc>
                <a:buFontTx/>
                <a:buChar char="-"/>
              </a:pPr>
              <a:r>
                <a:rPr lang="vi-VN" sz="3200" dirty="0">
                  <a:solidFill>
                    <a:srgbClr val="0070C0"/>
                  </a:solidFill>
                  <a:latin typeface="Arial" pitchFamily="34" charset="0"/>
                  <a:cs typeface="Arial" pitchFamily="34" charset="0"/>
                </a:rPr>
                <a:t>Bút sáp ngắn hơn bút chì           cm. </a:t>
              </a:r>
              <a:endParaRPr lang="x-none" sz="3200" dirty="0">
                <a:solidFill>
                  <a:srgbClr val="0070C0"/>
                </a:solidFill>
                <a:latin typeface="Arial" pitchFamily="34" charset="0"/>
                <a:cs typeface="Arial" pitchFamily="34" charset="0"/>
              </a:endParaRPr>
            </a:p>
          </p:txBody>
        </p:sp>
        <p:sp>
          <p:nvSpPr>
            <p:cNvPr id="23" name="Rounded Rectangle 22">
              <a:extLst>
                <a:ext uri="{FF2B5EF4-FFF2-40B4-BE49-F238E27FC236}">
                  <a16:creationId xmlns="" xmlns:a16="http://schemas.microsoft.com/office/drawing/2014/main" id="{70B88A98-65A8-C04A-9F64-01E4F8D7B6AA}"/>
                </a:ext>
              </a:extLst>
            </p:cNvPr>
            <p:cNvSpPr/>
            <p:nvPr/>
          </p:nvSpPr>
          <p:spPr>
            <a:xfrm>
              <a:off x="5973009" y="4386776"/>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sp>
          <p:nvSpPr>
            <p:cNvPr id="24" name="Rounded Rectangle 23">
              <a:extLst>
                <a:ext uri="{FF2B5EF4-FFF2-40B4-BE49-F238E27FC236}">
                  <a16:creationId xmlns="" xmlns:a16="http://schemas.microsoft.com/office/drawing/2014/main" id="{D871B51F-8CE4-DB47-9818-4EEBE2B2410D}"/>
                </a:ext>
              </a:extLst>
            </p:cNvPr>
            <p:cNvSpPr/>
            <p:nvPr/>
          </p:nvSpPr>
          <p:spPr>
            <a:xfrm>
              <a:off x="6263670" y="5360758"/>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t>
              </a:r>
            </a:p>
          </p:txBody>
        </p:sp>
      </p:grpSp>
      <p:sp>
        <p:nvSpPr>
          <p:cNvPr id="25" name="Rounded Rectangle 24">
            <a:extLst>
              <a:ext uri="{FF2B5EF4-FFF2-40B4-BE49-F238E27FC236}">
                <a16:creationId xmlns="" xmlns:a16="http://schemas.microsoft.com/office/drawing/2014/main" id="{B81091D1-FAC3-1744-8C0F-8AE75D266869}"/>
              </a:ext>
            </a:extLst>
          </p:cNvPr>
          <p:cNvSpPr/>
          <p:nvPr/>
        </p:nvSpPr>
        <p:spPr>
          <a:xfrm>
            <a:off x="5696960" y="4440611"/>
            <a:ext cx="679431"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5</a:t>
            </a:r>
          </a:p>
        </p:txBody>
      </p:sp>
      <p:sp>
        <p:nvSpPr>
          <p:cNvPr id="26" name="Rounded Rectangle 25">
            <a:extLst>
              <a:ext uri="{FF2B5EF4-FFF2-40B4-BE49-F238E27FC236}">
                <a16:creationId xmlns="" xmlns:a16="http://schemas.microsoft.com/office/drawing/2014/main" id="{7C9270DA-BE17-E84A-8BB1-DAAE8A7AE9A0}"/>
              </a:ext>
            </a:extLst>
          </p:cNvPr>
          <p:cNvSpPr/>
          <p:nvPr/>
        </p:nvSpPr>
        <p:spPr>
          <a:xfrm>
            <a:off x="5849599" y="5412517"/>
            <a:ext cx="913509" cy="72104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latin typeface="Arial" pitchFamily="34" charset="0"/>
                <a:cs typeface="Arial" pitchFamily="34" charset="0"/>
              </a:rPr>
              <a:t>15</a:t>
            </a:r>
          </a:p>
        </p:txBody>
      </p:sp>
      <p:sp>
        <p:nvSpPr>
          <p:cNvPr id="27" name="Rectangle 26">
            <a:extLst>
              <a:ext uri="{FF2B5EF4-FFF2-40B4-BE49-F238E27FC236}">
                <a16:creationId xmlns="" xmlns:a16="http://schemas.microsoft.com/office/drawing/2014/main" id="{224DE9CA-C4C1-7C45-9BC9-FC3EDAB73CEB}"/>
              </a:ext>
            </a:extLst>
          </p:cNvPr>
          <p:cNvSpPr/>
          <p:nvPr/>
        </p:nvSpPr>
        <p:spPr>
          <a:xfrm>
            <a:off x="7302188" y="4537446"/>
            <a:ext cx="4070345" cy="523220"/>
          </a:xfrm>
          <a:prstGeom prst="rect">
            <a:avLst/>
          </a:prstGeom>
        </p:spPr>
        <p:txBody>
          <a:bodyPr wrap="none">
            <a:spAutoFit/>
          </a:bodyPr>
          <a:lstStyle/>
          <a:p>
            <a:r>
              <a:rPr lang="vi-VN" sz="2800" dirty="0">
                <a:solidFill>
                  <a:srgbClr val="0070C0"/>
                </a:solidFill>
                <a:latin typeface="Arial" pitchFamily="34" charset="0"/>
                <a:cs typeface="Arial" pitchFamily="34" charset="0"/>
              </a:rPr>
              <a:t>( 25 cm – 20 cm = 5 cm)</a:t>
            </a:r>
            <a:endParaRPr lang="x-none" sz="1600" dirty="0">
              <a:solidFill>
                <a:srgbClr val="0070C0"/>
              </a:solidFill>
              <a:latin typeface="Arial" pitchFamily="34" charset="0"/>
              <a:cs typeface="Arial" pitchFamily="34" charset="0"/>
            </a:endParaRPr>
          </a:p>
        </p:txBody>
      </p:sp>
      <p:sp>
        <p:nvSpPr>
          <p:cNvPr id="28" name="Rectangle 27">
            <a:extLst>
              <a:ext uri="{FF2B5EF4-FFF2-40B4-BE49-F238E27FC236}">
                <a16:creationId xmlns="" xmlns:a16="http://schemas.microsoft.com/office/drawing/2014/main" id="{840CDBFC-1A4A-654F-8EEA-9CFF28EBF532}"/>
              </a:ext>
            </a:extLst>
          </p:cNvPr>
          <p:cNvSpPr/>
          <p:nvPr/>
        </p:nvSpPr>
        <p:spPr>
          <a:xfrm>
            <a:off x="7506347" y="5546803"/>
            <a:ext cx="4270721" cy="523220"/>
          </a:xfrm>
          <a:prstGeom prst="rect">
            <a:avLst/>
          </a:prstGeom>
        </p:spPr>
        <p:txBody>
          <a:bodyPr wrap="none">
            <a:spAutoFit/>
          </a:bodyPr>
          <a:lstStyle/>
          <a:p>
            <a:r>
              <a:rPr lang="vi-VN" sz="2800" dirty="0">
                <a:solidFill>
                  <a:srgbClr val="0070C0"/>
                </a:solidFill>
                <a:latin typeface="Arial" pitchFamily="34" charset="0"/>
                <a:cs typeface="Arial" pitchFamily="34" charset="0"/>
              </a:rPr>
              <a:t>( 25 cm – 10 cm = 15 cm)</a:t>
            </a:r>
            <a:endParaRPr lang="x-none" sz="16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92450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046" y="255960"/>
            <a:ext cx="11035634" cy="646792"/>
            <a:chOff x="373793" y="441016"/>
            <a:chExt cx="10768342" cy="646791"/>
          </a:xfrm>
        </p:grpSpPr>
        <p:sp>
          <p:nvSpPr>
            <p:cNvPr id="3" name="Oval 2"/>
            <p:cNvSpPr/>
            <p:nvPr/>
          </p:nvSpPr>
          <p:spPr>
            <a:xfrm>
              <a:off x="373793" y="478207"/>
              <a:ext cx="593363" cy="609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3</a:t>
              </a:r>
            </a:p>
          </p:txBody>
        </p:sp>
        <p:sp>
          <p:nvSpPr>
            <p:cNvPr id="4" name="TextBox 3"/>
            <p:cNvSpPr txBox="1"/>
            <p:nvPr/>
          </p:nvSpPr>
          <p:spPr>
            <a:xfrm>
              <a:off x="985744" y="441016"/>
              <a:ext cx="10156391" cy="646330"/>
            </a:xfrm>
            <a:prstGeom prst="rect">
              <a:avLst/>
            </a:prstGeom>
            <a:noFill/>
          </p:spPr>
          <p:txBody>
            <a:bodyPr wrap="square" rtlCol="0">
              <a:spAutoFit/>
            </a:bodyPr>
            <a:lstStyle/>
            <a:p>
              <a:pPr algn="just"/>
              <a:r>
                <a:rPr lang="x-none" sz="3600">
                  <a:solidFill>
                    <a:srgbClr val="0070C0"/>
                  </a:solidFill>
                  <a:latin typeface="Arial" pitchFamily="34" charset="0"/>
                  <a:cs typeface="Arial" pitchFamily="34" charset="0"/>
                </a:rPr>
                <a:t>Ba bạn </a:t>
              </a:r>
              <a:r>
                <a:rPr lang="x-none" sz="3600" smtClean="0">
                  <a:solidFill>
                    <a:srgbClr val="0070C0"/>
                  </a:solidFill>
                  <a:latin typeface="Arial" pitchFamily="34" charset="0"/>
                  <a:cs typeface="Arial" pitchFamily="34" charset="0"/>
                </a:rPr>
                <a:t>rô-bốt </a:t>
              </a:r>
              <a:r>
                <a:rPr lang="x-none" sz="3600">
                  <a:solidFill>
                    <a:srgbClr val="0070C0"/>
                  </a:solidFill>
                  <a:latin typeface="Arial" pitchFamily="34" charset="0"/>
                  <a:cs typeface="Arial" pitchFamily="34" charset="0"/>
                </a:rPr>
                <a:t>rủ nhau đo chiều </a:t>
              </a:r>
              <a:r>
                <a:rPr lang="x-none" sz="3600" smtClean="0">
                  <a:solidFill>
                    <a:srgbClr val="0070C0"/>
                  </a:solidFill>
                  <a:latin typeface="Arial" pitchFamily="34" charset="0"/>
                  <a:cs typeface="Arial" pitchFamily="34" charset="0"/>
                </a:rPr>
                <a:t>cao</a:t>
              </a:r>
              <a:r>
                <a:rPr lang="en-US" sz="3600">
                  <a:solidFill>
                    <a:srgbClr val="0070C0"/>
                  </a:solidFill>
                  <a:latin typeface="Arial" pitchFamily="34" charset="0"/>
                  <a:cs typeface="Arial" pitchFamily="34" charset="0"/>
                </a:rPr>
                <a:t>.</a:t>
              </a:r>
              <a:endParaRPr lang="x-none" sz="3600" dirty="0">
                <a:solidFill>
                  <a:srgbClr val="0070C0"/>
                </a:solidFill>
                <a:latin typeface="Arial" pitchFamily="34" charset="0"/>
                <a:cs typeface="Arial" pitchFamily="34" charset="0"/>
              </a:endParaRPr>
            </a:p>
          </p:txBody>
        </p:sp>
      </p:grpSp>
      <p:pic>
        <p:nvPicPr>
          <p:cNvPr id="10" name="Picture 9">
            <a:extLst>
              <a:ext uri="{FF2B5EF4-FFF2-40B4-BE49-F238E27FC236}">
                <a16:creationId xmlns="" xmlns:a16="http://schemas.microsoft.com/office/drawing/2014/main" id="{E568F0A7-93BE-2C4F-9D55-0F63CCC0CCF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38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924004" y="1098150"/>
            <a:ext cx="7841076" cy="3341050"/>
          </a:xfrm>
          <a:prstGeom prst="rect">
            <a:avLst/>
          </a:prstGeom>
        </p:spPr>
      </p:pic>
      <p:sp>
        <p:nvSpPr>
          <p:cNvPr id="11" name="Rounded Rectangle 10">
            <a:extLst>
              <a:ext uri="{FF2B5EF4-FFF2-40B4-BE49-F238E27FC236}">
                <a16:creationId xmlns="" xmlns:a16="http://schemas.microsoft.com/office/drawing/2014/main" id="{C835D42E-208D-B84F-A388-0E78DAFA3471}"/>
              </a:ext>
            </a:extLst>
          </p:cNvPr>
          <p:cNvSpPr/>
          <p:nvPr/>
        </p:nvSpPr>
        <p:spPr>
          <a:xfrm>
            <a:off x="1018594" y="5327227"/>
            <a:ext cx="2866188" cy="777967"/>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lvl="0">
              <a:buClr>
                <a:srgbClr val="000000"/>
              </a:buClr>
              <a:defRPr/>
            </a:pPr>
            <a:r>
              <a:rPr kumimoji="0" lang="en-US" sz="3200" b="0" i="0" u="none" strike="noStrike" kern="0" cap="none" spc="0" normalizeH="0" baseline="0" noProof="0" dirty="0">
                <a:ln>
                  <a:noFill/>
                </a:ln>
                <a:solidFill>
                  <a:srgbClr val="0070C0"/>
                </a:solidFill>
                <a:effectLst/>
                <a:uLnTx/>
                <a:uFillTx/>
                <a:latin typeface="Arial" pitchFamily="34" charset="0"/>
                <a:cs typeface="Arial" panose="020B0604020202020204" pitchFamily="34" charset="0"/>
                <a:sym typeface="Arial"/>
              </a:rPr>
              <a:t>A.  </a:t>
            </a:r>
            <a:r>
              <a:rPr lang="en-US" sz="3200" kern="0" dirty="0" err="1">
                <a:solidFill>
                  <a:srgbClr val="0070C0"/>
                </a:solidFill>
                <a:latin typeface="Arial" panose="020B0604020202020204" pitchFamily="34" charset="0"/>
                <a:cs typeface="Arial" panose="020B0604020202020204" pitchFamily="34" charset="0"/>
                <a:sym typeface="Arial"/>
              </a:rPr>
              <a:t>Rô</a:t>
            </a:r>
            <a:r>
              <a:rPr lang="en-US" sz="3200" kern="0" dirty="0">
                <a:solidFill>
                  <a:srgbClr val="0070C0"/>
                </a:solidFill>
                <a:latin typeface="Arial" panose="020B0604020202020204" pitchFamily="34" charset="0"/>
                <a:cs typeface="Arial" panose="020B0604020202020204" pitchFamily="34" charset="0"/>
                <a:sym typeface="Arial"/>
              </a:rPr>
              <a:t>- </a:t>
            </a:r>
            <a:r>
              <a:rPr lang="en-US" sz="3200" kern="0" dirty="0" err="1">
                <a:solidFill>
                  <a:srgbClr val="0070C0"/>
                </a:solidFill>
                <a:latin typeface="Arial" panose="020B0604020202020204" pitchFamily="34" charset="0"/>
                <a:cs typeface="Arial" panose="020B0604020202020204" pitchFamily="34" charset="0"/>
                <a:sym typeface="Arial"/>
              </a:rPr>
              <a:t>bốt</a:t>
            </a:r>
            <a:r>
              <a:rPr lang="en-US" sz="3200" kern="0" dirty="0">
                <a:solidFill>
                  <a:srgbClr val="0070C0"/>
                </a:solidFill>
                <a:latin typeface="Arial" panose="020B0604020202020204" pitchFamily="34" charset="0"/>
                <a:cs typeface="Arial" panose="020B0604020202020204" pitchFamily="34" charset="0"/>
                <a:sym typeface="Arial"/>
              </a:rPr>
              <a:t> A</a:t>
            </a:r>
            <a:endParaRPr kumimoji="0" lang="en-US" sz="32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12" name="Rounded Rectangle 11">
            <a:extLst>
              <a:ext uri="{FF2B5EF4-FFF2-40B4-BE49-F238E27FC236}">
                <a16:creationId xmlns="" xmlns:a16="http://schemas.microsoft.com/office/drawing/2014/main" id="{DA18B791-A5BB-7447-B6C5-026E54D14D8A}"/>
              </a:ext>
            </a:extLst>
          </p:cNvPr>
          <p:cNvSpPr/>
          <p:nvPr/>
        </p:nvSpPr>
        <p:spPr>
          <a:xfrm>
            <a:off x="4492457" y="5322552"/>
            <a:ext cx="2866189" cy="759171"/>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lvl="0">
              <a:buClr>
                <a:srgbClr val="000000"/>
              </a:buClr>
              <a:defRPr/>
            </a:pPr>
            <a:r>
              <a:rPr kumimoji="0" lang="en-US" sz="3200" b="0" i="0" u="none" strike="noStrike" kern="0" cap="none" spc="0" normalizeH="0" baseline="0" noProof="0" dirty="0">
                <a:ln>
                  <a:noFill/>
                </a:ln>
                <a:solidFill>
                  <a:srgbClr val="0070C0"/>
                </a:solidFill>
                <a:effectLst/>
                <a:uLnTx/>
                <a:uFillTx/>
                <a:latin typeface="Arial" pitchFamily="34" charset="0"/>
                <a:cs typeface="Arial" panose="020B0604020202020204" pitchFamily="34" charset="0"/>
                <a:sym typeface="Arial"/>
              </a:rPr>
              <a:t>B.  </a:t>
            </a:r>
            <a:r>
              <a:rPr lang="en-US" sz="3200" kern="0" dirty="0" err="1">
                <a:solidFill>
                  <a:srgbClr val="0070C0"/>
                </a:solidFill>
                <a:latin typeface="Arial" panose="020B0604020202020204" pitchFamily="34" charset="0"/>
                <a:cs typeface="Arial" panose="020B0604020202020204" pitchFamily="34" charset="0"/>
                <a:sym typeface="Arial"/>
              </a:rPr>
              <a:t>Rô</a:t>
            </a:r>
            <a:r>
              <a:rPr lang="en-US" sz="3200" kern="0" dirty="0">
                <a:solidFill>
                  <a:srgbClr val="0070C0"/>
                </a:solidFill>
                <a:latin typeface="Arial" panose="020B0604020202020204" pitchFamily="34" charset="0"/>
                <a:cs typeface="Arial" panose="020B0604020202020204" pitchFamily="34" charset="0"/>
                <a:sym typeface="Arial"/>
              </a:rPr>
              <a:t>- </a:t>
            </a:r>
            <a:r>
              <a:rPr lang="en-US" sz="3200" kern="0" dirty="0" err="1">
                <a:solidFill>
                  <a:srgbClr val="0070C0"/>
                </a:solidFill>
                <a:latin typeface="Arial" panose="020B0604020202020204" pitchFamily="34" charset="0"/>
                <a:cs typeface="Arial" panose="020B0604020202020204" pitchFamily="34" charset="0"/>
                <a:sym typeface="Arial"/>
              </a:rPr>
              <a:t>bốt</a:t>
            </a:r>
            <a:r>
              <a:rPr lang="en-US" sz="3200" kern="0" dirty="0">
                <a:solidFill>
                  <a:srgbClr val="0070C0"/>
                </a:solidFill>
                <a:latin typeface="Arial" panose="020B0604020202020204" pitchFamily="34" charset="0"/>
                <a:cs typeface="Arial" panose="020B0604020202020204" pitchFamily="34" charset="0"/>
                <a:sym typeface="Arial"/>
              </a:rPr>
              <a:t> B</a:t>
            </a:r>
            <a:endParaRPr kumimoji="0" lang="en-US" sz="32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13" name="Rounded Rectangle 12">
            <a:extLst>
              <a:ext uri="{FF2B5EF4-FFF2-40B4-BE49-F238E27FC236}">
                <a16:creationId xmlns="" xmlns:a16="http://schemas.microsoft.com/office/drawing/2014/main" id="{C73CBDBB-67CB-954D-8B1F-C070B5C43D50}"/>
              </a:ext>
            </a:extLst>
          </p:cNvPr>
          <p:cNvSpPr/>
          <p:nvPr/>
        </p:nvSpPr>
        <p:spPr>
          <a:xfrm>
            <a:off x="8175622" y="5336962"/>
            <a:ext cx="2866189" cy="777967"/>
          </a:xfrm>
          <a:prstGeom prst="roundRect">
            <a:avLst>
              <a:gd name="adj" fmla="val 50000"/>
            </a:avLst>
          </a:prstGeom>
          <a:solidFill>
            <a:srgbClr val="FC7D77">
              <a:lumMod val="40000"/>
              <a:lumOff val="6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70C0"/>
                </a:solidFill>
                <a:effectLst/>
                <a:uLnTx/>
                <a:uFillTx/>
                <a:latin typeface="Arial" pitchFamily="34" charset="0"/>
                <a:cs typeface="Arial" panose="020B0604020202020204" pitchFamily="34" charset="0"/>
                <a:sym typeface="Arial"/>
              </a:rPr>
              <a:t>C.  </a:t>
            </a:r>
            <a:r>
              <a:rPr kumimoji="0" lang="en-US" sz="3200" b="0" i="0"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Rô</a:t>
            </a:r>
            <a:r>
              <a:rPr kumimoji="0" lang="en-US" sz="32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bốt</a:t>
            </a:r>
            <a:r>
              <a:rPr kumimoji="0" lang="en-US" sz="32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rPr>
              <a:t> C</a:t>
            </a:r>
          </a:p>
        </p:txBody>
      </p:sp>
      <p:sp>
        <p:nvSpPr>
          <p:cNvPr id="14" name="Oval 13">
            <a:extLst>
              <a:ext uri="{FF2B5EF4-FFF2-40B4-BE49-F238E27FC236}">
                <a16:creationId xmlns="" xmlns:a16="http://schemas.microsoft.com/office/drawing/2014/main" id="{A8635525-ECD4-D447-B145-C67892C528A9}"/>
              </a:ext>
            </a:extLst>
          </p:cNvPr>
          <p:cNvSpPr/>
          <p:nvPr/>
        </p:nvSpPr>
        <p:spPr>
          <a:xfrm>
            <a:off x="1007386" y="5327227"/>
            <a:ext cx="739642" cy="787702"/>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A</a:t>
            </a:r>
          </a:p>
        </p:txBody>
      </p:sp>
      <p:sp>
        <p:nvSpPr>
          <p:cNvPr id="15" name="Oval 14">
            <a:extLst>
              <a:ext uri="{FF2B5EF4-FFF2-40B4-BE49-F238E27FC236}">
                <a16:creationId xmlns="" xmlns:a16="http://schemas.microsoft.com/office/drawing/2014/main" id="{C0686E65-7A61-7341-9DA0-44EB8AEDDE73}"/>
              </a:ext>
            </a:extLst>
          </p:cNvPr>
          <p:cNvSpPr/>
          <p:nvPr/>
        </p:nvSpPr>
        <p:spPr>
          <a:xfrm>
            <a:off x="4501652" y="5312817"/>
            <a:ext cx="739642" cy="768906"/>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B</a:t>
            </a:r>
          </a:p>
        </p:txBody>
      </p:sp>
      <p:sp>
        <p:nvSpPr>
          <p:cNvPr id="16" name="Oval 15">
            <a:extLst>
              <a:ext uri="{FF2B5EF4-FFF2-40B4-BE49-F238E27FC236}">
                <a16:creationId xmlns="" xmlns:a16="http://schemas.microsoft.com/office/drawing/2014/main" id="{A5E45296-BAB4-5B47-9D85-0C1EEC267B36}"/>
              </a:ext>
            </a:extLst>
          </p:cNvPr>
          <p:cNvSpPr/>
          <p:nvPr/>
        </p:nvSpPr>
        <p:spPr>
          <a:xfrm>
            <a:off x="8173580" y="5336962"/>
            <a:ext cx="739642" cy="768906"/>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0070C0"/>
                </a:solidFill>
                <a:latin typeface="Arial" pitchFamily="34" charset="0"/>
                <a:cs typeface="Arial" pitchFamily="34" charset="0"/>
              </a:rPr>
              <a:t>C</a:t>
            </a:r>
          </a:p>
        </p:txBody>
      </p:sp>
      <p:sp>
        <p:nvSpPr>
          <p:cNvPr id="17" name="TextBox 16">
            <a:extLst>
              <a:ext uri="{FF2B5EF4-FFF2-40B4-BE49-F238E27FC236}">
                <a16:creationId xmlns="" xmlns:a16="http://schemas.microsoft.com/office/drawing/2014/main" id="{80A3F89A-90CB-D148-8E7C-8F916F7340B4}"/>
              </a:ext>
            </a:extLst>
          </p:cNvPr>
          <p:cNvSpPr txBox="1"/>
          <p:nvPr/>
        </p:nvSpPr>
        <p:spPr>
          <a:xfrm>
            <a:off x="1018594" y="4587785"/>
            <a:ext cx="6486597" cy="584775"/>
          </a:xfrm>
          <a:prstGeom prst="rect">
            <a:avLst/>
          </a:prstGeom>
          <a:noFill/>
        </p:spPr>
        <p:txBody>
          <a:bodyPr wrap="square" rtlCol="0">
            <a:spAutoFit/>
          </a:bodyPr>
          <a:lstStyle/>
          <a:p>
            <a:r>
              <a:rPr lang="x-none" sz="3200" dirty="0">
                <a:solidFill>
                  <a:srgbClr val="0070C0"/>
                </a:solidFill>
                <a:latin typeface="Arial" pitchFamily="34" charset="0"/>
                <a:cs typeface="Arial" pitchFamily="34" charset="0"/>
              </a:rPr>
              <a:t>Rô- bốt cao nhất là?</a:t>
            </a:r>
          </a:p>
        </p:txBody>
      </p:sp>
    </p:spTree>
    <p:extLst>
      <p:ext uri="{BB962C8B-B14F-4D97-AF65-F5344CB8AC3E}">
        <p14:creationId xmlns:p14="http://schemas.microsoft.com/office/powerpoint/2010/main" val="292100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0"/>
                                  </p:iterate>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Effect transition="in" filter="fade">
                                      <p:cBhvr>
                                        <p:cTn id="27" dur="1000"/>
                                        <p:tgtEl>
                                          <p:spTgt spid="15"/>
                                        </p:tgtEl>
                                      </p:cBhvr>
                                    </p:animEffect>
                                  </p:childTnLst>
                                </p:cTn>
                              </p:par>
                            </p:childTnLst>
                          </p:cTn>
                        </p:par>
                        <p:par>
                          <p:cTn id="28" fill="hold">
                            <p:stCondLst>
                              <p:cond delay="2500"/>
                            </p:stCondLst>
                            <p:childTnLst>
                              <p:par>
                                <p:cTn id="29" presetID="22" presetClass="entr" presetSubtype="8" fill="hold" grpId="0" nodeType="afterEffect">
                                  <p:stCondLst>
                                    <p:cond delay="0"/>
                                  </p:stCondLst>
                                  <p:iterate type="lt">
                                    <p:tmPct val="0"/>
                                  </p:iterate>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Effect transition="in" filter="fade">
                                      <p:cBhvr>
                                        <p:cTn id="36" dur="1000"/>
                                        <p:tgtEl>
                                          <p:spTgt spid="16"/>
                                        </p:tgtEl>
                                      </p:cBhvr>
                                    </p:animEffect>
                                  </p:childTnLst>
                                </p:cTn>
                              </p:par>
                            </p:childTnLst>
                          </p:cTn>
                        </p:par>
                        <p:par>
                          <p:cTn id="37" fill="hold">
                            <p:stCondLst>
                              <p:cond delay="3500"/>
                            </p:stCondLst>
                            <p:childTnLst>
                              <p:par>
                                <p:cTn id="38" presetID="22" presetClass="entr" presetSubtype="8" fill="hold" grpId="0" nodeType="afterEffect">
                                  <p:stCondLst>
                                    <p:cond delay="0"/>
                                  </p:stCondLst>
                                  <p:iterate type="lt">
                                    <p:tmPct val="0"/>
                                  </p:iterate>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1000" fill="hold"/>
                                        <p:tgtEl>
                                          <p:spTgt spid="11"/>
                                        </p:tgtEl>
                                        <p:attrNameLst>
                                          <p:attrName>fillcolor</p:attrName>
                                        </p:attrNameLst>
                                      </p:cBhvr>
                                      <p:to>
                                        <a:srgbClr val="ED3832"/>
                                      </p:to>
                                    </p:animClr>
                                    <p:set>
                                      <p:cBhvr>
                                        <p:cTn id="46" dur="1000" fill="hold"/>
                                        <p:tgtEl>
                                          <p:spTgt spid="11"/>
                                        </p:tgtEl>
                                        <p:attrNameLst>
                                          <p:attrName>fill.type</p:attrName>
                                        </p:attrNameLst>
                                      </p:cBhvr>
                                      <p:to>
                                        <p:strVal val="solid"/>
                                      </p:to>
                                    </p:set>
                                    <p:set>
                                      <p:cBhvr>
                                        <p:cTn id="47" dur="1000" fill="hold"/>
                                        <p:tgtEl>
                                          <p:spTgt spid="11"/>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drumroll.wav"/>
                                        </p:tgtEl>
                                      </p:cMediaNode>
                                    </p:audio>
                                  </p:subTnLst>
                                </p:cTn>
                              </p:par>
                            </p:childTnLst>
                          </p:cTn>
                        </p:par>
                        <p:par>
                          <p:cTn id="48" fill="hold">
                            <p:stCondLst>
                              <p:cond delay="1000"/>
                            </p:stCondLst>
                            <p:childTnLst>
                              <p:par>
                                <p:cTn id="49" presetID="26" presetClass="emph" presetSubtype="0" repeatCount="0" fill="hold" grpId="1" nodeType="afterEffect">
                                  <p:stCondLst>
                                    <p:cond delay="0"/>
                                  </p:stCondLst>
                                  <p:iterate type="lt">
                                    <p:tmPct val="0"/>
                                  </p:iterate>
                                  <p:childTnLst>
                                    <p:animEffect transition="out" filter="fade">
                                      <p:cBhvr>
                                        <p:cTn id="50" dur="2000" tmFilter="0, 0; .2, .5; .8, .5; 1, 0"/>
                                        <p:tgtEl>
                                          <p:spTgt spid="11"/>
                                        </p:tgtEl>
                                      </p:cBhvr>
                                    </p:animEffect>
                                    <p:animScale>
                                      <p:cBhvr>
                                        <p:cTn id="51" dur="1000" autoRev="1" fill="hold"/>
                                        <p:tgtEl>
                                          <p:spTgt spid="11"/>
                                        </p:tgtEl>
                                      </p:cBhvr>
                                      <p:by x="105000" y="105000"/>
                                    </p:animScale>
                                  </p:childTnLst>
                                  <p:subTnLst>
                                    <p:audio>
                                      <p:cMediaNode>
                                        <p:cTn display="0" masterRel="sameClick">
                                          <p:stCondLst>
                                            <p:cond evt="begin" delay="0">
                                              <p:tn val="4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1000" fill="hold"/>
                                        <p:tgtEl>
                                          <p:spTgt spid="12"/>
                                        </p:tgtEl>
                                        <p:attrNameLst>
                                          <p:attrName>fillcolor</p:attrName>
                                        </p:attrNameLst>
                                      </p:cBhvr>
                                      <p:to>
                                        <a:srgbClr val="ED3832"/>
                                      </p:to>
                                    </p:animClr>
                                    <p:set>
                                      <p:cBhvr>
                                        <p:cTn id="57" dur="1000" fill="hold"/>
                                        <p:tgtEl>
                                          <p:spTgt spid="12"/>
                                        </p:tgtEl>
                                        <p:attrNameLst>
                                          <p:attrName>fill.type</p:attrName>
                                        </p:attrNameLst>
                                      </p:cBhvr>
                                      <p:to>
                                        <p:strVal val="solid"/>
                                      </p:to>
                                    </p:set>
                                    <p:set>
                                      <p:cBhvr>
                                        <p:cTn id="58" dur="1000" fill="hold"/>
                                        <p:tgtEl>
                                          <p:spTgt spid="12"/>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3" name="drumroll.wav"/>
                                        </p:tgtEl>
                                      </p:cMediaNode>
                                    </p:audio>
                                  </p:subTnLst>
                                </p:cTn>
                              </p:par>
                            </p:childTnLst>
                          </p:cTn>
                        </p:par>
                        <p:par>
                          <p:cTn id="59" fill="hold">
                            <p:stCondLst>
                              <p:cond delay="1000"/>
                            </p:stCondLst>
                            <p:childTnLst>
                              <p:par>
                                <p:cTn id="60" presetID="26" presetClass="emph" presetSubtype="0" repeatCount="0" fill="hold" grpId="1" nodeType="afterEffect">
                                  <p:stCondLst>
                                    <p:cond delay="0"/>
                                  </p:stCondLst>
                                  <p:iterate type="lt">
                                    <p:tmPct val="0"/>
                                  </p:iterate>
                                  <p:childTnLst>
                                    <p:animEffect transition="out" filter="fade">
                                      <p:cBhvr>
                                        <p:cTn id="61" dur="2000" tmFilter="0, 0; .2, .5; .8, .5; 1, 0"/>
                                        <p:tgtEl>
                                          <p:spTgt spid="12"/>
                                        </p:tgtEl>
                                      </p:cBhvr>
                                    </p:animEffect>
                                    <p:animScale>
                                      <p:cBhvr>
                                        <p:cTn id="62" dur="1000" autoRev="1" fill="hold"/>
                                        <p:tgtEl>
                                          <p:spTgt spid="12"/>
                                        </p:tgtEl>
                                      </p:cBhvr>
                                      <p:by x="105000" y="105000"/>
                                    </p:animScale>
                                  </p:childTnLst>
                                  <p:subTnLst>
                                    <p:audio>
                                      <p:cMediaNode>
                                        <p:cTn display="0" masterRel="sameClick">
                                          <p:stCondLst>
                                            <p:cond evt="begin" delay="0">
                                              <p:tn val="6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5"/>
                  </p:tgtEl>
                </p:cond>
              </p:nextCondLst>
            </p:seq>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13"/>
                                        </p:tgtEl>
                                        <p:attrNameLst>
                                          <p:attrName>fillcolor</p:attrName>
                                        </p:attrNameLst>
                                      </p:cBhvr>
                                      <p:to>
                                        <a:srgbClr val="CAF649"/>
                                      </p:to>
                                    </p:animClr>
                                    <p:set>
                                      <p:cBhvr>
                                        <p:cTn id="68" dur="2000" fill="hold"/>
                                        <p:tgtEl>
                                          <p:spTgt spid="13"/>
                                        </p:tgtEl>
                                        <p:attrNameLst>
                                          <p:attrName>fill.type</p:attrName>
                                        </p:attrNameLst>
                                      </p:cBhvr>
                                      <p:to>
                                        <p:strVal val="solid"/>
                                      </p:to>
                                    </p:set>
                                    <p:set>
                                      <p:cBhvr>
                                        <p:cTn id="69" dur="20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3" name="drumroll.wav"/>
                                        </p:tgtEl>
                                      </p:cMediaNode>
                                    </p:audio>
                                  </p:subTnLst>
                                </p:cTn>
                              </p:par>
                            </p:childTnLst>
                          </p:cTn>
                        </p:par>
                        <p:par>
                          <p:cTn id="70" fill="hold">
                            <p:stCondLst>
                              <p:cond delay="2000"/>
                            </p:stCondLst>
                            <p:childTnLst>
                              <p:par>
                                <p:cTn id="71" presetID="26" presetClass="emph" presetSubtype="0" repeatCount="0" fill="hold" grpId="1" nodeType="afterEffect">
                                  <p:stCondLst>
                                    <p:cond delay="0"/>
                                  </p:stCondLst>
                                  <p:iterate type="lt">
                                    <p:tmPct val="0"/>
                                  </p:iterate>
                                  <p:childTnLst>
                                    <p:animEffect transition="out" filter="fade">
                                      <p:cBhvr>
                                        <p:cTn id="72" dur="2000" tmFilter="0, 0; .2, .5; .8, .5; 1, 0"/>
                                        <p:tgtEl>
                                          <p:spTgt spid="13"/>
                                        </p:tgtEl>
                                      </p:cBhvr>
                                    </p:animEffect>
                                    <p:animScale>
                                      <p:cBhvr>
                                        <p:cTn id="73" dur="1000" autoRev="1" fill="hold"/>
                                        <p:tgtEl>
                                          <p:spTgt spid="13"/>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6"/>
                  </p:tgtEl>
                </p:cond>
              </p:nextCondLst>
            </p:seq>
          </p:childTnLst>
        </p:cTn>
      </p:par>
    </p:tnLst>
    <p:bldLst>
      <p:bldP spid="11" grpId="0" animBg="1"/>
      <p:bldP spid="11" grpId="1" animBg="1"/>
      <p:bldP spid="12" grpId="0" animBg="1"/>
      <p:bldP spid="12" grpId="1" animBg="1"/>
      <p:bldP spid="13" grpId="0" animBg="1"/>
      <p:bldP spid="13" grpId="1" animBg="1"/>
      <p:bldP spid="14" grpId="0" animBg="1"/>
      <p:bldP spid="15" grpId="0" animBg="1"/>
      <p:bldP spid="16" grpId="0" animBg="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482</Words>
  <Application>Microsoft Office PowerPoint</Application>
  <PresentationFormat>Custom</PresentationFormat>
  <Paragraphs>104</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 Chi</dc:creator>
  <cp:lastModifiedBy>BMT</cp:lastModifiedBy>
  <cp:revision>167</cp:revision>
  <dcterms:created xsi:type="dcterms:W3CDTF">2020-04-19T13:18:56Z</dcterms:created>
  <dcterms:modified xsi:type="dcterms:W3CDTF">2024-09-19T13:52:49Z</dcterms:modified>
</cp:coreProperties>
</file>