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-787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32AE28-8B5C-4871-B942-57374A0205C5}" type="datetimeFigureOut">
              <a:rPr lang="en-US" smtClean="0"/>
              <a:t>19/10/2023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360B01-B545-4BA4-B59B-80B85DD6D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787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FF9D9FF-18C6-4470-84B5-3F62F2600B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145F4C9-EB87-40EB-8EB0-DB354FB0B4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4DE77E0-0833-4A2A-B8AE-E1A918CD2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0737F-3176-439A-B645-CE69316AB5CC}" type="datetimeFigureOut">
              <a:rPr lang="en-US" smtClean="0"/>
              <a:t>19/10/2023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FD9FF1A-C91F-495E-97E0-7BF67BC6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BAE3835-0161-4D41-81B2-2D3FF5125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0C8FF-0FD0-44C5-85A9-2A2FFF7533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611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DE8B221-827E-4F11-BC18-0178C9DCE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42BE62D-85EB-427F-A56C-CAF707FB93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D27E16F-988F-4EC9-9E7E-2EF421124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0737F-3176-439A-B645-CE69316AB5CC}" type="datetimeFigureOut">
              <a:rPr lang="en-US" smtClean="0"/>
              <a:t>19/10/2023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D2D4F22-DCFB-4F5F-A05B-A3E71E743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5CB79DB-7F8B-4699-A70B-8FA6C2E4B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0C8FF-0FD0-44C5-85A9-2A2FFF7533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981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0E350771-A0C4-4253-9BFE-DA28F00AA9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7A58383-F836-43C8-9872-050CFB6FA2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6035DC4-F64D-42C3-9DF8-8A00D5D4E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0737F-3176-439A-B645-CE69316AB5CC}" type="datetimeFigureOut">
              <a:rPr lang="en-US" smtClean="0"/>
              <a:t>19/10/2023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80DA46D-948F-492D-AED6-471C8BBB3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0157B8A-412D-4DBD-B01A-1F7CCEBBE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0C8FF-0FD0-44C5-85A9-2A2FFF7533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125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891BC2-E8E8-45B8-B9D8-FB1B1111E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FD2B13C-F5A7-4B0F-A761-6FD3FD797E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C2A938B-77A9-4F40-A5ED-254441B40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0737F-3176-439A-B645-CE69316AB5CC}" type="datetimeFigureOut">
              <a:rPr lang="en-US" smtClean="0"/>
              <a:t>19/10/2023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8DA6557-BD2C-4A6E-AF7D-C078CBFF1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9899D3B-6093-4C42-8679-AA30D9234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0C8FF-0FD0-44C5-85A9-2A2FFF7533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697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5D03445-F044-4FAF-A142-82F0392617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C340F7C-AE2F-4C9C-BFD7-023503DE40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0708E8D-5026-463D-BC8B-B389B3AB2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0737F-3176-439A-B645-CE69316AB5CC}" type="datetimeFigureOut">
              <a:rPr lang="en-US" smtClean="0"/>
              <a:t>19/10/2023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AAC627D-9782-48F4-A79B-75ADF9802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ED46913-BF64-4D10-A3E3-8F955D2F2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0C8FF-0FD0-44C5-85A9-2A2FFF7533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483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381C7BD-391B-4D8F-84C0-9919A215D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CBFD61E-31C0-4EE6-ACEF-70454C8394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0C195C4-5BB9-43A1-93A0-1CC1517C27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61ED371-C058-4AC5-95C7-406D268C5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0737F-3176-439A-B645-CE69316AB5CC}" type="datetimeFigureOut">
              <a:rPr lang="en-US" smtClean="0"/>
              <a:t>19/10/2023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B0B6B59-AB40-4008-BF35-AA5E8D54C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93E5AE3-8228-4500-9C61-3D61F8D92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0C8FF-0FD0-44C5-85A9-2A2FFF7533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544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44E11B6-09AF-49A7-89A7-F0B4B27B8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09F0DA4-12C7-454F-A714-5E1899BC38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4AC6458-12AA-4C19-AC03-6F98A8EED3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E31D076D-24BE-4D32-8F77-CD9A6E40ED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61C0EDF3-ABA0-4368-AC8B-1BFBFE9550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FC60CCBC-F9D8-486A-ADE0-95D102DB8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0737F-3176-439A-B645-CE69316AB5CC}" type="datetimeFigureOut">
              <a:rPr lang="en-US" smtClean="0"/>
              <a:t>19/10/2023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E85E4C7C-ADAB-43BB-AF93-F8CC4882B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BCDD6352-63C5-4D82-8DA5-C19EA0037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0C8FF-0FD0-44C5-85A9-2A2FFF7533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264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F88EEF6-5950-4D26-BDB3-C5CCA84B9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572388C9-F6AD-475D-9434-B66C42478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0737F-3176-439A-B645-CE69316AB5CC}" type="datetimeFigureOut">
              <a:rPr lang="en-US" smtClean="0"/>
              <a:t>19/10/2023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19A9570-B40C-4A96-8829-1BA8306AF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F0228A5-7A48-4BE9-A908-48005C83E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0C8FF-0FD0-44C5-85A9-2A2FFF7533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156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04392C1-0915-4783-A582-391289887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0737F-3176-439A-B645-CE69316AB5CC}" type="datetimeFigureOut">
              <a:rPr lang="en-US" smtClean="0"/>
              <a:t>19/10/2023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E158E5BF-91E4-4380-98E4-32B8F3B70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C364794-6999-4942-BD51-931B0B734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0C8FF-0FD0-44C5-85A9-2A2FFF7533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541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BCA582E-A0DB-4C20-9CA1-984295D8BD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B58C3CB-A4AA-4310-81D5-8EB8A79C2F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6FED803-4DBC-45B5-8722-94CF34047E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C80E014-F09C-42FF-A49D-621DB2E2A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0737F-3176-439A-B645-CE69316AB5CC}" type="datetimeFigureOut">
              <a:rPr lang="en-US" smtClean="0"/>
              <a:t>19/10/2023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E8570E2-1070-41DA-8006-6F19058FC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265234C-C721-4BB3-AD92-3D18D99E8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0C8FF-0FD0-44C5-85A9-2A2FFF7533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186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E0908E-3A75-4ADD-8081-1F17A928D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D6503631-0B65-4D83-B967-8C06616CF6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E45AFC0-FA54-4B34-877D-131824577B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6F2A3BD-E7E3-4FAE-84B1-C8A687C01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0737F-3176-439A-B645-CE69316AB5CC}" type="datetimeFigureOut">
              <a:rPr lang="en-US" smtClean="0"/>
              <a:t>19/10/2023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5277226-5688-4490-B826-8BAA35EE0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3352571-2A35-401F-986A-AA2F61727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0C8FF-0FD0-44C5-85A9-2A2FFF7533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429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808FCD75-6B72-4A86-BF70-692CB6535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14CC749-9C6E-419C-BE7F-81DE3C98A3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7E29135-69D7-4331-8314-4E734A5544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90737F-3176-439A-B645-CE69316AB5CC}" type="datetimeFigureOut">
              <a:rPr lang="en-US" smtClean="0"/>
              <a:t>19/10/2023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72DDF73-375B-4A70-9B7A-1E49DDE02A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5D37999-63B2-46D7-B748-85AF512921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0C8FF-0FD0-44C5-85A9-2A2FFF7533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104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87655" y="211755"/>
            <a:ext cx="100295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20.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Nhím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nâu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02" y="2598821"/>
            <a:ext cx="12114998" cy="4259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79646" y="1135782"/>
            <a:ext cx="1099205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42900" indent="-342900">
              <a:buAutoNum type="arabicPeriod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5381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57550"/>
            <a:ext cx="12191999" cy="360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320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8614611" y="914400"/>
            <a:ext cx="1568917" cy="28876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10066421" y="1211178"/>
            <a:ext cx="1763027" cy="1443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6312569" y="1721318"/>
            <a:ext cx="2484922" cy="28876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6841958" y="2082266"/>
            <a:ext cx="1310640" cy="1443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41171" y="2643739"/>
            <a:ext cx="1331494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5528110" y="4093946"/>
            <a:ext cx="1498332" cy="1443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" name="Oval 1"/>
          <p:cNvSpPr/>
          <p:nvPr/>
        </p:nvSpPr>
        <p:spPr>
          <a:xfrm>
            <a:off x="269507" y="587141"/>
            <a:ext cx="413887" cy="3272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242235" y="1769445"/>
            <a:ext cx="413887" cy="3272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3" name="Oval 12"/>
          <p:cNvSpPr/>
          <p:nvPr/>
        </p:nvSpPr>
        <p:spPr>
          <a:xfrm>
            <a:off x="393031" y="3257550"/>
            <a:ext cx="413887" cy="3272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548776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0771" y="1003220"/>
            <a:ext cx="42062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4262" y="2546900"/>
            <a:ext cx="115599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Nhút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nhát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nhím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cuộn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trú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ngụ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run </a:t>
            </a:r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run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7100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0771" y="577516"/>
            <a:ext cx="42062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0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7891" y="1663566"/>
            <a:ext cx="113096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trải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ấm</a:t>
            </a:r>
            <a:r>
              <a:rPr lang="en-US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lạnh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7709836" y="1857676"/>
            <a:ext cx="96252" cy="467609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9121541" y="1857675"/>
            <a:ext cx="96252" cy="467609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4743651" y="2477685"/>
            <a:ext cx="96252" cy="467609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9748788" y="2459628"/>
            <a:ext cx="96252" cy="467609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9845040" y="2440378"/>
            <a:ext cx="96252" cy="467609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1370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8404" y="2136808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8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8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endParaRPr lang="en-US" sz="8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9202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380" y="204323"/>
            <a:ext cx="112855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40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40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endParaRPr lang="en-US" sz="40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6509" y="925928"/>
            <a:ext cx="100487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1. Chi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nhím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nâu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nhút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nhát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? 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98907" y="1975668"/>
            <a:ext cx="112246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dirty="0">
                <a:solidFill>
                  <a:srgbClr val="FF0000"/>
                </a:solidFill>
                <a:latin typeface="+mj-lt"/>
              </a:rPr>
              <a:t>Nhím nâu lúng túng, nói lí nhí, nấp vào bụi cây, cuộn tròn người, sợ hãi, run run khi bước vào nhà nhím trắng. </a:t>
            </a:r>
            <a:endParaRPr lang="en-US" sz="3600" dirty="0">
              <a:solidFill>
                <a:srgbClr val="FF0000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8909" y="3371331"/>
            <a:ext cx="114075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nhím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nhím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nâu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 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8909" y="4247230"/>
            <a:ext cx="1100798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Lần 1: Nhím trắng và nhím nâu gặp nhau vào một buổi sáng khi nhím nâu đang đi kiếm quả cây. </a:t>
            </a:r>
          </a:p>
          <a:p>
            <a:r>
              <a:rPr lang="vi-VN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Lần 2: Chúng gặp lại nhau khi nhím nâu tránh mưa đúng vào nhà của nhím trắng. </a:t>
            </a:r>
          </a:p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675257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380" y="204323"/>
            <a:ext cx="112855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40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40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endParaRPr lang="en-US" sz="40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6509" y="1053247"/>
            <a:ext cx="115118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3. Theo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nhím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nâu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nhím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? 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6508" y="2479129"/>
            <a:ext cx="115118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Vì nhím nâu thấy nhím </a:t>
            </a:r>
            <a: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ắ</a:t>
            </a:r>
            <a: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 </a:t>
            </a:r>
            <a:r>
              <a:rPr lang="vi-VN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tốt bụng, thân thiện, vui vẻ,… nhím nâu đã nhận ra: không có bạn thì rất buồn. 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6509" y="3679458"/>
            <a:ext cx="115118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Nhờ 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đâu nhím trắng và nhím nâu có những ngày mùa đông vui vẻ, ấm áp?</a:t>
            </a:r>
            <a:r>
              <a:rPr lang="vi-VN" sz="3600" dirty="0"/>
              <a:t> 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6509" y="4889191"/>
            <a:ext cx="115118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Vì nhím trắng và nhím nâu không phải sống một mình giữa mùa đông lạnh giá.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6445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379" y="117695"/>
            <a:ext cx="112855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40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40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40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endParaRPr lang="en-US" sz="40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1379" y="825581"/>
            <a:ext cx="115599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Đóng 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vai nhím trắng, nhím nâu trong lần gặp lại để nói tiếp các câu: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53576"/>
            <a:ext cx="5332395" cy="4512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411211"/>
              </p:ext>
            </p:extLst>
          </p:nvPr>
        </p:nvGraphicFramePr>
        <p:xfrm>
          <a:off x="5644575" y="1549668"/>
          <a:ext cx="6184873" cy="5252185"/>
        </p:xfrm>
        <a:graphic>
          <a:graphicData uri="http://schemas.openxmlformats.org/drawingml/2006/table">
            <a:tbl>
              <a:tblPr/>
              <a:tblGrid>
                <a:gridCol w="2979661"/>
                <a:gridCol w="3205212"/>
              </a:tblGrid>
              <a:tr h="558265">
                <a:tc>
                  <a:txBody>
                    <a:bodyPr/>
                    <a:lstStyle/>
                    <a:p>
                      <a:pPr algn="ctr" fontAlgn="t"/>
                      <a:r>
                        <a:rPr lang="en-US" sz="2800" b="1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Nhím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trắng</a:t>
                      </a:r>
                      <a:endParaRPr lang="en-US" sz="28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800" b="1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Nhím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nâu</a:t>
                      </a:r>
                      <a:endParaRPr lang="en-US" sz="28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9917">
                <a:tc>
                  <a:txBody>
                    <a:bodyPr/>
                    <a:lstStyle/>
                    <a:p>
                      <a:pPr algn="just" fontAlgn="t"/>
                      <a:r>
                        <a:rPr lang="vi-VN" sz="2800" dirty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Xin lỗi, mình đã vào nhà bạn mà không xin phép; </a:t>
                      </a:r>
                    </a:p>
                    <a:p>
                      <a:pPr algn="just" fontAlgn="t"/>
                      <a:r>
                        <a:rPr lang="vi-VN" sz="28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Xin lỗi, mình đã tự tiện vào nhà bạn;</a:t>
                      </a:r>
                    </a:p>
                    <a:p>
                      <a:pPr algn="just" fontAlgn="t"/>
                      <a:endParaRPr lang="en-US" sz="2800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 fontAlgn="t"/>
                      <a:r>
                        <a:rPr lang="vi-VN" sz="2800" dirty="0" smtClean="0"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Xin </a:t>
                      </a:r>
                      <a:r>
                        <a:rPr lang="vi-VN" sz="2800" dirty="0"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lỗi, mình không biết đây là nhà của bạn. Vì vậy đã tự ý vào trú mưa…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vi-VN" sz="2800" dirty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Đừng ngại, gặp lại bạn là mình rất vui;</a:t>
                      </a:r>
                      <a:r>
                        <a:rPr lang="vi-VN" sz="28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just" fontAlgn="t"/>
                      <a:endParaRPr lang="en-US" sz="2800" dirty="0" smtClean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 fontAlgn="t"/>
                      <a:r>
                        <a:rPr lang="vi-VN" sz="28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Đừng </a:t>
                      </a:r>
                      <a:r>
                        <a:rPr lang="vi-VN" sz="28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ngại, mình vui vì giúp được bạn mà; </a:t>
                      </a:r>
                    </a:p>
                    <a:p>
                      <a:pPr algn="just" fontAlgn="t"/>
                      <a:r>
                        <a:rPr lang="vi-VN" sz="2800" dirty="0"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Đừng ngại, bạn cứ vào nhà mình mà trú mưa, bạn ở lại nhà tôi nhé! …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6593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6509" y="1033996"/>
            <a:ext cx="115599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Đóng 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vai Bình và An để nói và đáp lời xin lỗi trong tình huống: Bình vô tình va vào An, làm An ngã.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1380" y="204323"/>
            <a:ext cx="112855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40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40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40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endParaRPr lang="en-US" sz="40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0776" y="2803440"/>
            <a:ext cx="112246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dirty="0">
                <a:solidFill>
                  <a:srgbClr val="FF0000"/>
                </a:solidFill>
                <a:latin typeface="+mj-lt"/>
              </a:rPr>
              <a:t>- Bình: Bạn cho mình xin lỗi nhé. </a:t>
            </a:r>
          </a:p>
          <a:p>
            <a:r>
              <a:rPr lang="en-US" sz="3600" dirty="0" smtClean="0">
                <a:solidFill>
                  <a:srgbClr val="FF0000"/>
                </a:solidFill>
                <a:latin typeface="+mj-lt"/>
              </a:rPr>
              <a:t>     </a:t>
            </a:r>
            <a:r>
              <a:rPr lang="vi-VN" sz="3600" dirty="0" smtClean="0">
                <a:solidFill>
                  <a:srgbClr val="FF0000"/>
                </a:solidFill>
                <a:latin typeface="+mj-lt"/>
              </a:rPr>
              <a:t>An</a:t>
            </a:r>
            <a:r>
              <a:rPr lang="vi-VN" sz="3600" dirty="0">
                <a:solidFill>
                  <a:srgbClr val="FF0000"/>
                </a:solidFill>
                <a:latin typeface="+mj-lt"/>
              </a:rPr>
              <a:t>: Không có gì, bạn đừng ngại. </a:t>
            </a:r>
            <a:endParaRPr lang="en-US" sz="3600" dirty="0">
              <a:solidFill>
                <a:srgbClr val="FF0000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4148" y="4295354"/>
            <a:ext cx="112246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dirty="0">
                <a:solidFill>
                  <a:srgbClr val="00B050"/>
                </a:solidFill>
                <a:latin typeface="+mj-lt"/>
              </a:rPr>
              <a:t>- Bình: Xin lỗi bạn, mình không cố ý. </a:t>
            </a:r>
          </a:p>
          <a:p>
            <a:r>
              <a:rPr lang="en-US" sz="3600" dirty="0" smtClean="0">
                <a:solidFill>
                  <a:srgbClr val="00B050"/>
                </a:solidFill>
                <a:latin typeface="+mj-lt"/>
              </a:rPr>
              <a:t>      </a:t>
            </a:r>
            <a:r>
              <a:rPr lang="vi-VN" sz="3600" dirty="0" smtClean="0">
                <a:solidFill>
                  <a:srgbClr val="00B050"/>
                </a:solidFill>
                <a:latin typeface="+mj-lt"/>
              </a:rPr>
              <a:t>An</a:t>
            </a:r>
            <a:r>
              <a:rPr lang="vi-VN" sz="3600" dirty="0">
                <a:solidFill>
                  <a:srgbClr val="00B050"/>
                </a:solidFill>
                <a:latin typeface="+mj-lt"/>
              </a:rPr>
              <a:t>: ừ, không sao đâu. Mình biết là bạn sơ ý mà. </a:t>
            </a:r>
            <a:endParaRPr lang="en-US" sz="3600" dirty="0">
              <a:solidFill>
                <a:srgbClr val="00B050"/>
              </a:solidFill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8505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393</Words>
  <Application>Microsoft Office PowerPoint</Application>
  <PresentationFormat>Custom</PresentationFormat>
  <Paragraphs>41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37</cp:revision>
  <dcterms:created xsi:type="dcterms:W3CDTF">2021-09-18T10:07:40Z</dcterms:created>
  <dcterms:modified xsi:type="dcterms:W3CDTF">2023-10-19T05:03:59Z</dcterms:modified>
</cp:coreProperties>
</file>