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98" r:id="rId3"/>
    <p:sldMasterId id="2147483724" r:id="rId4"/>
    <p:sldMasterId id="2147483736" r:id="rId5"/>
    <p:sldMasterId id="2147483748" r:id="rId6"/>
  </p:sldMasterIdLst>
  <p:notesMasterIdLst>
    <p:notesMasterId r:id="rId21"/>
  </p:notesMasterIdLst>
  <p:sldIdLst>
    <p:sldId id="299" r:id="rId7"/>
    <p:sldId id="298" r:id="rId8"/>
    <p:sldId id="297" r:id="rId9"/>
    <p:sldId id="268" r:id="rId10"/>
    <p:sldId id="294" r:id="rId11"/>
    <p:sldId id="269" r:id="rId12"/>
    <p:sldId id="300" r:id="rId13"/>
    <p:sldId id="295" r:id="rId14"/>
    <p:sldId id="271" r:id="rId15"/>
    <p:sldId id="272" r:id="rId16"/>
    <p:sldId id="273" r:id="rId17"/>
    <p:sldId id="277" r:id="rId18"/>
    <p:sldId id="289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486" autoAdjust="0"/>
  </p:normalViewPr>
  <p:slideViewPr>
    <p:cSldViewPr snapToGrid="0">
      <p:cViewPr varScale="1">
        <p:scale>
          <a:sx n="71" d="100"/>
          <a:sy n="71" d="100"/>
        </p:scale>
        <p:origin x="24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3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61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 dirty="0">
                <a:sym typeface="+mn-ea"/>
              </a:rPr>
              <a:t>Bài giảng được thiết kế bởi: </a:t>
            </a:r>
            <a:r>
              <a:rPr lang="en-US" altLang="en-US" dirty="0" smtClean="0">
                <a:sym typeface="+mn-ea"/>
              </a:rPr>
              <a:t>Nguyễn</a:t>
            </a:r>
            <a:r>
              <a:rPr lang="en-US" altLang="en-US" baseline="0" dirty="0" smtClean="0">
                <a:sym typeface="+mn-ea"/>
              </a:rPr>
              <a:t> Thị Thanh Thanh</a:t>
            </a:r>
            <a:r>
              <a:rPr lang="vi-VN" altLang="en-US" dirty="0" smtClean="0">
                <a:sym typeface="+mn-ea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1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127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0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2024/11/9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2024/11/9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2024/11/9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2024/11/9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2024/11/9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2024/11/9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4147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778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897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1013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16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0920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8523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8824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73259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9280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826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36128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08052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38826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1670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4749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302909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8866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79361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6343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809515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1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7" y="2665367"/>
            <a:ext cx="3697326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66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pPr/>
              <a:t>2024/11/9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E5DAAE-91A0-284C-B08E-88839CF51C3C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VN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7499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0000500000000000000"/>
              <a:buChar char="●"/>
              <a:defRPr sz="18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1906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864" y="-38504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45168" y="1937822"/>
            <a:ext cx="9781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CHÀO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MỪNG QUÝ THẦY CÔ TỚI DỰ GIỜ THĂM LỚP 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124" y="4995645"/>
            <a:ext cx="10217539" cy="1862355"/>
          </a:xfrm>
          <a:prstGeom prst="rect">
            <a:avLst/>
          </a:prstGeom>
        </p:spPr>
      </p:pic>
      <p:pic>
        <p:nvPicPr>
          <p:cNvPr id="12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1" y="3062420"/>
            <a:ext cx="1637831" cy="386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44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760470" y="1045210"/>
            <a:ext cx="6916420" cy="1470182"/>
            <a:chOff x="172324" y="1157225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974" y="1369884"/>
              <a:ext cx="1808630" cy="1148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>
                  <a:solidFill>
                    <a:srgbClr val="FF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sâu thẳm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rất sâu</a:t>
              </a:r>
              <a:endParaRPr lang="en-US" altLang="vi-VN" sz="3600" b="0" i="0" u="none" strike="noStrike" dirty="0">
                <a:solidFill>
                  <a:srgbClr val="231F20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7006" y="2578625"/>
            <a:ext cx="6979884" cy="1976569"/>
            <a:chOff x="152972" y="1157225"/>
            <a:chExt cx="2128371" cy="1891334"/>
          </a:xfrm>
        </p:grpSpPr>
        <p:sp>
          <p:nvSpPr>
            <p:cNvPr id="8" name="Hexagon 7"/>
            <p:cNvSpPr/>
            <p:nvPr/>
          </p:nvSpPr>
          <p:spPr>
            <a:xfrm>
              <a:off x="172324" y="1157225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152972" y="1369884"/>
              <a:ext cx="2128371" cy="16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>
                  <a:solidFill>
                    <a:srgbClr val="FF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hạn hán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Tình trạng thiếu nước do nắng lâu, không mưa gây ra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76929" y="4372821"/>
            <a:ext cx="6916420" cy="2060363"/>
            <a:chOff x="172324" y="1082987"/>
            <a:chExt cx="2109019" cy="1678675"/>
          </a:xfrm>
        </p:grpSpPr>
        <p:sp>
          <p:nvSpPr>
            <p:cNvPr id="16" name="Hexagon 15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176499" y="1082987"/>
              <a:ext cx="2071842" cy="16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>
                  <a:solidFill>
                    <a:srgbClr val="FF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lang thang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Đi hết chỗ này đến chỗ khác, không dừng lại ở nơi nào.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099301"/>
            <a:ext cx="54267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cs typeface="Arial-Rounded" panose="020B0500000000000000" pitchFamily="34" charset="0"/>
              </a:rPr>
              <a:t>Tự xa xưa thuở nào,</a:t>
            </a:r>
          </a:p>
          <a:p>
            <a:r>
              <a:rPr lang="en-US" sz="3600" dirty="0">
                <a:cs typeface="Arial-Rounded" panose="020B0500000000000000" pitchFamily="34" charset="0"/>
              </a:rPr>
              <a:t>Trong rừng xanh sâu thẳm.</a:t>
            </a:r>
          </a:p>
          <a:p>
            <a:r>
              <a:rPr lang="en-US" sz="3600" dirty="0">
                <a:cs typeface="Arial-Rounded" panose="020B0500000000000000" pitchFamily="34" charset="0"/>
              </a:rPr>
              <a:t>Đôi bạn sống bên nhau,</a:t>
            </a:r>
          </a:p>
          <a:p>
            <a:r>
              <a:rPr lang="en-US" sz="3600" dirty="0">
                <a:cs typeface="Arial-Rounded" panose="020B0500000000000000" pitchFamily="34" charset="0"/>
              </a:rPr>
              <a:t>Bê Vàng và Dê Trắng.</a:t>
            </a:r>
          </a:p>
          <a:p>
            <a:endParaRPr lang="en-US" sz="3600" dirty="0">
              <a:cs typeface="Arial-Rounded" panose="020B0500000000000000" pitchFamily="34" charset="0"/>
            </a:endParaRPr>
          </a:p>
          <a:p>
            <a:r>
              <a:rPr lang="en-US" sz="3600" dirty="0">
                <a:cs typeface="Arial-Rounded" panose="020B0500000000000000" pitchFamily="34" charset="0"/>
              </a:rPr>
              <a:t>Một năm, trời hạn hán,</a:t>
            </a:r>
          </a:p>
          <a:p>
            <a:r>
              <a:rPr lang="en-US" sz="3600" dirty="0">
                <a:cs typeface="Arial-Rounded" panose="020B0500000000000000" pitchFamily="34" charset="0"/>
              </a:rPr>
              <a:t>Suối cạn, cỏ héo khô.</a:t>
            </a:r>
          </a:p>
          <a:p>
            <a:r>
              <a:rPr lang="en-US" sz="3600" dirty="0">
                <a:cs typeface="Arial-Rounded" panose="020B0500000000000000" pitchFamily="34" charset="0"/>
              </a:rPr>
              <a:t>Lấy gì nuôi đôi bạn,</a:t>
            </a:r>
          </a:p>
          <a:p>
            <a:r>
              <a:rPr lang="en-US" sz="3600" dirty="0">
                <a:cs typeface="Arial-Rounded" panose="020B0500000000000000" pitchFamily="34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036310" y="1370763"/>
            <a:ext cx="56098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cs typeface="Arial-Rounded" panose="020B0500000000000000" pitchFamily="34" charset="0"/>
              </a:rPr>
              <a:t>Bê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Vàng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đi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tìm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cỏ</a:t>
            </a:r>
            <a:r>
              <a:rPr lang="en-US" sz="3600" dirty="0">
                <a:cs typeface="Arial-Rounded" panose="020B0500000000000000" pitchFamily="34" charset="0"/>
              </a:rPr>
              <a:t>,</a:t>
            </a:r>
          </a:p>
          <a:p>
            <a:r>
              <a:rPr lang="en-US" sz="3600" dirty="0">
                <a:cs typeface="Arial-Rounded" panose="020B0500000000000000" pitchFamily="34" charset="0"/>
              </a:rPr>
              <a:t>Lang thang </a:t>
            </a:r>
            <a:r>
              <a:rPr lang="en-US" sz="3600" dirty="0" err="1">
                <a:cs typeface="Arial-Rounded" panose="020B0500000000000000" pitchFamily="34" charset="0"/>
              </a:rPr>
              <a:t>quên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đường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về</a:t>
            </a:r>
            <a:r>
              <a:rPr lang="en-US" sz="3600" dirty="0">
                <a:cs typeface="Arial-Rounded" panose="020B0500000000000000" pitchFamily="34" charset="0"/>
              </a:rPr>
              <a:t>.</a:t>
            </a:r>
          </a:p>
          <a:p>
            <a:r>
              <a:rPr lang="en-US" sz="3600" dirty="0" err="1">
                <a:cs typeface="Arial-Rounded" panose="020B0500000000000000" pitchFamily="34" charset="0"/>
              </a:rPr>
              <a:t>Dê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Trắng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thương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bạn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quá</a:t>
            </a:r>
            <a:r>
              <a:rPr lang="en-US" sz="3600" dirty="0">
                <a:cs typeface="Arial-Rounded" panose="020B0500000000000000" pitchFamily="34" charset="0"/>
              </a:rPr>
              <a:t>,</a:t>
            </a:r>
          </a:p>
          <a:p>
            <a:r>
              <a:rPr lang="en-US" sz="3600" dirty="0" err="1">
                <a:cs typeface="Arial-Rounded" panose="020B0500000000000000" pitchFamily="34" charset="0"/>
              </a:rPr>
              <a:t>Chạy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khắp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nẻo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tìm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Bê</a:t>
            </a:r>
            <a:r>
              <a:rPr lang="en-US" sz="3600" dirty="0">
                <a:cs typeface="Arial-Rounded" panose="020B0500000000000000" pitchFamily="34" charset="0"/>
              </a:rPr>
              <a:t>.</a:t>
            </a:r>
          </a:p>
          <a:p>
            <a:r>
              <a:rPr lang="en-US" sz="3600" dirty="0" err="1">
                <a:cs typeface="Arial-Rounded" panose="020B0500000000000000" pitchFamily="34" charset="0"/>
              </a:rPr>
              <a:t>Đến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bây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giờ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Dê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Trắng</a:t>
            </a:r>
            <a:r>
              <a:rPr lang="en-US" sz="3600" dirty="0">
                <a:cs typeface="Arial-Rounded" panose="020B0500000000000000" pitchFamily="34" charset="0"/>
              </a:rPr>
              <a:t>,</a:t>
            </a:r>
          </a:p>
          <a:p>
            <a:r>
              <a:rPr lang="en-US" sz="3600" dirty="0" err="1">
                <a:cs typeface="Arial-Rounded" panose="020B0500000000000000" pitchFamily="34" charset="0"/>
              </a:rPr>
              <a:t>Vẫn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gọi</a:t>
            </a:r>
            <a:r>
              <a:rPr lang="en-US" sz="3600" dirty="0">
                <a:cs typeface="Arial-Rounded" panose="020B0500000000000000" pitchFamily="34" charset="0"/>
              </a:rPr>
              <a:t> </a:t>
            </a:r>
            <a:r>
              <a:rPr lang="en-US" sz="3600" dirty="0" err="1">
                <a:cs typeface="Arial-Rounded" panose="020B0500000000000000" pitchFamily="34" charset="0"/>
              </a:rPr>
              <a:t>hoài</a:t>
            </a:r>
            <a:r>
              <a:rPr lang="en-US" sz="3600" dirty="0">
                <a:cs typeface="Arial-Rounded" panose="020B0500000000000000" pitchFamily="34" charset="0"/>
              </a:rPr>
              <a:t>: “</a:t>
            </a:r>
            <a:r>
              <a:rPr lang="en-US" sz="3600" dirty="0" err="1">
                <a:cs typeface="Arial-Rounded" panose="020B0500000000000000" pitchFamily="34" charset="0"/>
              </a:rPr>
              <a:t>Bê</a:t>
            </a:r>
            <a:r>
              <a:rPr lang="en-US" sz="3600" dirty="0">
                <a:cs typeface="Arial-Rounded" panose="020B0500000000000000" pitchFamily="34" charset="0"/>
              </a:rPr>
              <a:t>! </a:t>
            </a:r>
            <a:r>
              <a:rPr lang="en-US" sz="3600" dirty="0" err="1">
                <a:cs typeface="Arial-Rounded" panose="020B0500000000000000" pitchFamily="34" charset="0"/>
              </a:rPr>
              <a:t>Bê</a:t>
            </a:r>
            <a:r>
              <a:rPr lang="en-US" sz="3600" dirty="0">
                <a:cs typeface="Arial-Rounded" panose="020B0500000000000000" pitchFamily="34" charset="0"/>
              </a:rPr>
              <a:t>!”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4140" y="4973782"/>
            <a:ext cx="2588260" cy="1455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850" y="4973782"/>
            <a:ext cx="3300730" cy="1540683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8074025" y="274955"/>
            <a:ext cx="3326130" cy="106362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Luyện đọc theo nhóm</a:t>
            </a:r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  <p:bldLst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135505" y="1044575"/>
            <a:ext cx="959485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1. Câu chuyện được kể trong bài diễn ra khi nào? Ở đâu?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05710" y="1508125"/>
            <a:ext cx="10721975" cy="73723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Diễn ra từ thuở xa xưa, trong rừng xanh sâu thẳm</a:t>
            </a:r>
          </a:p>
        </p:txBody>
      </p:sp>
      <p:sp>
        <p:nvSpPr>
          <p:cNvPr id="11" name="矩形 10"/>
          <p:cNvSpPr/>
          <p:nvPr/>
        </p:nvSpPr>
        <p:spPr>
          <a:xfrm>
            <a:off x="2505710" y="2346960"/>
            <a:ext cx="9425305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2. Chuyện gì xảy ra khiến bê vàng phải lang thang tìm cỏ?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31465" y="2810510"/>
            <a:ext cx="9099550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Trời hạn hán, cỏ héo khô</a:t>
            </a:r>
            <a:endParaRPr lang="zh-CN" altLang="en-US" sz="2800" dirty="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4460" y="2141220"/>
            <a:ext cx="3204845" cy="27863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2764790" y="3502025"/>
            <a:ext cx="9312910" cy="84201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3. Khi bê vàng quên đường về, dê trắng đã làm gì?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3814445" y="4225925"/>
            <a:ext cx="7915910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</a:t>
            </a:r>
            <a:r>
              <a:rPr lang="en-US" sz="26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ê 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trắng chạy khắp nẻo đường gọi và tìm bạn</a:t>
            </a:r>
            <a:endParaRPr lang="zh-CN" altLang="en-US" sz="2800" dirty="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6674" y="269285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315731" y="2243748"/>
              <a:ext cx="1711988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 lời câu hỏi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E2D3D4-2484-7740-9823-338975BA474D}"/>
              </a:ext>
            </a:extLst>
          </p:cNvPr>
          <p:cNvGrpSpPr/>
          <p:nvPr/>
        </p:nvGrpSpPr>
        <p:grpSpPr>
          <a:xfrm>
            <a:off x="0" y="180475"/>
            <a:ext cx="2135505" cy="2076062"/>
            <a:chOff x="230909" y="2046038"/>
            <a:chExt cx="6400800" cy="29068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DF52794-E1CD-FE42-907A-C64592F92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ellipse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1F34C2-A394-354A-B0C2-F935E88F598E}"/>
                </a:ext>
              </a:extLst>
            </p:cNvPr>
            <p:cNvSpPr/>
            <p:nvPr/>
          </p:nvSpPr>
          <p:spPr>
            <a:xfrm>
              <a:off x="1265881" y="2307310"/>
              <a:ext cx="1671283" cy="87293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 smtClean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9" grpId="0"/>
      <p:bldP spid="11" grpId="1" animBg="1"/>
      <p:bldP spid="11" grpId="2" animBg="1"/>
      <p:bldP spid="12" grpId="1"/>
      <p:bldP spid="12" grpId="2"/>
      <p:bldP spid="2" grpId="0" animBg="1"/>
      <p:bldP spid="5" grpId="1"/>
      <p:bldP spid="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168" y="1937822"/>
            <a:ext cx="97816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CHÀO TẠM BIỆT!</a:t>
            </a:r>
          </a:p>
          <a:p>
            <a:pPr algn="ctr"/>
            <a:r>
              <a:rPr lang="en-US" sz="5400" b="1" dirty="0" smtClean="0"/>
              <a:t>CHÚC QUÝ THẦY CÔ VÀ CÁC EM DỒI DÀO SỨC KHỎE!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6958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74B4AB-E5C6-8441-95A7-756FEF37A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</a14:imgLayer>
                </a14:imgProps>
              </a:ext>
            </a:extLst>
          </a:blip>
          <a:srcRect l="7250" t="8731" r="10105" b="10572"/>
          <a:stretch/>
        </p:blipFill>
        <p:spPr>
          <a:xfrm>
            <a:off x="457200" y="288758"/>
            <a:ext cx="11345778" cy="6171431"/>
          </a:xfrm>
          <a:prstGeom prst="ellipse">
            <a:avLst/>
          </a:prstGeom>
        </p:spPr>
      </p:pic>
      <p:sp>
        <p:nvSpPr>
          <p:cNvPr id="9" name="Cloud 8"/>
          <p:cNvSpPr/>
          <p:nvPr/>
        </p:nvSpPr>
        <p:spPr>
          <a:xfrm>
            <a:off x="2570383" y="415636"/>
            <a:ext cx="8091054" cy="1357745"/>
          </a:xfrm>
          <a:prstGeom prst="cloud">
            <a:avLst/>
          </a:prstGeom>
          <a:solidFill>
            <a:srgbClr val="BAE5E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NIỀM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657600" y="740565"/>
            <a:ext cx="601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/>
              </a:rPr>
              <a:t>NIỀM VUI TUỔI THƠ</a:t>
            </a:r>
            <a:endParaRPr lang="en-US" sz="4000" b="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629913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4" y="541420"/>
            <a:ext cx="10903914" cy="631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Nói về một người bạn của 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707105" y="1417639"/>
            <a:ext cx="9311540" cy="4290434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smtClean="0">
                <a:solidFill>
                  <a:schemeClr val="bg1"/>
                </a:solidFill>
                <a:cs typeface="Arial-Rounded" panose="020B0500000000000000" pitchFamily="34" charset="0"/>
              </a:rPr>
              <a:t>-Bạn của </a:t>
            </a:r>
            <a:r>
              <a:rPr lang="en-US" sz="4800" b="1" dirty="0">
                <a:solidFill>
                  <a:schemeClr val="bg1"/>
                </a:solidFill>
                <a:cs typeface="Arial-Rounded" panose="020B0500000000000000" pitchFamily="34" charset="0"/>
              </a:rPr>
              <a:t>em tên là gì?</a:t>
            </a:r>
          </a:p>
          <a:p>
            <a:pPr algn="just"/>
            <a:r>
              <a:rPr lang="en-US" sz="4800" b="1" dirty="0" smtClean="0">
                <a:solidFill>
                  <a:schemeClr val="bg1"/>
                </a:solidFill>
                <a:cs typeface="Arial-Rounded" panose="020B0500000000000000" pitchFamily="34" charset="0"/>
              </a:rPr>
              <a:t>-Em </a:t>
            </a:r>
            <a:r>
              <a:rPr lang="en-US" sz="4800" b="1" dirty="0">
                <a:solidFill>
                  <a:schemeClr val="bg1"/>
                </a:solidFill>
                <a:cs typeface="Arial-Rounded" panose="020B0500000000000000" pitchFamily="34" charset="0"/>
              </a:rPr>
              <a:t>chơi với bạn từ khi nào?</a:t>
            </a:r>
          </a:p>
          <a:p>
            <a:pPr algn="just"/>
            <a:r>
              <a:rPr lang="en-US" sz="4800" b="1" dirty="0" smtClean="0">
                <a:solidFill>
                  <a:schemeClr val="bg1"/>
                </a:solidFill>
                <a:cs typeface="Arial-Rounded" panose="020B0500000000000000" pitchFamily="34" charset="0"/>
              </a:rPr>
              <a:t>-Em </a:t>
            </a:r>
            <a:r>
              <a:rPr lang="en-US" sz="4800" b="1" dirty="0">
                <a:solidFill>
                  <a:schemeClr val="bg1"/>
                </a:solidFill>
                <a:cs typeface="Arial-Rounded" panose="020B0500000000000000" pitchFamily="34" charset="0"/>
              </a:rPr>
              <a:t>và bạn ấy thường làm gì?</a:t>
            </a:r>
          </a:p>
          <a:p>
            <a:pPr algn="just"/>
            <a:r>
              <a:rPr lang="en-US" sz="4800" b="1" dirty="0" smtClean="0">
                <a:solidFill>
                  <a:schemeClr val="bg1"/>
                </a:solidFill>
                <a:cs typeface="Arial-Rounded" panose="020B0500000000000000" pitchFamily="34" charset="0"/>
              </a:rPr>
              <a:t>-Khi chơi với bạn,em cảm thấy thế nào?</a:t>
            </a:r>
            <a:endParaRPr lang="en-US" sz="4800" b="1" dirty="0">
              <a:solidFill>
                <a:schemeClr val="bg1"/>
              </a:solidFill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25" y="928687"/>
            <a:ext cx="927752" cy="488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140586" y="613833"/>
            <a:ext cx="8139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alt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 </a:t>
            </a:r>
            <a:r>
              <a:rPr lang="en-US" alt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</a:t>
            </a:r>
            <a:r>
              <a:rPr lang="en-US" altLang="en-US" sz="4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ai</a:t>
            </a:r>
            <a:r>
              <a:rPr lang="vi-VN" altLang="en-US" sz="4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vi-VN" alt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ngày </a:t>
            </a:r>
            <a:r>
              <a:rPr lang="en-US" altLang="en-US" sz="4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11</a:t>
            </a:r>
            <a:r>
              <a:rPr lang="vi-VN" altLang="en-US" sz="4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vi-VN" alt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tháng </a:t>
            </a:r>
            <a:r>
              <a:rPr lang="en-US" altLang="en-US" sz="4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11</a:t>
            </a:r>
            <a:r>
              <a:rPr lang="vi-VN" altLang="en-US" sz="4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vi-VN" alt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năm </a:t>
            </a:r>
            <a:r>
              <a:rPr lang="vi-VN" altLang="en-US" sz="4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202</a:t>
            </a:r>
            <a:r>
              <a:rPr lang="en-US" alt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4</a:t>
            </a:r>
            <a:endParaRPr lang="vi-VN" altLang="en-US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 defTabSz="1219170">
              <a:buClr>
                <a:srgbClr val="000000"/>
              </a:buClr>
            </a:pPr>
            <a:r>
              <a:rPr lang="vi-VN" alt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vi-VN" altLang="en-US" sz="40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Tiếng Việt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038774" y="1966807"/>
            <a:ext cx="9042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en-US" sz="4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ĐỌC</a:t>
            </a:r>
            <a:r>
              <a:rPr lang="en-US" alt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lang="en-US" altLang="en-US" sz="4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GỌI BẠN (Tiết 1)</a:t>
            </a:r>
            <a:endParaRPr lang="vi-VN" alt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5" name="1"/>
          <p:cNvGrpSpPr/>
          <p:nvPr/>
        </p:nvGrpSpPr>
        <p:grpSpPr>
          <a:xfrm>
            <a:off x="601579" y="4271211"/>
            <a:ext cx="10780295" cy="2476270"/>
            <a:chOff x="-53293" y="2190760"/>
            <a:chExt cx="9211855" cy="2951064"/>
          </a:xfrm>
        </p:grpSpPr>
        <p:pic>
          <p:nvPicPr>
            <p:cNvPr id="6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8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898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Arial-Rounded" panose="020B0500000000000000" pitchFamily="34" charset="0"/>
              </a:rPr>
              <a:t>Tự xa xưa thuở nào,</a:t>
            </a:r>
          </a:p>
          <a:p>
            <a:r>
              <a:rPr lang="en-US" sz="3600" b="1" dirty="0">
                <a:cs typeface="Arial-Rounded" panose="020B0500000000000000" pitchFamily="34" charset="0"/>
              </a:rPr>
              <a:t>Trong rừng xanh sâu thẳm.</a:t>
            </a:r>
          </a:p>
          <a:p>
            <a:r>
              <a:rPr lang="en-US" sz="3600" b="1" dirty="0">
                <a:cs typeface="Arial-Rounded" panose="020B0500000000000000" pitchFamily="34" charset="0"/>
              </a:rPr>
              <a:t>Đôi bạn sống bên nhau,</a:t>
            </a:r>
          </a:p>
          <a:p>
            <a:r>
              <a:rPr lang="en-US" sz="3600" b="1" dirty="0">
                <a:cs typeface="Arial-Rounded" panose="020B0500000000000000" pitchFamily="34" charset="0"/>
              </a:rPr>
              <a:t>Bê Vàng và Dê Trắng.</a:t>
            </a:r>
          </a:p>
          <a:p>
            <a:endParaRPr lang="en-US" sz="3600" b="1" dirty="0">
              <a:cs typeface="Arial-Rounded" panose="020B0500000000000000" pitchFamily="34" charset="0"/>
            </a:endParaRPr>
          </a:p>
          <a:p>
            <a:r>
              <a:rPr lang="en-US" sz="3600" b="1" dirty="0">
                <a:cs typeface="Arial-Rounded" panose="020B0500000000000000" pitchFamily="34" charset="0"/>
              </a:rPr>
              <a:t>Một năm, trời hạn hán,</a:t>
            </a:r>
          </a:p>
          <a:p>
            <a:r>
              <a:rPr lang="en-US" sz="3600" b="1" dirty="0">
                <a:cs typeface="Arial-Rounded" panose="020B0500000000000000" pitchFamily="34" charset="0"/>
              </a:rPr>
              <a:t>Suối cạn, cỏ héo khô.</a:t>
            </a:r>
          </a:p>
          <a:p>
            <a:r>
              <a:rPr lang="en-US" sz="3600" b="1" dirty="0">
                <a:cs typeface="Arial-Rounded" panose="020B0500000000000000" pitchFamily="34" charset="0"/>
              </a:rPr>
              <a:t>Lấy gì nuôi đôi bạn,</a:t>
            </a:r>
          </a:p>
          <a:p>
            <a:r>
              <a:rPr lang="en-US" sz="3600" b="1" dirty="0">
                <a:cs typeface="Arial-Rounded" panose="020B0500000000000000" pitchFamily="34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155690" y="2124537"/>
            <a:ext cx="5426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cs typeface="Arial-Rounded" panose="020B0500000000000000" pitchFamily="34" charset="0"/>
              </a:rPr>
              <a:t>Bê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Vàng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đi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cỏ</a:t>
            </a:r>
            <a:r>
              <a:rPr lang="en-US" sz="3600" b="1" dirty="0">
                <a:cs typeface="Arial-Rounded" panose="020B0500000000000000" pitchFamily="34" charset="0"/>
              </a:rPr>
              <a:t>,</a:t>
            </a:r>
          </a:p>
          <a:p>
            <a:r>
              <a:rPr lang="en-US" sz="3600" b="1" dirty="0">
                <a:cs typeface="Arial-Rounded" panose="020B0500000000000000" pitchFamily="34" charset="0"/>
              </a:rPr>
              <a:t>Lang thang </a:t>
            </a:r>
            <a:r>
              <a:rPr lang="en-US" sz="3600" b="1" dirty="0" err="1">
                <a:cs typeface="Arial-Rounded" panose="020B0500000000000000" pitchFamily="34" charset="0"/>
              </a:rPr>
              <a:t>quên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đường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cs typeface="Arial-Rounded" panose="020B0500000000000000" pitchFamily="34" charset="0"/>
              </a:rPr>
              <a:t>.</a:t>
            </a:r>
          </a:p>
          <a:p>
            <a:r>
              <a:rPr lang="en-US" sz="3600" b="1" dirty="0" err="1">
                <a:cs typeface="Arial-Rounded" panose="020B0500000000000000" pitchFamily="34" charset="0"/>
              </a:rPr>
              <a:t>Dê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Trắng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quá</a:t>
            </a:r>
            <a:r>
              <a:rPr lang="en-US" sz="3600" b="1" dirty="0">
                <a:cs typeface="Arial-Rounded" panose="020B0500000000000000" pitchFamily="34" charset="0"/>
              </a:rPr>
              <a:t>,</a:t>
            </a:r>
          </a:p>
          <a:p>
            <a:r>
              <a:rPr lang="en-US" sz="3600" b="1" dirty="0" err="1">
                <a:cs typeface="Arial-Rounded" panose="020B0500000000000000" pitchFamily="34" charset="0"/>
              </a:rPr>
              <a:t>Chạy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khắp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nẻo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Bê</a:t>
            </a:r>
            <a:r>
              <a:rPr lang="en-US" sz="3600" b="1" dirty="0">
                <a:cs typeface="Arial-Rounded" panose="020B0500000000000000" pitchFamily="34" charset="0"/>
              </a:rPr>
              <a:t>.</a:t>
            </a:r>
          </a:p>
          <a:p>
            <a:r>
              <a:rPr lang="en-US" sz="3600" b="1" dirty="0" err="1">
                <a:cs typeface="Arial-Rounded" panose="020B0500000000000000" pitchFamily="34" charset="0"/>
              </a:rPr>
              <a:t>Đến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bây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giờ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Dê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Trắng</a:t>
            </a:r>
            <a:r>
              <a:rPr lang="en-US" sz="3600" b="1" dirty="0">
                <a:cs typeface="Arial-Rounded" panose="020B0500000000000000" pitchFamily="34" charset="0"/>
              </a:rPr>
              <a:t>,</a:t>
            </a:r>
          </a:p>
          <a:p>
            <a:r>
              <a:rPr lang="en-US" sz="3600" b="1" dirty="0" err="1">
                <a:cs typeface="Arial-Rounded" panose="020B0500000000000000" pitchFamily="34" charset="0"/>
              </a:rPr>
              <a:t>Vẫn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gọi</a:t>
            </a:r>
            <a:r>
              <a:rPr lang="en-US" sz="3600" b="1" dirty="0"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cs typeface="Arial-Rounded" panose="020B0500000000000000" pitchFamily="34" charset="0"/>
              </a:rPr>
              <a:t>hoài</a:t>
            </a:r>
            <a:r>
              <a:rPr lang="en-US" sz="3600" b="1" dirty="0">
                <a:cs typeface="Arial-Rounded" panose="020B0500000000000000" pitchFamily="34" charset="0"/>
              </a:rPr>
              <a:t>: “</a:t>
            </a:r>
            <a:r>
              <a:rPr lang="en-US" sz="3600" b="1" dirty="0" err="1">
                <a:cs typeface="Arial-Rounded" panose="020B0500000000000000" pitchFamily="34" charset="0"/>
              </a:rPr>
              <a:t>Bê</a:t>
            </a:r>
            <a:r>
              <a:rPr lang="en-US" sz="3600" b="1" dirty="0">
                <a:cs typeface="Arial-Rounded" panose="020B0500000000000000" pitchFamily="34" charset="0"/>
              </a:rPr>
              <a:t>! </a:t>
            </a:r>
            <a:r>
              <a:rPr lang="en-US" sz="3600" b="1" dirty="0" err="1">
                <a:cs typeface="Arial-Rounded" panose="020B0500000000000000" pitchFamily="34" charset="0"/>
              </a:rPr>
              <a:t>Bê</a:t>
            </a:r>
            <a:r>
              <a:rPr lang="en-US" sz="3600" b="1" dirty="0"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10" name="Cloud 9"/>
          <p:cNvSpPr/>
          <p:nvPr/>
        </p:nvSpPr>
        <p:spPr>
          <a:xfrm>
            <a:off x="8580755" y="527685"/>
            <a:ext cx="2819400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  <p:bldLst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Tự xa xưa thuở nào,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Trong rừng xanh sâu thẳm.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Đôi bạn sống bên nhau,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Bê Vàng và Dê Trắng.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Một năm, trời hạn hán,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Suối cạn, cỏ héo khô.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Lấy gì nuôi đôi bạn,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155690" y="2124537"/>
            <a:ext cx="5426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Vàng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cỏ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Lang thang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quên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Dê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Trắng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thương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quá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Chạy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khắp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nẻo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giờ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Dê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Trắng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Vẫn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gọi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hoài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: 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!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10" name="Cloud 9"/>
          <p:cNvSpPr/>
          <p:nvPr/>
        </p:nvSpPr>
        <p:spPr>
          <a:xfrm>
            <a:off x="7904747" y="527685"/>
            <a:ext cx="3495408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 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 khó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66474" y="1973179"/>
            <a:ext cx="10467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97969" y="2522621"/>
            <a:ext cx="1784684" cy="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48118" y="5782235"/>
            <a:ext cx="788894" cy="179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04548" y="3236496"/>
            <a:ext cx="1784684" cy="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7127" y="4348455"/>
            <a:ext cx="1784684" cy="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27328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Tự xa xưa thuở nào,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Trong rừng xanh sâu thẳm.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Đôi bạn sống bên nhau,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Bê Vàng và Dê Trắng.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Một năm, trời hạn hán,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Suối cạn, cỏ héo khô.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Lấy gì nuôi đôi bạn,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732088" y="1916951"/>
            <a:ext cx="52502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Vàng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cỏ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Lang thang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quên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Dê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Trắng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thương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quá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Chạy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khắp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nẻo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giờ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Dê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Trắng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Vẫn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gọi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hoài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: 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!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Bê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91969" y="725657"/>
            <a:ext cx="4930775" cy="58229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nghỉ câu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450" y="5237311"/>
            <a:ext cx="45929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Lấy gì nuôi đôi bạn,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Chờ mưa đến bao giờ?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94127" y="5237311"/>
            <a:ext cx="2030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-Rounded" panose="020B0500000000000000" pitchFamily="34" charset="0"/>
              </a:rPr>
              <a:t>“Bê! Bê!”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4488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Tự xa xưa thuở nào,</a:t>
            </a: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Trong rừng xanh sâu thẳm.</a:t>
            </a: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Đôi bạn sống bên nhau,</a:t>
            </a: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Bê Vàng và Dê Trắng.</a:t>
            </a:r>
          </a:p>
          <a:p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Một năm, trời hạn hán,</a:t>
            </a: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Suối cạn, cỏ héo khô.</a:t>
            </a: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Lấy gì nuôi đôi bạn,</a:t>
            </a: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321917" y="2060892"/>
            <a:ext cx="526048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10" name="Cloud 9"/>
          <p:cNvSpPr/>
          <p:nvPr/>
        </p:nvSpPr>
        <p:spPr>
          <a:xfrm>
            <a:off x="7221855" y="527685"/>
            <a:ext cx="4857750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Đọc nối tiếp đoạn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" y="3583940"/>
            <a:ext cx="52705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" y="1105535"/>
            <a:ext cx="52705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95" y="1044299"/>
            <a:ext cx="527050" cy="436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E45406F-E8EA-08DB-A1A2-9B644DAE6FD0}"/>
              </a:ext>
            </a:extLst>
          </p:cNvPr>
          <p:cNvSpPr/>
          <p:nvPr/>
        </p:nvSpPr>
        <p:spPr>
          <a:xfrm>
            <a:off x="617300" y="1171033"/>
            <a:ext cx="335200" cy="335094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0A3A82-5670-3E9F-6E93-BFD0311B75B7}"/>
              </a:ext>
            </a:extLst>
          </p:cNvPr>
          <p:cNvSpPr/>
          <p:nvPr/>
        </p:nvSpPr>
        <p:spPr>
          <a:xfrm>
            <a:off x="661740" y="3561337"/>
            <a:ext cx="365680" cy="29393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D5B537-865E-4B4D-2621-B83555E4A06D}"/>
              </a:ext>
            </a:extLst>
          </p:cNvPr>
          <p:cNvSpPr/>
          <p:nvPr/>
        </p:nvSpPr>
        <p:spPr>
          <a:xfrm>
            <a:off x="6307234" y="1697728"/>
            <a:ext cx="335200" cy="33509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3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9" grpId="0" animBg="1"/>
      <p:bldP spid="12" grpId="0" animBg="1"/>
      <p:bldP spid="13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729</Words>
  <Application>Microsoft Office PowerPoint</Application>
  <PresentationFormat>Widescreen</PresentationFormat>
  <Paragraphs>129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宋体</vt:lpstr>
      <vt:lpstr>Arial</vt:lpstr>
      <vt:lpstr>Arial-Rounded</vt:lpstr>
      <vt:lpstr>Calibri</vt:lpstr>
      <vt:lpstr>Calibri Light</vt:lpstr>
      <vt:lpstr>等线</vt:lpstr>
      <vt:lpstr>Franklin Gothic Book</vt:lpstr>
      <vt:lpstr>Franklin Gothic Medium</vt:lpstr>
      <vt:lpstr>Kalam</vt:lpstr>
      <vt:lpstr>Montserrat</vt:lpstr>
      <vt:lpstr>华文楷体</vt:lpstr>
      <vt:lpstr>Times New Roman</vt:lpstr>
      <vt:lpstr>Wingdings 2</vt:lpstr>
      <vt:lpstr>汉仪黑荔枝体简</vt:lpstr>
      <vt:lpstr>2_Office Theme</vt:lpstr>
      <vt:lpstr>3_Office Theme</vt:lpstr>
      <vt:lpstr>Trek</vt:lpstr>
      <vt:lpstr>6_Office Theme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Nói về một người bạn của em</vt:lpstr>
      <vt:lpstr>PowerPoint Presentation</vt:lpstr>
      <vt:lpstr>Gọi bạn</vt:lpstr>
      <vt:lpstr>Gọi bạn</vt:lpstr>
      <vt:lpstr>Gọi bạn</vt:lpstr>
      <vt:lpstr>Gọi bạn</vt:lpstr>
      <vt:lpstr>PowerPoint Presentation</vt:lpstr>
      <vt:lpstr>Gọi bạn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DELL-NM</cp:lastModifiedBy>
  <cp:revision>53</cp:revision>
  <dcterms:created xsi:type="dcterms:W3CDTF">2021-05-26T04:27:49Z</dcterms:created>
  <dcterms:modified xsi:type="dcterms:W3CDTF">2024-11-09T08:18:43Z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