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</p:sldMasterIdLst>
  <p:notesMasterIdLst>
    <p:notesMasterId r:id="rId23"/>
  </p:notesMasterIdLst>
  <p:sldIdLst>
    <p:sldId id="330" r:id="rId3"/>
    <p:sldId id="321" r:id="rId4"/>
    <p:sldId id="287" r:id="rId5"/>
    <p:sldId id="288" r:id="rId6"/>
    <p:sldId id="286" r:id="rId7"/>
    <p:sldId id="290" r:id="rId8"/>
    <p:sldId id="265" r:id="rId9"/>
    <p:sldId id="293" r:id="rId10"/>
    <p:sldId id="304" r:id="rId11"/>
    <p:sldId id="326" r:id="rId12"/>
    <p:sldId id="313" r:id="rId13"/>
    <p:sldId id="311" r:id="rId14"/>
    <p:sldId id="314" r:id="rId15"/>
    <p:sldId id="312" r:id="rId16"/>
    <p:sldId id="323" r:id="rId17"/>
    <p:sldId id="322" r:id="rId18"/>
    <p:sldId id="329" r:id="rId19"/>
    <p:sldId id="316" r:id="rId20"/>
    <p:sldId id="317" r:id="rId21"/>
    <p:sldId id="31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 autoAdjust="0"/>
  </p:normalViewPr>
  <p:slideViewPr>
    <p:cSldViewPr snapToGrid="0">
      <p:cViewPr varScale="1">
        <p:scale>
          <a:sx n="66" d="100"/>
          <a:sy n="66" d="100"/>
        </p:scale>
        <p:origin x="560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4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wav"/><Relationship Id="rId7" Type="http://schemas.microsoft.com/office/2007/relationships/hdphoto" Target="../media/hdphoto1.wdp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wav"/><Relationship Id="rId7" Type="http://schemas.openxmlformats.org/officeDocument/2006/relationships/image" Target="../media/image12.gif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6.wav"/><Relationship Id="rId7" Type="http://schemas.openxmlformats.org/officeDocument/2006/relationships/image" Target="../media/image14.pn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1209" y="2492943"/>
            <a:ext cx="5707782" cy="1026645"/>
          </a:xfrm>
          <a:solidFill>
            <a:srgbClr val="FFFF00"/>
          </a:solidFill>
        </p:spPr>
        <p:txBody>
          <a:bodyPr/>
          <a:lstStyle/>
          <a:p>
            <a:r>
              <a:rPr lang="en-GB" b="1" smtClean="0">
                <a:solidFill>
                  <a:srgbClr val="FF0000"/>
                </a:solidFill>
              </a:rPr>
              <a:t>KHỞI ĐỘNG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11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5" t="67696" r="4518" b="10858"/>
          <a:stretch/>
        </p:blipFill>
        <p:spPr>
          <a:xfrm>
            <a:off x="86711" y="1024758"/>
            <a:ext cx="11902966" cy="319251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1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65"/>
    </mc:Choice>
    <mc:Fallback xmlns="">
      <p:transition spd="slow" advTm="58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4918841"/>
            <a:ext cx="121919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2000" b="1" dirty="0"/>
              <a:t>Nắm 1 bàn tay lại, mỗi khớp nổi lên và đoạn lõm nối giữa các khớp được tính là một tháng riêng biệt.</a:t>
            </a:r>
          </a:p>
          <a:p>
            <a:pPr fontAlgn="base"/>
            <a:r>
              <a:rPr lang="vi-VN" sz="2000" b="1" dirty="0"/>
              <a:t>Bắt đầu đếm trên khớp trên tay trỏ là tháng 1, tiếp đoạn lõm tháng 2, sau khi hết lượt tháng 7 là khớp trên tay út, và quay ngược lại, ngay đó là tháng 8,…</a:t>
            </a:r>
          </a:p>
          <a:p>
            <a:pPr fontAlgn="base"/>
            <a:r>
              <a:rPr lang="vi-VN" sz="2000" b="1" dirty="0"/>
              <a:t>Tháng nằm trên khớp nổi thì có 31 ngày, còn nằm ở khoảng lõm có 30 ngày hoặc ít hơn, đặc biệt 29, 28 ngày cho tháng 2.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83" y="133350"/>
            <a:ext cx="9144000" cy="478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77"/>
    </mc:Choice>
    <mc:Fallback xmlns="">
      <p:transition spd="slow" advTm="125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210"/>
            <a:ext cx="12192000" cy="603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844565" y="5013436"/>
            <a:ext cx="1103586" cy="9301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65283" y="5123793"/>
            <a:ext cx="88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30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960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0"/>
    </mc:Choice>
    <mc:Fallback xmlns="">
      <p:transition spd="slow" advTm="1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83" y="133350"/>
            <a:ext cx="9144000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6"/>
    </mc:Choice>
    <mc:Fallback xmlns="">
      <p:transition spd="slow" advTm="9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73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344515" y="4745418"/>
            <a:ext cx="1103586" cy="9301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65233" y="4855775"/>
            <a:ext cx="88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31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845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9"/>
    </mc:Choice>
    <mc:Fallback xmlns="">
      <p:transition spd="slow" advTm="9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83" y="133350"/>
            <a:ext cx="9144000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5"/>
    </mc:Choice>
    <mc:Fallback xmlns="">
      <p:transition spd="slow" advTm="11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8367" cy="698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7655" y="5785945"/>
            <a:ext cx="1024758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1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26"/>
    </mc:Choice>
    <mc:Fallback xmlns="">
      <p:transition spd="slow" advTm="32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96" y="-1"/>
            <a:ext cx="12239296" cy="60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0524" y="1014248"/>
            <a:ext cx="740979" cy="50239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Single Corner Rectangle 5"/>
          <p:cNvSpPr/>
          <p:nvPr/>
        </p:nvSpPr>
        <p:spPr>
          <a:xfrm>
            <a:off x="11067393" y="1072055"/>
            <a:ext cx="882869" cy="3941379"/>
          </a:xfrm>
          <a:prstGeom prst="round1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72352" y="1129862"/>
            <a:ext cx="756745" cy="38835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787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14"/>
    </mc:Choice>
    <mc:Fallback xmlns="">
      <p:transition spd="slow" advTm="6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6" t="22201" r="23601" b="16668"/>
          <a:stretch/>
        </p:blipFill>
        <p:spPr>
          <a:xfrm>
            <a:off x="-126123" y="0"/>
            <a:ext cx="12318124" cy="6858000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4587766" y="3720662"/>
            <a:ext cx="5376041" cy="15607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617077" y="3510455"/>
            <a:ext cx="3294992" cy="13085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457090" y="3510455"/>
            <a:ext cx="1639613" cy="19811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80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66"/>
    </mc:Choice>
    <mc:Fallback xmlns="">
      <p:transition spd="slow" advTm="128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9" t="16014" r="23137" b="49454"/>
          <a:stretch/>
        </p:blipFill>
        <p:spPr>
          <a:xfrm>
            <a:off x="-1" y="0"/>
            <a:ext cx="12362403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9"/>
    </mc:Choice>
    <mc:Fallback xmlns="">
      <p:transition spd="slow" advTm="46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powerpoint rừng - hinhanhsieudep.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6" y="-8807"/>
            <a:ext cx="12192000" cy="690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5961" y="625283"/>
            <a:ext cx="9909094" cy="3477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36" tIns="45718" rIns="91436" bIns="45718" rtlCol="0">
            <a:spAutoFit/>
          </a:bodyPr>
          <a:lstStyle/>
          <a:p>
            <a:pPr algn="just"/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Chú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Sóc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gắng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nhặt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hạt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dẻ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̉.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Sóc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dẻ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</a:p>
        </p:txBody>
      </p:sp>
      <p:sp>
        <p:nvSpPr>
          <p:cNvPr id="2" name="AutoShape 4" descr="Hình ảnh miễn phí: động vật gặm nhấm, sóc nâu, động vật, cây, thiên nhiên, động  vật hoang dã, gỗ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36" b="89617" l="29091" r="89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110" y="4081419"/>
            <a:ext cx="4267474" cy="2540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27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98"/>
    </mc:Choice>
    <mc:Fallback xmlns="">
      <p:transition spd="slow" advTm="24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  <p:extLst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9" t="50953" r="23653" b="20942"/>
          <a:stretch/>
        </p:blipFill>
        <p:spPr>
          <a:xfrm>
            <a:off x="0" y="0"/>
            <a:ext cx="12186726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9"/>
    </mc:Choice>
    <mc:Fallback xmlns="">
      <p:transition spd="slow" advTm="38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18209" y="-106550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617075" y="-31493"/>
            <a:ext cx="6463863" cy="795741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38612" y="3035290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412798" y="4338609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12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87" y="834849"/>
            <a:ext cx="2464128" cy="187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2" y="54877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644595" y="9340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651909" y="91871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53" name="Oval 176"/>
          <p:cNvSpPr>
            <a:spLocks noChangeArrowheads="1"/>
          </p:cNvSpPr>
          <p:nvPr/>
        </p:nvSpPr>
        <p:spPr bwMode="auto">
          <a:xfrm>
            <a:off x="651909" y="91871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670603" y="907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651909" y="91871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651909" y="91871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651909" y="911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651909" y="907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670603" y="911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651909" y="907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651909" y="911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3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9299">
        <p:circle/>
      </p:transition>
    </mc:Choice>
    <mc:Fallback xmlns="">
      <p:transition spd="slow" advTm="4929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 bldLvl="0" animBg="1"/>
      <p:bldP spid="51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</p:bldLst>
  </p:timing>
  <p:extLst mod="1">
    <p:ext uri="{E180D4A7-C9FB-4DFB-919C-405C955672EB}">
      <p14:showEvtLst xmlns:p14="http://schemas.microsoft.com/office/powerpoint/2010/main">
        <p14:triggerEvt type="onClick" time="19527" objId="28"/>
        <p14:triggerEvt type="onClick" time="40173" objId="2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89663"/>
            <a:ext cx="11515958" cy="2983305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030655" y="4400549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9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21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30655" y="3035291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2" y="105328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644595" y="14386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651909" y="142322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651909" y="142322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670603" y="1411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651909" y="142322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651909" y="142322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651909" y="14157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651909" y="1411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670603" y="14157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651909" y="1411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651909" y="14157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4" name="AutoShape 2" descr="Giải Cùng em học Toán lớp 2 tập 2 – trang 12, 13 – Tuần 21 – Tiết 1 | Giải  Bài Tập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ound Diagonal Corner Rectangle 32"/>
          <p:cNvSpPr/>
          <p:nvPr/>
        </p:nvSpPr>
        <p:spPr>
          <a:xfrm>
            <a:off x="1646310" y="195396"/>
            <a:ext cx="9002110" cy="56885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AutoShape 2" descr="Mô hình đồng hồ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15" y="76424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9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411">
        <p:circle/>
      </p:transition>
    </mc:Choice>
    <mc:Fallback xmlns="">
      <p:transition spd="slow" advTm="4041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  <p:extLst mod="1">
    <p:ext uri="{E180D4A7-C9FB-4DFB-919C-405C955672EB}">
      <p14:showEvtLst xmlns:p14="http://schemas.microsoft.com/office/powerpoint/2010/main">
        <p14:triggerEvt type="onClick" time="18151" objId="34"/>
        <p14:triggerEvt type="onClick" time="35067" objId="2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89386" y="20702"/>
            <a:ext cx="11515958" cy="302186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979682" y="195396"/>
            <a:ext cx="6526925" cy="60695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A"/>
          <p:cNvSpPr/>
          <p:nvPr/>
        </p:nvSpPr>
        <p:spPr>
          <a:xfrm>
            <a:off x="524669" y="4390296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4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545143" y="2945935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14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77191" y="1652373"/>
            <a:ext cx="501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B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479626" y="1841565"/>
            <a:ext cx="113331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Mô hình đồng hồ nhựa 10cm cho bé học - Đồng hồ để bàn Thương hiệu Bluelans  | DongHoGiaTot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86" y="862335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2" y="78526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644595" y="117058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53" name="Oval 176"/>
          <p:cNvSpPr>
            <a:spLocks noChangeArrowheads="1"/>
          </p:cNvSpPr>
          <p:nvPr/>
        </p:nvSpPr>
        <p:spPr bwMode="auto">
          <a:xfrm>
            <a:off x="651909" y="1155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651909" y="1155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670603" y="11439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651909" y="1155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651909" y="1155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651909" y="1147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651909" y="11439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670603" y="1147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651909" y="11439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651909" y="1147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7426">
        <p:circle/>
      </p:transition>
    </mc:Choice>
    <mc:Fallback xmlns="">
      <p:transition spd="slow" advTm="5742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51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</p:bldLst>
  </p:timing>
  <p:extLst mod="1">
    <p:ext uri="{E180D4A7-C9FB-4DFB-919C-405C955672EB}">
      <p14:showEvtLst xmlns:p14="http://schemas.microsoft.com/office/powerpoint/2010/main">
        <p14:triggerEvt type="onClick" time="19373" objId="33"/>
        <p14:triggerEvt type="onClick" time="39447" objId="2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54" y="0"/>
            <a:ext cx="12246428" cy="6858000"/>
          </a:xfrm>
          <a:prstGeom prst="rect">
            <a:avLst/>
          </a:prstGeom>
        </p:spPr>
      </p:pic>
      <p:sp>
        <p:nvSpPr>
          <p:cNvPr id="14340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795380" y="6356353"/>
            <a:ext cx="284436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76BD83-A075-4EF6-832C-0711AE4C8E71}" type="slidenum">
              <a:rPr lang="en-US" smtClean="0">
                <a:solidFill>
                  <a:srgbClr val="898989"/>
                </a:solidFill>
                <a:cs typeface="Arial" charset="0"/>
              </a:rPr>
              <a:pPr eaLnBrk="1" hangingPunct="1"/>
              <a:t>6</a:t>
            </a:fld>
            <a:endParaRPr lang="en-US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40" name="WordArt 5"/>
          <p:cNvSpPr>
            <a:spLocks noChangeArrowheads="1" noChangeShapeType="1" noTextEdit="1"/>
          </p:cNvSpPr>
          <p:nvPr/>
        </p:nvSpPr>
        <p:spPr bwMode="auto">
          <a:xfrm>
            <a:off x="1275568" y="457200"/>
            <a:ext cx="9697885" cy="3429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4583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en-US" sz="3600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/>
                <a:cs typeface="+mn-cs"/>
              </a:rPr>
              <a:t> </a:t>
            </a:r>
          </a:p>
        </p:txBody>
      </p:sp>
      <p:pic>
        <p:nvPicPr>
          <p:cNvPr id="1030" name="Picture 6" descr="http://2.bp.blogspot.com/-Hn0Z6BpkNTQ/UL2xFyw9n7I/AAAAAAAARfU/HkSkYQNJPXk/s1600/Anh-dong-canh-chim-bay-+(5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20" y="1762124"/>
            <a:ext cx="1362075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im bay mỏi cán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54" y="3643477"/>
            <a:ext cx="1524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him bay mỏi cán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88" y="1495424"/>
            <a:ext cx="1524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2.bp.blogspot.com/-Hn0Z6BpkNTQ/UL2xFyw9n7I/AAAAAAAARfU/HkSkYQNJPXk/s1600/Anh-dong-canh-chim-bay-+(5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350" y="2666672"/>
            <a:ext cx="1362075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2.bp.blogspot.com/-Hn0Z6BpkNTQ/UL2xFyw9n7I/AAAAAAAARfU/HkSkYQNJPXk/s1600/Anh-dong-canh-chim-bay-+(5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878" y="3818868"/>
            <a:ext cx="1362075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2.bp.blogspot.com/-Hn0Z6BpkNTQ/UL2xFyw9n7I/AAAAAAAARfU/HkSkYQNJPXk/s1600/Anh-dong-canh-chim-bay-+(5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74" y="619779"/>
            <a:ext cx="1362075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im bay mỏi cán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795" y="457200"/>
            <a:ext cx="1524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him bay mỏi cán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609" y="4228443"/>
            <a:ext cx="1524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him bay mỏi cán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7" y="3314700"/>
            <a:ext cx="1524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2.bp.blogspot.com/-Hn0Z6BpkNTQ/UL2xFyw9n7I/AAAAAAAARfU/HkSkYQNJPXk/s1600/Anh-dong-canh-chim-bay-+(5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388" y="291990"/>
            <a:ext cx="1362075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5400659"/>
      </p:ext>
    </p:extLst>
  </p:cSld>
  <p:clrMapOvr>
    <a:masterClrMapping/>
  </p:clrMapOvr>
  <p:transition advTm="53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556" y="-2"/>
            <a:ext cx="1231255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t="32673" r="36990" b="44985"/>
          <a:stretch/>
        </p:blipFill>
        <p:spPr>
          <a:xfrm>
            <a:off x="2611299" y="1408651"/>
            <a:ext cx="7341998" cy="296700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1084" y="85212"/>
            <a:ext cx="602242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</a:rPr>
              <a:t>ách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</a:rPr>
              <a:t>Kết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</a:rPr>
              <a:t>nối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 tri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</a:rPr>
              <a:t>thức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</a:rPr>
              <a:t>với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</a:rPr>
              <a:t>cuộc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</a:rPr>
              <a:t>sống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07572" y="3428998"/>
            <a:ext cx="2254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(</a:t>
            </a:r>
            <a:r>
              <a:rPr lang="en-US" sz="3200" dirty="0" err="1" smtClean="0"/>
              <a:t>Tiết</a:t>
            </a:r>
            <a:r>
              <a:rPr lang="en-US" sz="3200" dirty="0" smtClean="0"/>
              <a:t> 1)</a:t>
            </a:r>
            <a:endParaRPr lang="en-US" sz="32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128">
        <p14:warp dir="in"/>
      </p:transition>
    </mc:Choice>
    <mc:Fallback xmlns="">
      <p:transition spd="slow" advClick="0" advTm="31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26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2193" y="4004441"/>
            <a:ext cx="428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/>
              <a:t>Tiết</a:t>
            </a:r>
            <a:r>
              <a:rPr lang="en-US" sz="7200" b="1" dirty="0" smtClean="0"/>
              <a:t> 1</a:t>
            </a:r>
            <a:endParaRPr lang="en-US" sz="72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7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7"/>
    </mc:Choice>
    <mc:Fallback xmlns="">
      <p:transition spd="slow" advTm="8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6" t="17929" r="2888" b="10858"/>
          <a:stretch/>
        </p:blipFill>
        <p:spPr>
          <a:xfrm>
            <a:off x="0" y="0"/>
            <a:ext cx="12192000" cy="6858000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4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5"/>
    </mc:Choice>
    <mc:Fallback xmlns="">
      <p:transition spd="slow" advTm="21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6.9|16.1|1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44.6|3.4|2.5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7960</TotalTime>
  <Words>293</Words>
  <Application>Microsoft Office PowerPoint</Application>
  <PresentationFormat>Widescreen</PresentationFormat>
  <Paragraphs>62</Paragraphs>
  <Slides>20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宋体</vt:lpstr>
      <vt:lpstr>宋体</vt:lpstr>
      <vt:lpstr>.VnBlack</vt:lpstr>
      <vt:lpstr>.VnTifani HeavyH</vt:lpstr>
      <vt:lpstr>Arial</vt:lpstr>
      <vt:lpstr>Calibri</vt:lpstr>
      <vt:lpstr>Calibri Light</vt:lpstr>
      <vt:lpstr>等线</vt:lpstr>
      <vt:lpstr>ITC Avant Garde Std Bk</vt:lpstr>
      <vt:lpstr>Times New Roman</vt:lpstr>
      <vt:lpstr>3_Office Theme</vt:lpstr>
      <vt:lpstr>1_Office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STD</cp:lastModifiedBy>
  <cp:revision>146</cp:revision>
  <dcterms:created xsi:type="dcterms:W3CDTF">2021-05-19T13:36:00Z</dcterms:created>
  <dcterms:modified xsi:type="dcterms:W3CDTF">2024-12-28T09:18:36Z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