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322" r:id="rId2"/>
    <p:sldId id="320" r:id="rId3"/>
    <p:sldId id="348" r:id="rId4"/>
    <p:sldId id="354" r:id="rId5"/>
    <p:sldId id="326" r:id="rId6"/>
    <p:sldId id="325" r:id="rId7"/>
    <p:sldId id="327" r:id="rId8"/>
    <p:sldId id="328" r:id="rId9"/>
    <p:sldId id="355" r:id="rId10"/>
    <p:sldId id="330" r:id="rId11"/>
    <p:sldId id="331" r:id="rId12"/>
    <p:sldId id="352" r:id="rId13"/>
    <p:sldId id="353" r:id="rId14"/>
    <p:sldId id="333" r:id="rId15"/>
    <p:sldId id="334" r:id="rId16"/>
    <p:sldId id="335" r:id="rId17"/>
    <p:sldId id="341" r:id="rId18"/>
    <p:sldId id="356" r:id="rId19"/>
    <p:sldId id="344" r:id="rId20"/>
  </p:sldIdLst>
  <p:sldSz cx="6858000" cy="5143500"/>
  <p:notesSz cx="6858000" cy="9144000"/>
  <p:embeddedFontLst>
    <p:embeddedFont>
      <p:font typeface="Kalam" panose="020B0604020202020204" charset="0"/>
      <p:regular r:id="rId22"/>
      <p:bold r:id="rId23"/>
    </p:embeddedFont>
    <p:embeddedFont>
      <p:font typeface="Montserrat" panose="020B0604020202020204" charset="0"/>
      <p:regular r:id="rId24"/>
      <p:bold r:id="rId25"/>
      <p:italic r:id="rId26"/>
      <p:boldItalic r:id="rId27"/>
    </p:embeddedFont>
    <p:embeddedFont>
      <p:font typeface="HP001 4 hàng" panose="020B0603050302020204" pitchFamily="34" charset="0"/>
      <p:regular r:id="rId28"/>
      <p:bold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574"/>
    <a:srgbClr val="FFFFFF"/>
    <a:srgbClr val="8AB036"/>
    <a:srgbClr val="000000"/>
    <a:srgbClr val="FFAB40"/>
    <a:srgbClr val="17479D"/>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615"/>
  </p:normalViewPr>
  <p:slideViewPr>
    <p:cSldViewPr snapToGrid="0">
      <p:cViewPr varScale="1">
        <p:scale>
          <a:sx n="93" d="100"/>
          <a:sy n="93" d="100"/>
        </p:scale>
        <p:origin x="125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80770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9024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969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7353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3556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xmlns=""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xmlns=""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9A61040C-8E55-FC47-8822-2F052903D263}"/>
              </a:ext>
            </a:extLst>
          </p:cNvPr>
          <p:cNvSpPr>
            <a:spLocks/>
          </p:cNvSpPr>
          <p:nvPr userDrawn="1"/>
        </p:nvSpPr>
        <p:spPr bwMode="auto">
          <a:xfrm rot="10800000">
            <a:off x="0" y="-3"/>
            <a:ext cx="6857999" cy="514350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214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xmlns=""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xmlns=""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1160D5E9-5C13-4E49-B243-2427E10B365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jpg"/><Relationship Id="rId5" Type="http://schemas.microsoft.com/office/2007/relationships/hdphoto" Target="../media/hdphoto9.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 Id="rId5" Type="http://schemas.microsoft.com/office/2007/relationships/hdphoto" Target="../media/hdphoto10.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9.png"/><Relationship Id="rId7" Type="http://schemas.openxmlformats.org/officeDocument/2006/relationships/image" Target="../media/image25.png"/><Relationship Id="rId12" Type="http://schemas.microsoft.com/office/2007/relationships/hdphoto" Target="../media/hdphoto15.wdp"/><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12.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6.png"/><Relationship Id="rId5" Type="http://schemas.microsoft.com/office/2007/relationships/hdphoto" Target="../media/hdphoto17.wdp"/><Relationship Id="rId4" Type="http://schemas.openxmlformats.org/officeDocument/2006/relationships/image" Target="../media/image25.png"/><Relationship Id="rId9" Type="http://schemas.microsoft.com/office/2007/relationships/hdphoto" Target="../media/hdphoto19.wdp"/></Relationships>
</file>

<file path=ppt/slides/_rels/slide1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4.jpeg"/><Relationship Id="rId5"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600F577-F819-4602-BCEB-985221633540}"/>
              </a:ext>
            </a:extLst>
          </p:cNvPr>
          <p:cNvSpPr txBox="1"/>
          <p:nvPr/>
        </p:nvSpPr>
        <p:spPr>
          <a:xfrm>
            <a:off x="371285" y="1677877"/>
            <a:ext cx="6119826" cy="409343"/>
          </a:xfrm>
          <a:prstGeom prst="rect">
            <a:avLst/>
          </a:prstGeom>
          <a:noFill/>
        </p:spPr>
        <p:txBody>
          <a:bodyPr wrap="square" rtlCol="0">
            <a:spAutoFit/>
          </a:bodyPr>
          <a:lstStyle/>
          <a:p>
            <a:pPr lvl="0" algn="just">
              <a:lnSpc>
                <a:spcPct val="150000"/>
              </a:lnSpc>
            </a:pPr>
            <a:r>
              <a:rPr lang="vi-VN" sz="1600" b="1" dirty="0">
                <a:solidFill>
                  <a:srgbClr val="FF0000"/>
                </a:solidFill>
                <a:latin typeface="UTM Avo" panose="02040603050506020204" pitchFamily="18" charset="0"/>
              </a:rPr>
              <a:t>1. </a:t>
            </a:r>
            <a:r>
              <a:rPr lang="vi-VN" sz="1600" dirty="0">
                <a:latin typeface="UTM Avo" panose="02040603050506020204" pitchFamily="18" charset="0"/>
              </a:rPr>
              <a:t>Nói tiếp để hoàn thành câu:</a:t>
            </a:r>
          </a:p>
        </p:txBody>
      </p:sp>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4" name="Picture 13">
            <a:extLst>
              <a:ext uri="{FF2B5EF4-FFF2-40B4-BE49-F238E27FC236}">
                <a16:creationId xmlns:a16="http://schemas.microsoft.com/office/drawing/2014/main" xmlns="" id="{7FC2CD40-30FB-1647-87E4-C2A1BB2C78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
        <p:nvSpPr>
          <p:cNvPr id="11" name="TextBox 10">
            <a:extLst>
              <a:ext uri="{FF2B5EF4-FFF2-40B4-BE49-F238E27FC236}">
                <a16:creationId xmlns:a16="http://schemas.microsoft.com/office/drawing/2014/main" xmlns="" id="{F3700BE8-37E7-464C-9E38-7AD2A3E286EA}"/>
              </a:ext>
            </a:extLst>
          </p:cNvPr>
          <p:cNvSpPr txBox="1"/>
          <p:nvPr/>
        </p:nvSpPr>
        <p:spPr>
          <a:xfrm>
            <a:off x="3232638" y="2066219"/>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đi tiếp.</a:t>
            </a:r>
          </a:p>
        </p:txBody>
      </p:sp>
      <p:sp>
        <p:nvSpPr>
          <p:cNvPr id="17" name="TextBox 16">
            <a:extLst>
              <a:ext uri="{FF2B5EF4-FFF2-40B4-BE49-F238E27FC236}">
                <a16:creationId xmlns:a16="http://schemas.microsoft.com/office/drawing/2014/main" xmlns="" id="{821C3254-6F47-1947-B420-A191BF13F3E8}"/>
              </a:ext>
            </a:extLst>
          </p:cNvPr>
          <p:cNvSpPr txBox="1"/>
          <p:nvPr/>
        </p:nvSpPr>
        <p:spPr>
          <a:xfrm>
            <a:off x="2906678" y="2571668"/>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xin thuốc cho con.</a:t>
            </a:r>
          </a:p>
        </p:txBody>
      </p:sp>
      <p:sp>
        <p:nvSpPr>
          <p:cNvPr id="20" name="TextBox 19">
            <a:extLst>
              <a:ext uri="{FF2B5EF4-FFF2-40B4-BE49-F238E27FC236}">
                <a16:creationId xmlns:a16="http://schemas.microsoft.com/office/drawing/2014/main" xmlns="" id="{645B9CF0-46E5-BB44-8527-EC1FF14D1B4A}"/>
              </a:ext>
            </a:extLst>
          </p:cNvPr>
          <p:cNvSpPr txBox="1"/>
          <p:nvPr/>
        </p:nvSpPr>
        <p:spPr>
          <a:xfrm>
            <a:off x="636390" y="3419405"/>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thầy thuốc.</a:t>
            </a:r>
          </a:p>
        </p:txBody>
      </p:sp>
      <p:grpSp>
        <p:nvGrpSpPr>
          <p:cNvPr id="4" name="Group 3">
            <a:extLst>
              <a:ext uri="{FF2B5EF4-FFF2-40B4-BE49-F238E27FC236}">
                <a16:creationId xmlns:a16="http://schemas.microsoft.com/office/drawing/2014/main" xmlns="" id="{87F9393D-357F-7F42-8379-4B6C544E8E3E}"/>
              </a:ext>
            </a:extLst>
          </p:cNvPr>
          <p:cNvGrpSpPr/>
          <p:nvPr/>
        </p:nvGrpSpPr>
        <p:grpSpPr>
          <a:xfrm>
            <a:off x="371285" y="2115495"/>
            <a:ext cx="6284037" cy="2531554"/>
            <a:chOff x="371285" y="2172057"/>
            <a:chExt cx="6284037" cy="2531554"/>
          </a:xfrm>
        </p:grpSpPr>
        <p:sp>
          <p:nvSpPr>
            <p:cNvPr id="3" name="Rectangle 2">
              <a:extLst>
                <a:ext uri="{FF2B5EF4-FFF2-40B4-BE49-F238E27FC236}">
                  <a16:creationId xmlns:a16="http://schemas.microsoft.com/office/drawing/2014/main" xmlns="" id="{D7090A61-7743-D44F-A222-E93C74E315A2}"/>
                </a:ext>
              </a:extLst>
            </p:cNvPr>
            <p:cNvSpPr/>
            <p:nvPr/>
          </p:nvSpPr>
          <p:spPr>
            <a:xfrm>
              <a:off x="397365" y="2172057"/>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a. Nếu thầy nói “không” thì ………………………………………….</a:t>
              </a:r>
            </a:p>
          </p:txBody>
        </p:sp>
        <p:sp>
          <p:nvSpPr>
            <p:cNvPr id="15" name="Rectangle 14">
              <a:extLst>
                <a:ext uri="{FF2B5EF4-FFF2-40B4-BE49-F238E27FC236}">
                  <a16:creationId xmlns:a16="http://schemas.microsoft.com/office/drawing/2014/main" xmlns="" id="{EBE7D9C1-171E-4645-8ECE-C6F696E0A637}"/>
                </a:ext>
              </a:extLst>
            </p:cNvPr>
            <p:cNvSpPr/>
            <p:nvPr/>
          </p:nvSpPr>
          <p:spPr>
            <a:xfrm>
              <a:off x="406793" y="2674603"/>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b. Nếu thầy nói “có” thì ………………………………………….......</a:t>
              </a:r>
            </a:p>
          </p:txBody>
        </p:sp>
        <p:sp>
          <p:nvSpPr>
            <p:cNvPr id="16" name="Rectangle 15">
              <a:extLst>
                <a:ext uri="{FF2B5EF4-FFF2-40B4-BE49-F238E27FC236}">
                  <a16:creationId xmlns:a16="http://schemas.microsoft.com/office/drawing/2014/main" xmlns="" id="{69792D18-3549-2C4D-8F07-749D1E0F0F5B}"/>
                </a:ext>
              </a:extLst>
            </p:cNvPr>
            <p:cNvSpPr/>
            <p:nvPr/>
          </p:nvSpPr>
          <p:spPr>
            <a:xfrm>
              <a:off x="371285" y="3167722"/>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c. Nếu bạn khúc đuôi để thầy bắt được thì………………………</a:t>
              </a:r>
            </a:p>
            <a:p>
              <a:pPr algn="just">
                <a:lnSpc>
                  <a:spcPct val="150000"/>
                </a:lnSpc>
              </a:pPr>
              <a:r>
                <a:rPr lang="vi-VN" sz="1600" dirty="0">
                  <a:latin typeface="UTM Avo" panose="02040603050506020204" pitchFamily="18" charset="0"/>
                </a:rPr>
                <a:t>……………………………………………………………………………...</a:t>
              </a:r>
            </a:p>
          </p:txBody>
        </p:sp>
        <p:sp>
          <p:nvSpPr>
            <p:cNvPr id="21" name="Rectangle 20">
              <a:extLst>
                <a:ext uri="{FF2B5EF4-FFF2-40B4-BE49-F238E27FC236}">
                  <a16:creationId xmlns:a16="http://schemas.microsoft.com/office/drawing/2014/main" xmlns="" id="{56AA7F11-6BFE-0F48-8862-CFF8E6DB0AD6}"/>
                </a:ext>
              </a:extLst>
            </p:cNvPr>
            <p:cNvSpPr/>
            <p:nvPr/>
          </p:nvSpPr>
          <p:spPr>
            <a:xfrm>
              <a:off x="406793" y="3924936"/>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d. Nếu bạn khúc đuôi để thầy bắt được thì……………………</a:t>
              </a:r>
            </a:p>
            <a:p>
              <a:pPr algn="just">
                <a:lnSpc>
                  <a:spcPct val="150000"/>
                </a:lnSpc>
              </a:pPr>
              <a:r>
                <a:rPr lang="vi-VN" sz="1600" dirty="0">
                  <a:latin typeface="UTM Avo" panose="02040603050506020204" pitchFamily="18" charset="0"/>
                </a:rPr>
                <a:t>……………………………………………………………………..…….</a:t>
              </a:r>
            </a:p>
          </p:txBody>
        </p:sp>
      </p:grpSp>
      <p:sp>
        <p:nvSpPr>
          <p:cNvPr id="22" name="TextBox 21">
            <a:extLst>
              <a:ext uri="{FF2B5EF4-FFF2-40B4-BE49-F238E27FC236}">
                <a16:creationId xmlns:a16="http://schemas.microsoft.com/office/drawing/2014/main" xmlns="" id="{999B871B-D9F6-9948-AFBC-C0B10B13E93B}"/>
              </a:ext>
            </a:extLst>
          </p:cNvPr>
          <p:cNvSpPr txBox="1"/>
          <p:nvPr/>
        </p:nvSpPr>
        <p:spPr>
          <a:xfrm>
            <a:off x="636390" y="4194646"/>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đuôi.</a:t>
            </a: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90CBE52-488B-43ED-B921-C6338D91C5E2}"/>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sp>
        <p:nvSpPr>
          <p:cNvPr id="15" name="TextBox 14">
            <a:extLst>
              <a:ext uri="{FF2B5EF4-FFF2-40B4-BE49-F238E27FC236}">
                <a16:creationId xmlns:a16="http://schemas.microsoft.com/office/drawing/2014/main" xmlns="" id="{4EE8798D-F779-4F1A-9D86-6EEF877F9109}"/>
              </a:ext>
            </a:extLst>
          </p:cNvPr>
          <p:cNvSpPr txBox="1"/>
          <p:nvPr/>
        </p:nvSpPr>
        <p:spPr>
          <a:xfrm>
            <a:off x="963302" y="1305435"/>
            <a:ext cx="5365827" cy="600164"/>
          </a:xfrm>
          <a:prstGeom prst="rect">
            <a:avLst/>
          </a:prstGeom>
          <a:noFill/>
        </p:spPr>
        <p:txBody>
          <a:bodyPr wrap="square" rtlCol="0" anchor="b">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xmlns="" id="{54BCF0E0-063A-6D48-96D7-86AA1DDDCD56}"/>
              </a:ext>
            </a:extLst>
          </p:cNvPr>
          <p:cNvPicPr>
            <a:picLocks noChangeAspect="1"/>
          </p:cNvPicPr>
          <p:nvPr/>
        </p:nvPicPr>
        <p:blipFill rotWithShape="1">
          <a:blip r:embed="rId3"/>
          <a:srcRect l="-2620" t="-1276" r="52508" b="1276"/>
          <a:stretch/>
        </p:blipFill>
        <p:spPr>
          <a:xfrm>
            <a:off x="652164" y="2053603"/>
            <a:ext cx="2485506" cy="2549959"/>
          </a:xfrm>
          <a:prstGeom prst="rect">
            <a:avLst/>
          </a:prstGeom>
        </p:spPr>
      </p:pic>
      <p:pic>
        <p:nvPicPr>
          <p:cNvPr id="10" name="Picture 9">
            <a:extLst>
              <a:ext uri="{FF2B5EF4-FFF2-40B4-BE49-F238E27FC236}">
                <a16:creationId xmlns:a16="http://schemas.microsoft.com/office/drawing/2014/main" xmlns="" id="{2CC44381-EFEF-D54A-9155-80FD376FCCC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5" name="Picture 4">
            <a:extLst>
              <a:ext uri="{FF2B5EF4-FFF2-40B4-BE49-F238E27FC236}">
                <a16:creationId xmlns:a16="http://schemas.microsoft.com/office/drawing/2014/main" xmlns="" id="{8136F112-7AC6-9845-9837-A6B38548968B}"/>
              </a:ext>
            </a:extLst>
          </p:cNvPr>
          <p:cNvPicPr>
            <a:picLocks noChangeAspect="1"/>
          </p:cNvPicPr>
          <p:nvPr/>
        </p:nvPicPr>
        <p:blipFill rotWithShape="1">
          <a:blip r:embed="rId6"/>
          <a:srcRect l="10404" t="23826" r="10793" b="22291"/>
          <a:stretch/>
        </p:blipFill>
        <p:spPr>
          <a:xfrm>
            <a:off x="3646215" y="2686640"/>
            <a:ext cx="1881256" cy="1819373"/>
          </a:xfrm>
          <a:prstGeom prst="rect">
            <a:avLst/>
          </a:prstGeom>
        </p:spPr>
      </p:pic>
    </p:spTree>
    <p:custDataLst>
      <p:tags r:id="rId1"/>
    </p:custDataLst>
    <p:extLst>
      <p:ext uri="{BB962C8B-B14F-4D97-AF65-F5344CB8AC3E}">
        <p14:creationId xmlns:p14="http://schemas.microsoft.com/office/powerpoint/2010/main" val="197038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EE8798D-F779-4F1A-9D86-6EEF877F9109}"/>
              </a:ext>
            </a:extLst>
          </p:cNvPr>
          <p:cNvSpPr txBox="1"/>
          <p:nvPr/>
        </p:nvSpPr>
        <p:spPr>
          <a:xfrm>
            <a:off x="698307" y="400560"/>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4" name="Picture 3">
            <a:extLst>
              <a:ext uri="{FF2B5EF4-FFF2-40B4-BE49-F238E27FC236}">
                <a16:creationId xmlns:a16="http://schemas.microsoft.com/office/drawing/2014/main" xmlns="" id="{429EBF27-A947-EB4C-AF94-8DC04D43955A}"/>
              </a:ext>
            </a:extLst>
          </p:cNvPr>
          <p:cNvPicPr>
            <a:picLocks noChangeAspect="1"/>
          </p:cNvPicPr>
          <p:nvPr/>
        </p:nvPicPr>
        <p:blipFill>
          <a:blip r:embed="rId3"/>
          <a:stretch>
            <a:fillRect/>
          </a:stretch>
        </p:blipFill>
        <p:spPr>
          <a:xfrm>
            <a:off x="650811" y="1177926"/>
            <a:ext cx="5556377" cy="3251456"/>
          </a:xfrm>
          <a:prstGeom prst="rect">
            <a:avLst/>
          </a:prstGeom>
        </p:spPr>
      </p:pic>
    </p:spTree>
    <p:custDataLst>
      <p:tags r:id="rId1"/>
    </p:custDataLst>
    <p:extLst>
      <p:ext uri="{BB962C8B-B14F-4D97-AF65-F5344CB8AC3E}">
        <p14:creationId xmlns:p14="http://schemas.microsoft.com/office/powerpoint/2010/main" val="159122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EE8798D-F779-4F1A-9D86-6EEF877F9109}"/>
              </a:ext>
            </a:extLst>
          </p:cNvPr>
          <p:cNvSpPr txBox="1"/>
          <p:nvPr/>
        </p:nvSpPr>
        <p:spPr>
          <a:xfrm>
            <a:off x="746086" y="282154"/>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2" name="M.mp4" descr="M.mp4">
            <a:hlinkClick r:id="" action="ppaction://media"/>
            <a:extLst>
              <a:ext uri="{FF2B5EF4-FFF2-40B4-BE49-F238E27FC236}">
                <a16:creationId xmlns:a16="http://schemas.microsoft.com/office/drawing/2014/main" xmlns="" id="{902D7CD5-CE76-DF4D-AA70-6E09FA619C28}"/>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8247" b="14476"/>
          <a:stretch/>
        </p:blipFill>
        <p:spPr>
          <a:xfrm>
            <a:off x="1432874" y="957734"/>
            <a:ext cx="4345757" cy="3792646"/>
          </a:xfrm>
          <a:prstGeom prst="rect">
            <a:avLst/>
          </a:prstGeom>
        </p:spPr>
      </p:pic>
    </p:spTree>
    <p:custDataLst>
      <p:tags r:id="rId1"/>
    </p:custDataLst>
    <p:extLst>
      <p:ext uri="{BB962C8B-B14F-4D97-AF65-F5344CB8AC3E}">
        <p14:creationId xmlns:p14="http://schemas.microsoft.com/office/powerpoint/2010/main" val="41048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EE8798D-F779-4F1A-9D86-6EEF877F9109}"/>
              </a:ext>
            </a:extLst>
          </p:cNvPr>
          <p:cNvSpPr txBox="1"/>
          <p:nvPr/>
        </p:nvSpPr>
        <p:spPr>
          <a:xfrm>
            <a:off x="798379" y="68641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13" name="Group 12">
            <a:extLst>
              <a:ext uri="{FF2B5EF4-FFF2-40B4-BE49-F238E27FC236}">
                <a16:creationId xmlns:a16="http://schemas.microsoft.com/office/drawing/2014/main" xmlns="" id="{B5F063AB-C280-4E28-ADB4-43A7FF276B18}"/>
              </a:ext>
            </a:extLst>
          </p:cNvPr>
          <p:cNvGrpSpPr/>
          <p:nvPr/>
        </p:nvGrpSpPr>
        <p:grpSpPr>
          <a:xfrm>
            <a:off x="338042" y="1946849"/>
            <a:ext cx="6181915" cy="1249801"/>
            <a:chOff x="318992" y="2043956"/>
            <a:chExt cx="6181915" cy="1249801"/>
          </a:xfrm>
        </p:grpSpPr>
        <p:pic>
          <p:nvPicPr>
            <p:cNvPr id="10" name="Picture 9">
              <a:extLst>
                <a:ext uri="{FF2B5EF4-FFF2-40B4-BE49-F238E27FC236}">
                  <a16:creationId xmlns:a16="http://schemas.microsoft.com/office/drawing/2014/main" xmlns="" id="{38FCC9F5-3ADD-49E6-BF99-870CE5D869EF}"/>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8" name="TextBox 7">
              <a:extLst>
                <a:ext uri="{FF2B5EF4-FFF2-40B4-BE49-F238E27FC236}">
                  <a16:creationId xmlns:a16="http://schemas.microsoft.com/office/drawing/2014/main" xmlns="" id="{2B67B63C-34E2-4080-ADED-08D79607BF2F}"/>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Tree>
    <p:custDataLst>
      <p:tags r:id="rId1"/>
    </p:custDataLst>
    <p:extLst>
      <p:ext uri="{BB962C8B-B14F-4D97-AF65-F5344CB8AC3E}">
        <p14:creationId xmlns:p14="http://schemas.microsoft.com/office/powerpoint/2010/main" val="17118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EE8798D-F779-4F1A-9D86-6EEF877F9109}"/>
              </a:ext>
            </a:extLst>
          </p:cNvPr>
          <p:cNvSpPr txBox="1"/>
          <p:nvPr/>
        </p:nvSpPr>
        <p:spPr>
          <a:xfrm>
            <a:off x="746086" y="47190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D4587754-D4A9-4DEA-8550-9E9C0057C99F}"/>
              </a:ext>
            </a:extLst>
          </p:cNvPr>
          <p:cNvSpPr txBox="1"/>
          <p:nvPr/>
        </p:nvSpPr>
        <p:spPr>
          <a:xfrm>
            <a:off x="595299" y="2436326"/>
            <a:ext cx="6119826" cy="1861087"/>
          </a:xfrm>
          <a:prstGeom prst="rect">
            <a:avLst/>
          </a:prstGeom>
          <a:noFill/>
        </p:spPr>
        <p:txBody>
          <a:bodyPr wrap="square" rtlCol="0">
            <a:spAutoFit/>
          </a:bodyPr>
          <a:lstStyle/>
          <a:p>
            <a:pPr algn="just">
              <a:lnSpc>
                <a:spcPct val="20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20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200000"/>
              </a:lnSpc>
            </a:pPr>
            <a:endParaRPr lang="vi-VN" sz="1500" dirty="0">
              <a:latin typeface="UTM Avo" panose="02040603050506020204" pitchFamily="18" charset="0"/>
            </a:endParaRPr>
          </a:p>
          <a:p>
            <a:pPr algn="just">
              <a:lnSpc>
                <a:spcPct val="20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7" name="Group 6">
            <a:extLst>
              <a:ext uri="{FF2B5EF4-FFF2-40B4-BE49-F238E27FC236}">
                <a16:creationId xmlns:a16="http://schemas.microsoft.com/office/drawing/2014/main" xmlns="" id="{306476EB-1811-4299-8963-F255E352B0FA}"/>
              </a:ext>
            </a:extLst>
          </p:cNvPr>
          <p:cNvGrpSpPr/>
          <p:nvPr/>
        </p:nvGrpSpPr>
        <p:grpSpPr>
          <a:xfrm>
            <a:off x="338041" y="1090487"/>
            <a:ext cx="6181915" cy="1249801"/>
            <a:chOff x="318992" y="2043956"/>
            <a:chExt cx="6181915" cy="1249801"/>
          </a:xfrm>
        </p:grpSpPr>
        <p:pic>
          <p:nvPicPr>
            <p:cNvPr id="10" name="Picture 9">
              <a:extLst>
                <a:ext uri="{FF2B5EF4-FFF2-40B4-BE49-F238E27FC236}">
                  <a16:creationId xmlns:a16="http://schemas.microsoft.com/office/drawing/2014/main" xmlns="" id="{28B3E5CF-748B-420D-90C9-2D39441A5529}"/>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13" name="TextBox 12">
              <a:extLst>
                <a:ext uri="{FF2B5EF4-FFF2-40B4-BE49-F238E27FC236}">
                  <a16:creationId xmlns:a16="http://schemas.microsoft.com/office/drawing/2014/main" xmlns="" id="{B95DCDB4-FED5-4063-86E7-C6A03E429D9A}"/>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
        <p:nvSpPr>
          <p:cNvPr id="16" name="TextBox 15">
            <a:extLst>
              <a:ext uri="{FF2B5EF4-FFF2-40B4-BE49-F238E27FC236}">
                <a16:creationId xmlns:a16="http://schemas.microsoft.com/office/drawing/2014/main" xmlns="" id="{0B71237B-24BD-45CF-B1F2-CDFE52ABE103}"/>
              </a:ext>
            </a:extLst>
          </p:cNvPr>
          <p:cNvSpPr txBox="1"/>
          <p:nvPr/>
        </p:nvSpPr>
        <p:spPr>
          <a:xfrm>
            <a:off x="595299" y="3421289"/>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xmlns="" id="{AE0F53E9-BA5E-4E44-B532-DD3DDA38C9ED}"/>
              </a:ext>
            </a:extLst>
          </p:cNvPr>
          <p:cNvSpPr txBox="1"/>
          <p:nvPr/>
        </p:nvSpPr>
        <p:spPr>
          <a:xfrm>
            <a:off x="3655212" y="2545165"/>
            <a:ext cx="1209019"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M</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xmlns="" id="{809EF5CD-14DC-41E3-A034-489A32944ED7}"/>
              </a:ext>
            </a:extLst>
          </p:cNvPr>
          <p:cNvSpPr txBox="1"/>
          <p:nvPr/>
        </p:nvSpPr>
        <p:spPr>
          <a:xfrm>
            <a:off x="595299" y="427687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M, b, g.</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9288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uiExpand="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udent Writing (#4) | Free SVG">
            <a:extLst>
              <a:ext uri="{FF2B5EF4-FFF2-40B4-BE49-F238E27FC236}">
                <a16:creationId xmlns:a16="http://schemas.microsoft.com/office/drawing/2014/main" xmlns="" id="{008A2DFE-B3DF-4634-A3F3-A8094D68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9" y="2102228"/>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01986C86-C886-4D53-906E-8CB62392B84F}"/>
              </a:ext>
            </a:extLst>
          </p:cNvPr>
          <p:cNvSpPr txBox="1"/>
          <p:nvPr/>
        </p:nvSpPr>
        <p:spPr>
          <a:xfrm>
            <a:off x="906858" y="1513608"/>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Luyện</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vở</a:t>
            </a:r>
            <a:endParaRPr lang="en-US" sz="1600" b="1" dirty="0">
              <a:solidFill>
                <a:schemeClr val="accent1">
                  <a:lumMod val="50000"/>
                </a:schemeClr>
              </a:solidFill>
              <a:latin typeface="UTM Avo" panose="02040603050506020204" pitchFamily="18" charset="0"/>
            </a:endParaRPr>
          </a:p>
        </p:txBody>
      </p:sp>
      <p:sp>
        <p:nvSpPr>
          <p:cNvPr id="7" name="TextBox 6">
            <a:extLst>
              <a:ext uri="{FF2B5EF4-FFF2-40B4-BE49-F238E27FC236}">
                <a16:creationId xmlns:a16="http://schemas.microsoft.com/office/drawing/2014/main" xmlns="" id="{31FBF81D-FF52-403B-A1FD-3CD559BC8CE6}"/>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xmlns="" id="{28C90169-EEAF-3D4B-8250-42F776945D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46084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Nói và nghe</a:t>
            </a:r>
            <a:endParaRPr lang="en-US" sz="3600" dirty="0">
              <a:solidFill>
                <a:schemeClr val="accent2"/>
              </a:solidFill>
              <a:latin typeface="UTM Cookies" panose="02040603050506020204" pitchFamily="18" charset="0"/>
            </a:endParaRPr>
          </a:p>
        </p:txBody>
      </p:sp>
      <p:pic>
        <p:nvPicPr>
          <p:cNvPr id="21" name="Picture 20">
            <a:extLst>
              <a:ext uri="{FF2B5EF4-FFF2-40B4-BE49-F238E27FC236}">
                <a16:creationId xmlns:a16="http://schemas.microsoft.com/office/drawing/2014/main" xmlns="" id="{CDB1243B-5248-CE43-B4AB-9CB365C0C1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24" name="Picture 23">
            <a:extLst>
              <a:ext uri="{FF2B5EF4-FFF2-40B4-BE49-F238E27FC236}">
                <a16:creationId xmlns:a16="http://schemas.microsoft.com/office/drawing/2014/main" xmlns="" id="{A6762D4D-4149-5143-9D6F-6FA085AEBFD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36000"/>
                    </a14:imgEffect>
                    <a14:imgEffect>
                      <a14:brightnessContrast bright="17000"/>
                    </a14:imgEffect>
                  </a14:imgLayer>
                </a14:imgProps>
              </a:ext>
            </a:extLst>
          </a:blip>
          <a:srcRect l="5787" t="3894" r="3163" b="5056"/>
          <a:stretch/>
        </p:blipFill>
        <p:spPr>
          <a:xfrm>
            <a:off x="778570" y="1947135"/>
            <a:ext cx="2373873" cy="1475532"/>
          </a:xfrm>
          <a:prstGeom prst="roundRect">
            <a:avLst>
              <a:gd name="adj" fmla="val 6947"/>
            </a:avLst>
          </a:prstGeom>
        </p:spPr>
      </p:pic>
      <p:pic>
        <p:nvPicPr>
          <p:cNvPr id="25" name="Picture 24">
            <a:extLst>
              <a:ext uri="{FF2B5EF4-FFF2-40B4-BE49-F238E27FC236}">
                <a16:creationId xmlns:a16="http://schemas.microsoft.com/office/drawing/2014/main" xmlns="" id="{473803AD-6D73-0045-A954-2F24163C9E6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7000"/>
                    </a14:imgEffect>
                    <a14:imgEffect>
                      <a14:brightnessContrast bright="15000"/>
                    </a14:imgEffect>
                  </a14:imgLayer>
                </a14:imgProps>
              </a:ext>
            </a:extLst>
          </a:blip>
          <a:srcRect l="947" t="3045" r="949" b="1646"/>
          <a:stretch/>
        </p:blipFill>
        <p:spPr>
          <a:xfrm>
            <a:off x="3776123" y="1948186"/>
            <a:ext cx="2454438" cy="1496538"/>
          </a:xfrm>
          <a:prstGeom prst="roundRect">
            <a:avLst>
              <a:gd name="adj" fmla="val 8602"/>
            </a:avLst>
          </a:prstGeom>
        </p:spPr>
      </p:pic>
      <p:pic>
        <p:nvPicPr>
          <p:cNvPr id="26" name="Picture 25">
            <a:extLst>
              <a:ext uri="{FF2B5EF4-FFF2-40B4-BE49-F238E27FC236}">
                <a16:creationId xmlns:a16="http://schemas.microsoft.com/office/drawing/2014/main" xmlns="" id="{0D02DDD3-C366-EA4F-9868-4FD3711641F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38000"/>
                    </a14:imgEffect>
                    <a14:imgEffect>
                      <a14:brightnessContrast bright="15000"/>
                    </a14:imgEffect>
                  </a14:imgLayer>
                </a14:imgProps>
              </a:ext>
            </a:extLst>
          </a:blip>
          <a:srcRect l="2347" t="597" b="597"/>
          <a:stretch/>
        </p:blipFill>
        <p:spPr>
          <a:xfrm>
            <a:off x="787996" y="3502094"/>
            <a:ext cx="2373872" cy="1438515"/>
          </a:xfrm>
          <a:prstGeom prst="roundRect">
            <a:avLst>
              <a:gd name="adj" fmla="val 6059"/>
            </a:avLst>
          </a:prstGeom>
        </p:spPr>
      </p:pic>
      <p:pic>
        <p:nvPicPr>
          <p:cNvPr id="27" name="Picture 26">
            <a:extLst>
              <a:ext uri="{FF2B5EF4-FFF2-40B4-BE49-F238E27FC236}">
                <a16:creationId xmlns:a16="http://schemas.microsoft.com/office/drawing/2014/main" xmlns="" id="{073FE464-B09F-2441-B2F8-530DB931B2A1}"/>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43000"/>
                    </a14:imgEffect>
                    <a14:imgEffect>
                      <a14:brightnessContrast bright="11000"/>
                    </a14:imgEffect>
                  </a14:imgLayer>
                </a14:imgProps>
              </a:ext>
            </a:extLst>
          </a:blip>
          <a:srcRect l="2346" t="1437" r="2346" b="1437"/>
          <a:stretch/>
        </p:blipFill>
        <p:spPr>
          <a:xfrm>
            <a:off x="3856689" y="3502094"/>
            <a:ext cx="2373872" cy="1394604"/>
          </a:xfrm>
          <a:prstGeom prst="roundRect">
            <a:avLst>
              <a:gd name="adj" fmla="val 10172"/>
            </a:avLst>
          </a:prstGeom>
        </p:spPr>
      </p:pic>
      <p:sp>
        <p:nvSpPr>
          <p:cNvPr id="28" name="TextBox 27">
            <a:extLst>
              <a:ext uri="{FF2B5EF4-FFF2-40B4-BE49-F238E27FC236}">
                <a16:creationId xmlns:a16="http://schemas.microsoft.com/office/drawing/2014/main" xmlns="" id="{2595BEF7-E3B6-2145-BBC5-3B4D34ACFB23}"/>
              </a:ext>
            </a:extLst>
          </p:cNvPr>
          <p:cNvSpPr txBox="1"/>
          <p:nvPr/>
        </p:nvSpPr>
        <p:spPr>
          <a:xfrm>
            <a:off x="415421" y="1254954"/>
            <a:ext cx="6224482" cy="3735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b="1" dirty="0">
                <a:solidFill>
                  <a:srgbClr val="17479D"/>
                </a:solidFill>
                <a:latin typeface="UTM Avo" panose="02040603050506020204" pitchFamily="18" charset="0"/>
              </a:rPr>
              <a:t>Nghe kể chuyện</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sp>
        <p:nvSpPr>
          <p:cNvPr id="29" name="TextBox 28">
            <a:extLst>
              <a:ext uri="{FF2B5EF4-FFF2-40B4-BE49-F238E27FC236}">
                <a16:creationId xmlns:a16="http://schemas.microsoft.com/office/drawing/2014/main" xmlns="" id="{215D9616-60D4-5349-92DD-E57FD58C5B54}"/>
              </a:ext>
            </a:extLst>
          </p:cNvPr>
          <p:cNvSpPr txBox="1"/>
          <p:nvPr/>
        </p:nvSpPr>
        <p:spPr>
          <a:xfrm>
            <a:off x="844749" y="1494160"/>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Búp</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bê</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khóc</a:t>
            </a:r>
            <a:endParaRPr lang="en-US" sz="16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0846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D574"/>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AA9BCD4-E6BE-9044-B920-6DAC5801D580}"/>
              </a:ext>
            </a:extLst>
          </p:cNvPr>
          <p:cNvSpPr txBox="1"/>
          <p:nvPr/>
        </p:nvSpPr>
        <p:spPr>
          <a:xfrm>
            <a:off x="-88683" y="103668"/>
            <a:ext cx="6224482" cy="3735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Chọn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kể</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1 - 2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đoạn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của</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câu</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chuyện</a:t>
            </a:r>
            <a:r>
              <a:rPr lang="en-US" b="1" dirty="0">
                <a:solidFill>
                  <a:srgbClr val="17479D"/>
                </a:solidFill>
                <a:latin typeface="UTM Avo" panose="02040603050506020204" pitchFamily="18" charset="0"/>
              </a:rPr>
              <a:t>.</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grpSp>
        <p:nvGrpSpPr>
          <p:cNvPr id="2" name="Group 1">
            <a:extLst>
              <a:ext uri="{FF2B5EF4-FFF2-40B4-BE49-F238E27FC236}">
                <a16:creationId xmlns:a16="http://schemas.microsoft.com/office/drawing/2014/main" xmlns="" id="{6EBC64E4-3926-BE43-87C0-AC104E9EFD57}"/>
              </a:ext>
            </a:extLst>
          </p:cNvPr>
          <p:cNvGrpSpPr/>
          <p:nvPr/>
        </p:nvGrpSpPr>
        <p:grpSpPr>
          <a:xfrm>
            <a:off x="415934" y="560032"/>
            <a:ext cx="3118808" cy="2287377"/>
            <a:chOff x="415934" y="560032"/>
            <a:chExt cx="3118808" cy="2287377"/>
          </a:xfrm>
        </p:grpSpPr>
        <p:sp>
          <p:nvSpPr>
            <p:cNvPr id="6" name="Rounded Rectangle 5">
              <a:extLst>
                <a:ext uri="{FF2B5EF4-FFF2-40B4-BE49-F238E27FC236}">
                  <a16:creationId xmlns:a16="http://schemas.microsoft.com/office/drawing/2014/main" xmlns="" id="{103F67A2-848A-4744-A625-2258E4A7CF10}"/>
                </a:ext>
              </a:extLst>
            </p:cNvPr>
            <p:cNvSpPr/>
            <p:nvPr/>
          </p:nvSpPr>
          <p:spPr>
            <a:xfrm>
              <a:off x="415934" y="2376355"/>
              <a:ext cx="3118808"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bg1">
                      <a:lumMod val="10000"/>
                    </a:schemeClr>
                  </a:solidFill>
                  <a:latin typeface="UTM Avo" panose="02040603050506020204" pitchFamily="18" charset="0"/>
                </a:rPr>
                <a:t>Sinh nhật 6 tuổi Hoa được tặng quà gì? Hoa yêu thích món đồ đó như thế nào?</a:t>
              </a:r>
            </a:p>
          </p:txBody>
        </p:sp>
        <p:pic>
          <p:nvPicPr>
            <p:cNvPr id="12" name="Picture 11">
              <a:extLst>
                <a:ext uri="{FF2B5EF4-FFF2-40B4-BE49-F238E27FC236}">
                  <a16:creationId xmlns:a16="http://schemas.microsoft.com/office/drawing/2014/main" xmlns="" id="{38C85A86-F589-5549-93A1-F7A874ADE2E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7000"/>
                      </a14:imgEffect>
                    </a14:imgLayer>
                  </a14:imgProps>
                </a:ext>
              </a:extLst>
            </a:blip>
            <a:srcRect l="5787" t="3894" r="3163" b="5056"/>
            <a:stretch/>
          </p:blipFill>
          <p:spPr>
            <a:xfrm>
              <a:off x="669303" y="560032"/>
              <a:ext cx="2611260" cy="1623085"/>
            </a:xfrm>
            <a:prstGeom prst="roundRect">
              <a:avLst>
                <a:gd name="adj" fmla="val 6947"/>
              </a:avLst>
            </a:prstGeom>
          </p:spPr>
        </p:pic>
      </p:grpSp>
      <p:grpSp>
        <p:nvGrpSpPr>
          <p:cNvPr id="3" name="Group 2">
            <a:extLst>
              <a:ext uri="{FF2B5EF4-FFF2-40B4-BE49-F238E27FC236}">
                <a16:creationId xmlns:a16="http://schemas.microsoft.com/office/drawing/2014/main" xmlns="" id="{3AEE5718-493A-EE45-8CA3-A28F1EE3877B}"/>
              </a:ext>
            </a:extLst>
          </p:cNvPr>
          <p:cNvGrpSpPr/>
          <p:nvPr/>
        </p:nvGrpSpPr>
        <p:grpSpPr>
          <a:xfrm>
            <a:off x="3541773" y="542780"/>
            <a:ext cx="2941992" cy="2309790"/>
            <a:chOff x="3541773" y="542780"/>
            <a:chExt cx="2941992" cy="2309790"/>
          </a:xfrm>
        </p:grpSpPr>
        <p:sp>
          <p:nvSpPr>
            <p:cNvPr id="7" name="Rounded Rectangle 6">
              <a:extLst>
                <a:ext uri="{FF2B5EF4-FFF2-40B4-BE49-F238E27FC236}">
                  <a16:creationId xmlns:a16="http://schemas.microsoft.com/office/drawing/2014/main" xmlns="" id="{21C8AB90-06A3-7446-8E56-12F41D0577C8}"/>
                </a:ext>
              </a:extLst>
            </p:cNvPr>
            <p:cNvSpPr/>
            <p:nvPr/>
          </p:nvSpPr>
          <p:spPr>
            <a:xfrm>
              <a:off x="3541773" y="2381516"/>
              <a:ext cx="2941992"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bg1">
                      <a:lumMod val="10000"/>
                    </a:schemeClr>
                  </a:solidFill>
                  <a:latin typeface="UTM Avo" panose="02040603050506020204" pitchFamily="18" charset="0"/>
                </a:rPr>
                <a:t>Sinh nhật 7 tuổi Hoa được tặng quà gì? Hoa đã làm gì với món quà cũ?</a:t>
              </a:r>
            </a:p>
          </p:txBody>
        </p:sp>
        <p:pic>
          <p:nvPicPr>
            <p:cNvPr id="14" name="Picture 13">
              <a:extLst>
                <a:ext uri="{FF2B5EF4-FFF2-40B4-BE49-F238E27FC236}">
                  <a16:creationId xmlns:a16="http://schemas.microsoft.com/office/drawing/2014/main" xmlns="" id="{AF2D823C-0B18-2F47-BFC7-DFBA4A3393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7000"/>
                      </a14:imgEffect>
                      <a14:imgEffect>
                        <a14:brightnessContrast bright="15000"/>
                      </a14:imgEffect>
                    </a14:imgLayer>
                  </a14:imgProps>
                </a:ext>
              </a:extLst>
            </a:blip>
            <a:srcRect l="947" t="3045" r="949" b="1646"/>
            <a:stretch/>
          </p:blipFill>
          <p:spPr>
            <a:xfrm>
              <a:off x="3662828" y="542780"/>
              <a:ext cx="2699882" cy="1646192"/>
            </a:xfrm>
            <a:prstGeom prst="roundRect">
              <a:avLst>
                <a:gd name="adj" fmla="val 8602"/>
              </a:avLst>
            </a:prstGeom>
          </p:spPr>
        </p:pic>
      </p:grpSp>
      <p:grpSp>
        <p:nvGrpSpPr>
          <p:cNvPr id="4" name="Group 3">
            <a:extLst>
              <a:ext uri="{FF2B5EF4-FFF2-40B4-BE49-F238E27FC236}">
                <a16:creationId xmlns:a16="http://schemas.microsoft.com/office/drawing/2014/main" xmlns="" id="{19AB58D0-5222-624C-848B-3F1A5121A700}"/>
              </a:ext>
            </a:extLst>
          </p:cNvPr>
          <p:cNvGrpSpPr/>
          <p:nvPr/>
        </p:nvGrpSpPr>
        <p:grpSpPr>
          <a:xfrm>
            <a:off x="534872" y="3025098"/>
            <a:ext cx="2941992" cy="1991206"/>
            <a:chOff x="534872" y="3025098"/>
            <a:chExt cx="2941992" cy="1991206"/>
          </a:xfrm>
        </p:grpSpPr>
        <p:sp>
          <p:nvSpPr>
            <p:cNvPr id="8" name="Rounded Rectangle 7">
              <a:extLst>
                <a:ext uri="{FF2B5EF4-FFF2-40B4-BE49-F238E27FC236}">
                  <a16:creationId xmlns:a16="http://schemas.microsoft.com/office/drawing/2014/main" xmlns="" id="{5AB80307-2E7E-E14A-96DD-8BE96236BD55}"/>
                </a:ext>
              </a:extLst>
            </p:cNvPr>
            <p:cNvSpPr/>
            <p:nvPr/>
          </p:nvSpPr>
          <p:spPr>
            <a:xfrm>
              <a:off x="534872" y="4545250"/>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bg1">
                      <a:lumMod val="10000"/>
                    </a:schemeClr>
                  </a:solidFill>
                  <a:latin typeface="UTM Avo" panose="02040603050506020204" pitchFamily="18" charset="0"/>
                </a:rPr>
                <a:t>Hoa nằm mơ thấy gì?</a:t>
              </a:r>
            </a:p>
          </p:txBody>
        </p:sp>
        <p:pic>
          <p:nvPicPr>
            <p:cNvPr id="16" name="Picture 15">
              <a:extLst>
                <a:ext uri="{FF2B5EF4-FFF2-40B4-BE49-F238E27FC236}">
                  <a16:creationId xmlns:a16="http://schemas.microsoft.com/office/drawing/2014/main" xmlns="" id="{24449A7E-5F63-624E-BCED-0B67459891EB}"/>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8000"/>
                      </a14:imgEffect>
                      <a14:imgEffect>
                        <a14:brightnessContrast bright="15000"/>
                      </a14:imgEffect>
                    </a14:imgLayer>
                  </a14:imgProps>
                </a:ext>
              </a:extLst>
            </a:blip>
            <a:srcRect l="2347" t="597" b="597"/>
            <a:stretch/>
          </p:blipFill>
          <p:spPr>
            <a:xfrm>
              <a:off x="669303" y="3025098"/>
              <a:ext cx="2611259" cy="1582367"/>
            </a:xfrm>
            <a:prstGeom prst="roundRect">
              <a:avLst>
                <a:gd name="adj" fmla="val 6059"/>
              </a:avLst>
            </a:prstGeom>
          </p:spPr>
        </p:pic>
      </p:grpSp>
      <p:grpSp>
        <p:nvGrpSpPr>
          <p:cNvPr id="5" name="Group 4">
            <a:extLst>
              <a:ext uri="{FF2B5EF4-FFF2-40B4-BE49-F238E27FC236}">
                <a16:creationId xmlns:a16="http://schemas.microsoft.com/office/drawing/2014/main" xmlns="" id="{64AF98FB-3FF8-5749-A6CE-68CF905E9A43}"/>
              </a:ext>
            </a:extLst>
          </p:cNvPr>
          <p:cNvGrpSpPr/>
          <p:nvPr/>
        </p:nvGrpSpPr>
        <p:grpSpPr>
          <a:xfrm>
            <a:off x="3541773" y="3050976"/>
            <a:ext cx="2941992" cy="2001069"/>
            <a:chOff x="3541773" y="3050976"/>
            <a:chExt cx="2941992" cy="2001069"/>
          </a:xfrm>
        </p:grpSpPr>
        <p:sp>
          <p:nvSpPr>
            <p:cNvPr id="9" name="Rounded Rectangle 8">
              <a:extLst>
                <a:ext uri="{FF2B5EF4-FFF2-40B4-BE49-F238E27FC236}">
                  <a16:creationId xmlns:a16="http://schemas.microsoft.com/office/drawing/2014/main" xmlns="" id="{DDF2A48B-4C51-244D-8A17-D5A02DAB251B}"/>
                </a:ext>
              </a:extLst>
            </p:cNvPr>
            <p:cNvSpPr/>
            <p:nvPr/>
          </p:nvSpPr>
          <p:spPr>
            <a:xfrm>
              <a:off x="3541773" y="4580991"/>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bg1">
                      <a:lumMod val="10000"/>
                    </a:schemeClr>
                  </a:solidFill>
                  <a:latin typeface="UTM Avo" panose="02040603050506020204" pitchFamily="18" charset="0"/>
                </a:rPr>
                <a:t>Hoa đã làm gì với hai đồ chơi của mình?</a:t>
              </a:r>
            </a:p>
          </p:txBody>
        </p:sp>
        <p:pic>
          <p:nvPicPr>
            <p:cNvPr id="18" name="Picture 17">
              <a:extLst>
                <a:ext uri="{FF2B5EF4-FFF2-40B4-BE49-F238E27FC236}">
                  <a16:creationId xmlns:a16="http://schemas.microsoft.com/office/drawing/2014/main" xmlns="" id="{FC9E3D42-7F7E-004F-9018-3031BA0B6AF9}"/>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43000"/>
                      </a14:imgEffect>
                      <a14:imgEffect>
                        <a14:brightnessContrast bright="11000"/>
                      </a14:imgEffect>
                    </a14:imgLayer>
                  </a14:imgProps>
                </a:ext>
              </a:extLst>
            </a:blip>
            <a:srcRect l="2346" t="1437" r="2346" b="1437"/>
            <a:stretch/>
          </p:blipFill>
          <p:spPr>
            <a:xfrm>
              <a:off x="3662827" y="3050976"/>
              <a:ext cx="2611259" cy="1534064"/>
            </a:xfrm>
            <a:prstGeom prst="roundRect">
              <a:avLst>
                <a:gd name="adj" fmla="val 10172"/>
              </a:avLst>
            </a:prstGeom>
          </p:spPr>
        </p:pic>
      </p:grpSp>
    </p:spTree>
    <p:extLst>
      <p:ext uri="{BB962C8B-B14F-4D97-AF65-F5344CB8AC3E}">
        <p14:creationId xmlns:p14="http://schemas.microsoft.com/office/powerpoint/2010/main" val="39505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EA3D10E-9155-6244-AF9A-C0483A6F826A}"/>
              </a:ext>
            </a:extLst>
          </p:cNvPr>
          <p:cNvGrpSpPr/>
          <p:nvPr/>
        </p:nvGrpSpPr>
        <p:grpSpPr>
          <a:xfrm>
            <a:off x="899082" y="1536569"/>
            <a:ext cx="5398024" cy="1659119"/>
            <a:chOff x="899082" y="1178349"/>
            <a:chExt cx="5398024" cy="1659119"/>
          </a:xfrm>
        </p:grpSpPr>
        <p:sp>
          <p:nvSpPr>
            <p:cNvPr id="5" name="Rounded Rectangle 4">
              <a:extLst>
                <a:ext uri="{FF2B5EF4-FFF2-40B4-BE49-F238E27FC236}">
                  <a16:creationId xmlns:a16="http://schemas.microsoft.com/office/drawing/2014/main" xmlns="" id="{CFE8ECA7-A455-7847-9F27-1BB23390BE4C}"/>
                </a:ext>
              </a:extLst>
            </p:cNvPr>
            <p:cNvSpPr/>
            <p:nvPr/>
          </p:nvSpPr>
          <p:spPr>
            <a:xfrm>
              <a:off x="899082" y="1178349"/>
              <a:ext cx="5398024" cy="165911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xmlns="" id="{72F3355B-E2ED-2245-B340-06AEB6F520A4}"/>
                </a:ext>
              </a:extLst>
            </p:cNvPr>
            <p:cNvSpPr/>
            <p:nvPr/>
          </p:nvSpPr>
          <p:spPr>
            <a:xfrm>
              <a:off x="1007811" y="201626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xmlns="" id="{C51552CF-3E90-7846-AA2D-855ED71F441B}"/>
                </a:ext>
              </a:extLst>
            </p:cNvPr>
            <p:cNvSpPr/>
            <p:nvPr/>
          </p:nvSpPr>
          <p:spPr>
            <a:xfrm>
              <a:off x="1018808" y="2517464"/>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3" name="TextBox 2">
            <a:extLst>
              <a:ext uri="{FF2B5EF4-FFF2-40B4-BE49-F238E27FC236}">
                <a16:creationId xmlns:a16="http://schemas.microsoft.com/office/drawing/2014/main" xmlns="" id="{0A7D1CC0-A1AC-A24A-AFA4-9A623509F757}"/>
              </a:ext>
            </a:extLst>
          </p:cNvPr>
          <p:cNvSpPr txBox="1"/>
          <p:nvPr/>
        </p:nvSpPr>
        <p:spPr>
          <a:xfrm>
            <a:off x="1104506" y="1503877"/>
            <a:ext cx="5026965" cy="16823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Kể về bạn Hoa trong câu chuyện “Búp bê biết khóc” cho người thân nghe. </a:t>
            </a:r>
            <a:endParaRPr kumimoji="0" lang="en-US"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sp>
        <p:nvSpPr>
          <p:cNvPr id="9" name="Oval 8">
            <a:extLst>
              <a:ext uri="{FF2B5EF4-FFF2-40B4-BE49-F238E27FC236}">
                <a16:creationId xmlns:a16="http://schemas.microsoft.com/office/drawing/2014/main" xmlns="" id="{2CE9E944-70A0-384A-A6EC-AD896EA2BF45}"/>
              </a:ext>
            </a:extLst>
          </p:cNvPr>
          <p:cNvSpPr/>
          <p:nvPr/>
        </p:nvSpPr>
        <p:spPr>
          <a:xfrm>
            <a:off x="1009379" y="190471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a:extLst>
              <a:ext uri="{FF2B5EF4-FFF2-40B4-BE49-F238E27FC236}">
                <a16:creationId xmlns:a16="http://schemas.microsoft.com/office/drawing/2014/main" xmlns="" id="{6D18D372-DC5C-6749-ACAE-097DE046D40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8000"/>
                    </a14:imgEffect>
                  </a14:imgLayer>
                </a14:imgProps>
              </a:ext>
            </a:extLst>
          </a:blip>
          <a:srcRect r="90393" b="63395"/>
          <a:stretch/>
        </p:blipFill>
        <p:spPr>
          <a:xfrm>
            <a:off x="254923" y="1060038"/>
            <a:ext cx="935281" cy="809782"/>
          </a:xfrm>
          <a:prstGeom prst="rect">
            <a:avLst/>
          </a:prstGeom>
        </p:spPr>
      </p:pic>
    </p:spTree>
    <p:extLst>
      <p:ext uri="{BB962C8B-B14F-4D97-AF65-F5344CB8AC3E}">
        <p14:creationId xmlns:p14="http://schemas.microsoft.com/office/powerpoint/2010/main" val="5612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19656" y="617893"/>
            <a:ext cx="1635626" cy="617025"/>
            <a:chOff x="347364" y="617893"/>
            <a:chExt cx="1635626" cy="61702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23</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47364" y="650143"/>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23</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375564" y="1411203"/>
            <a:ext cx="5572410"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Em biết gì về trò chơi rồng rắn lên mây?</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xmlns="" id="{7B5B728C-6E08-431C-95CB-497657ACF5B5}"/>
              </a:ext>
            </a:extLst>
          </p:cNvPr>
          <p:cNvSpPr txBox="1"/>
          <p:nvPr/>
        </p:nvSpPr>
        <p:spPr>
          <a:xfrm>
            <a:off x="1678778" y="473821"/>
            <a:ext cx="4727590"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RỒNG RẮN LÊN MÂY</a:t>
            </a:r>
            <a:endParaRPr lang="en-US" sz="40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xmlns="" id="{14BAF950-0B30-E54B-A54A-0A5E75F60C3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6000"/>
                    </a14:imgEffect>
                  </a14:imgLayer>
                </a14:imgProps>
              </a:ext>
            </a:extLst>
          </a:blip>
          <a:stretch>
            <a:fillRect/>
          </a:stretch>
        </p:blipFill>
        <p:spPr>
          <a:xfrm>
            <a:off x="216815" y="1875107"/>
            <a:ext cx="6400801" cy="3210799"/>
          </a:xfrm>
          <a:prstGeom prst="roundRect">
            <a:avLst>
              <a:gd name="adj" fmla="val 29879"/>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xmlns=""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30" y="2905653"/>
            <a:ext cx="288000" cy="288000"/>
          </a:xfrm>
          <a:prstGeom prst="rect">
            <a:avLst/>
          </a:prstGeom>
        </p:spPr>
      </p:pic>
    </p:spTree>
    <p:extLst>
      <p:ext uri="{BB962C8B-B14F-4D97-AF65-F5344CB8AC3E}">
        <p14:creationId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854" y="583809"/>
            <a:ext cx="6751370" cy="4293483"/>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a:t>
            </a:r>
            <a:r>
              <a:rPr lang="vi-VN" b="1" dirty="0">
                <a:solidFill>
                  <a:srgbClr val="FF0000"/>
                </a:solidFill>
                <a:latin typeface="UTM Avo" panose="02040603050506020204" pitchFamily="18" charset="0"/>
              </a:rPr>
              <a:t>Rồng rắn </a:t>
            </a:r>
            <a:r>
              <a:rPr lang="vi-VN" dirty="0">
                <a:latin typeface="UTM Avo" panose="02040603050506020204" pitchFamily="18" charset="0"/>
              </a:rPr>
              <a:t>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a:t>
            </a:r>
            <a:r>
              <a:rPr lang="vi-VN" b="1" dirty="0">
                <a:solidFill>
                  <a:srgbClr val="FF0000"/>
                </a:solidFill>
                <a:latin typeface="UTM Avo" panose="02040603050506020204" pitchFamily="18" charset="0"/>
              </a:rPr>
              <a:t>vòng vèo </a:t>
            </a:r>
            <a:r>
              <a:rPr lang="vi-VN" dirty="0">
                <a:latin typeface="UTM Avo" panose="02040603050506020204" pitchFamily="18" charset="0"/>
              </a:rPr>
              <a:t>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a:t>
            </a:r>
            <a:r>
              <a:rPr lang="vi-VN" b="1">
                <a:solidFill>
                  <a:srgbClr val="FF0000"/>
                </a:solidFill>
                <a:latin typeface="UTM Avo" panose="02040603050506020204" pitchFamily="18" charset="0"/>
              </a:rPr>
              <a:t>núc </a:t>
            </a:r>
            <a:r>
              <a:rPr lang="en-US" b="1" smtClean="0">
                <a:solidFill>
                  <a:srgbClr val="FF0000"/>
                </a:solidFill>
                <a:latin typeface="UTM Avo" panose="02040603050506020204" pitchFamily="18" charset="0"/>
              </a:rPr>
              <a:t>nác</a:t>
            </a:r>
            <a:endParaRPr lang="vi-VN" b="1" dirty="0">
              <a:solidFill>
                <a:srgbClr val="FF0000"/>
              </a:solidFill>
              <a:latin typeface="UTM Avo" panose="02040603050506020204" pitchFamily="18" charset="0"/>
            </a:endParaRP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a:t>
            </a:r>
            <a:r>
              <a:rPr lang="vi-VN" b="1" dirty="0">
                <a:solidFill>
                  <a:srgbClr val="FF0000"/>
                </a:solidFill>
                <a:latin typeface="UTM Avo" panose="02040603050506020204" pitchFamily="18" charset="0"/>
              </a:rPr>
              <a:t>khúc đuôi</a:t>
            </a:r>
            <a:r>
              <a:rPr lang="vi-VN" dirty="0">
                <a:latin typeface="UTM Avo" panose="02040603050506020204" pitchFamily="18" charset="0"/>
              </a:rPr>
              <a:t>. Bạn làm đầu dang tay cản thầy thuốc, bạn làm đuôi tìm cách tránh thầy. Nếu bạn </a:t>
            </a:r>
            <a:r>
              <a:rPr lang="vi-VN" b="1" dirty="0">
                <a:solidFill>
                  <a:srgbClr val="FF0000"/>
                </a:solidFill>
                <a:latin typeface="UTM Avo" panose="02040603050506020204" pitchFamily="18" charset="0"/>
              </a:rPr>
              <a:t>khúc đuôi </a:t>
            </a:r>
            <a:r>
              <a:rPr lang="vi-VN" dirty="0">
                <a:latin typeface="UTM Avo" panose="02040603050506020204" pitchFamily="18" charset="0"/>
              </a:rPr>
              <a:t>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spTree>
    <p:extLst>
      <p:ext uri="{BB962C8B-B14F-4D97-AF65-F5344CB8AC3E}">
        <p14:creationId xmlns:p14="http://schemas.microsoft.com/office/powerpoint/2010/main" val="2256722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xmlns="" id="{83C8FAFC-C1D0-49BB-A45E-D744951A028F}"/>
              </a:ext>
            </a:extLst>
          </p:cNvPr>
          <p:cNvSpPr txBox="1"/>
          <p:nvPr/>
        </p:nvSpPr>
        <p:spPr>
          <a:xfrm>
            <a:off x="746084" y="780908"/>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xmlns="" id="{2A05FE84-F3FF-423B-ADA4-6F77209D652D}"/>
              </a:ext>
            </a:extLst>
          </p:cNvPr>
          <p:cNvSpPr/>
          <p:nvPr/>
        </p:nvSpPr>
        <p:spPr>
          <a:xfrm>
            <a:off x="460224" y="1274937"/>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cây núc nắc </a:t>
            </a:r>
            <a:endParaRPr lang="vi-VN" sz="1800" dirty="0"/>
          </a:p>
        </p:txBody>
      </p:sp>
      <p:sp>
        <p:nvSpPr>
          <p:cNvPr id="5" name="Oval 4">
            <a:extLst>
              <a:ext uri="{FF2B5EF4-FFF2-40B4-BE49-F238E27FC236}">
                <a16:creationId xmlns:a16="http://schemas.microsoft.com/office/drawing/2014/main" xmlns="" id="{2C8AD751-7B5F-4219-A003-AE328012CD5C}"/>
              </a:ext>
            </a:extLst>
          </p:cNvPr>
          <p:cNvSpPr/>
          <p:nvPr/>
        </p:nvSpPr>
        <p:spPr>
          <a:xfrm>
            <a:off x="550605" y="142179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xmlns="" id="{3BCDD889-B037-48BC-924C-9A4CE9368C89}"/>
              </a:ext>
            </a:extLst>
          </p:cNvPr>
          <p:cNvSpPr txBox="1"/>
          <p:nvPr/>
        </p:nvSpPr>
        <p:spPr>
          <a:xfrm>
            <a:off x="2304165" y="1263904"/>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một loại cây dùng làm thuốc chữa</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DF5D2971-2D53-5044-BF9F-77A04FDC6546}"/>
              </a:ext>
            </a:extLst>
          </p:cNvPr>
          <p:cNvSpPr/>
          <p:nvPr/>
        </p:nvSpPr>
        <p:spPr>
          <a:xfrm>
            <a:off x="784521" y="1735301"/>
            <a:ext cx="838691"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bệnh.</a:t>
            </a:r>
            <a:endParaRPr lang="x-none" dirty="0"/>
          </a:p>
        </p:txBody>
      </p:sp>
      <p:pic>
        <p:nvPicPr>
          <p:cNvPr id="1026" name="Picture 2" descr="Vỏ cây nục nác TƯƠI | Shopee Việt Nam">
            <a:extLst>
              <a:ext uri="{FF2B5EF4-FFF2-40B4-BE49-F238E27FC236}">
                <a16:creationId xmlns:a16="http://schemas.microsoft.com/office/drawing/2014/main" xmlns="" id="{36971FF4-3283-2B46-9995-4A922794BE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31" r="10874"/>
          <a:stretch/>
        </p:blipFill>
        <p:spPr bwMode="auto">
          <a:xfrm>
            <a:off x="3601039" y="1920208"/>
            <a:ext cx="2262434" cy="2853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ạt giống cây núc nác rừng - Trung tâm giống cây trồng Eakmat Tây Nguyên">
            <a:extLst>
              <a:ext uri="{FF2B5EF4-FFF2-40B4-BE49-F238E27FC236}">
                <a16:creationId xmlns:a16="http://schemas.microsoft.com/office/drawing/2014/main" xmlns="" id="{D658C427-B400-9D46-89A3-6FDF1DA1501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94527" y="2238694"/>
            <a:ext cx="2512225" cy="2512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0DE5B251-E6B8-6045-BDBB-0A412D9AA9A1}"/>
              </a:ext>
            </a:extLst>
          </p:cNvPr>
          <p:cNvSpPr/>
          <p:nvPr/>
        </p:nvSpPr>
        <p:spPr>
          <a:xfrm>
            <a:off x="460224" y="2250759"/>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vòng vèo </a:t>
            </a:r>
            <a:endParaRPr lang="vi-VN" sz="1800" dirty="0"/>
          </a:p>
        </p:txBody>
      </p:sp>
      <p:sp>
        <p:nvSpPr>
          <p:cNvPr id="13" name="Oval 12">
            <a:extLst>
              <a:ext uri="{FF2B5EF4-FFF2-40B4-BE49-F238E27FC236}">
                <a16:creationId xmlns:a16="http://schemas.microsoft.com/office/drawing/2014/main" xmlns="" id="{656CBFA5-6183-8E43-9693-D9EE822B19FD}"/>
              </a:ext>
            </a:extLst>
          </p:cNvPr>
          <p:cNvSpPr/>
          <p:nvPr/>
        </p:nvSpPr>
        <p:spPr>
          <a:xfrm>
            <a:off x="550605" y="239761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xmlns="" id="{8907E6BD-4ED2-C74F-9D5D-CA3993EBAC63}"/>
              </a:ext>
            </a:extLst>
          </p:cNvPr>
          <p:cNvSpPr txBox="1"/>
          <p:nvPr/>
        </p:nvSpPr>
        <p:spPr>
          <a:xfrm>
            <a:off x="1891622" y="225075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vòng qua vòng lại theo nhiều hướng</a:t>
            </a:r>
            <a:endParaRPr lang="en-US" sz="1800" dirty="0">
              <a:solidFill>
                <a:schemeClr val="accent6">
                  <a:lumMod val="50000"/>
                </a:schemeClr>
              </a:solidFill>
              <a:latin typeface="UTM Avo" panose="02040603050506020204" pitchFamily="18" charset="0"/>
            </a:endParaRPr>
          </a:p>
        </p:txBody>
      </p:sp>
      <p:sp>
        <p:nvSpPr>
          <p:cNvPr id="15" name="Rectangle 14">
            <a:extLst>
              <a:ext uri="{FF2B5EF4-FFF2-40B4-BE49-F238E27FC236}">
                <a16:creationId xmlns:a16="http://schemas.microsoft.com/office/drawing/2014/main" xmlns="" id="{2FEB02C4-18AB-8046-B42D-31CED4869158}"/>
              </a:ext>
            </a:extLst>
          </p:cNvPr>
          <p:cNvSpPr/>
          <p:nvPr/>
        </p:nvSpPr>
        <p:spPr>
          <a:xfrm>
            <a:off x="801077" y="2743543"/>
            <a:ext cx="1476686"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Khác nhau.</a:t>
            </a:r>
            <a:endParaRPr lang="x-none" dirty="0"/>
          </a:p>
        </p:txBody>
      </p:sp>
      <p:pic>
        <p:nvPicPr>
          <p:cNvPr id="1030" name="Picture 6" descr="trò chơi dân gian rồng rắn lên mây | Việt nam, Trò chơi, Viết">
            <a:extLst>
              <a:ext uri="{FF2B5EF4-FFF2-40B4-BE49-F238E27FC236}">
                <a16:creationId xmlns:a16="http://schemas.microsoft.com/office/drawing/2014/main" xmlns="" id="{8C60FE64-293B-FE41-A349-19688BE892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2257" y="2740092"/>
            <a:ext cx="3537934" cy="19997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6B935621-893C-2A46-83EE-190BB05F7F8D}"/>
              </a:ext>
            </a:extLst>
          </p:cNvPr>
          <p:cNvSpPr/>
          <p:nvPr/>
        </p:nvSpPr>
        <p:spPr>
          <a:xfrm>
            <a:off x="460224" y="330623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cản</a:t>
            </a:r>
            <a:endParaRPr lang="vi-VN" sz="1800" dirty="0"/>
          </a:p>
        </p:txBody>
      </p:sp>
      <p:sp>
        <p:nvSpPr>
          <p:cNvPr id="19" name="Oval 18">
            <a:extLst>
              <a:ext uri="{FF2B5EF4-FFF2-40B4-BE49-F238E27FC236}">
                <a16:creationId xmlns:a16="http://schemas.microsoft.com/office/drawing/2014/main" xmlns="" id="{47676946-22BA-F949-A73D-C9B15B2A56F1}"/>
              </a:ext>
            </a:extLst>
          </p:cNvPr>
          <p:cNvSpPr/>
          <p:nvPr/>
        </p:nvSpPr>
        <p:spPr>
          <a:xfrm>
            <a:off x="550605" y="34530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E0ECBC3C-1D89-C04E-830D-CE7FB9B5ADF3}"/>
              </a:ext>
            </a:extLst>
          </p:cNvPr>
          <p:cNvSpPr txBox="1"/>
          <p:nvPr/>
        </p:nvSpPr>
        <p:spPr>
          <a:xfrm>
            <a:off x="1329966" y="330930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ngăn lại, chặn lại.</a:t>
            </a:r>
            <a:endParaRPr lang="en-US" sz="1800" dirty="0">
              <a:solidFill>
                <a:schemeClr val="accent6">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nodeType="clickEffect">
                                  <p:stCondLst>
                                    <p:cond delay="0"/>
                                  </p:stCondLst>
                                  <p:childTnLst>
                                    <p:animEffect transition="out" filter="checkerboard(across)">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p:bldP spid="12" grpId="0"/>
      <p:bldP spid="13" grpId="0" animBg="1"/>
      <p:bldP spid="14" grpId="0"/>
      <p:bldP spid="15" grpId="0"/>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xmlns=""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Nếu thầy nói “có” thì rồng rắn hỏi xin thuốc cho con và đồng ý cho thầy bắt khúc đuôi.</a:t>
            </a:r>
            <a:endParaRPr lang="vi-VN" sz="2400" dirty="0"/>
          </a:p>
        </p:txBody>
      </p:sp>
      <p:cxnSp>
        <p:nvCxnSpPr>
          <p:cNvPr id="8" name="Straight Connector 7">
            <a:extLst>
              <a:ext uri="{FF2B5EF4-FFF2-40B4-BE49-F238E27FC236}">
                <a16:creationId xmlns:a16="http://schemas.microsoft.com/office/drawing/2014/main" xmlns="" id="{DB68DD48-9047-4C0E-873F-F9EFE47EFA41}"/>
              </a:ext>
            </a:extLst>
          </p:cNvPr>
          <p:cNvCxnSpPr/>
          <p:nvPr/>
        </p:nvCxnSpPr>
        <p:spPr>
          <a:xfrm flipH="1">
            <a:off x="3394263" y="203477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C31AD1B5-E6AF-DD49-92DB-94879744B5CC}"/>
              </a:ext>
            </a:extLst>
          </p:cNvPr>
          <p:cNvGrpSpPr/>
          <p:nvPr/>
        </p:nvGrpSpPr>
        <p:grpSpPr>
          <a:xfrm>
            <a:off x="2031687" y="3081520"/>
            <a:ext cx="155773" cy="353730"/>
            <a:chOff x="3894064" y="2362532"/>
            <a:chExt cx="155773" cy="353730"/>
          </a:xfrm>
        </p:grpSpPr>
        <p:cxnSp>
          <p:nvCxnSpPr>
            <p:cNvPr id="21" name="Straight Connector 20">
              <a:extLst>
                <a:ext uri="{FF2B5EF4-FFF2-40B4-BE49-F238E27FC236}">
                  <a16:creationId xmlns:a16="http://schemas.microsoft.com/office/drawing/2014/main" xmlns=""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xmlns="" id="{E2675123-C050-0D47-84CF-8FF7255A9D65}"/>
              </a:ext>
            </a:extLst>
          </p:cNvPr>
          <p:cNvCxnSpPr/>
          <p:nvPr/>
        </p:nvCxnSpPr>
        <p:spPr>
          <a:xfrm flipH="1">
            <a:off x="2726531" y="253911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600F577-F819-4602-BCEB-985221633540}"/>
              </a:ext>
            </a:extLst>
          </p:cNvPr>
          <p:cNvSpPr txBox="1"/>
          <p:nvPr/>
        </p:nvSpPr>
        <p:spPr>
          <a:xfrm>
            <a:off x="493836" y="1705000"/>
            <a:ext cx="5869259"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người chơi làm thành rồng rắn bằng cách nào?</a:t>
            </a:r>
          </a:p>
        </p:txBody>
      </p:sp>
      <p:sp>
        <p:nvSpPr>
          <p:cNvPr id="7" name="TextBox 6">
            <a:extLst>
              <a:ext uri="{FF2B5EF4-FFF2-40B4-BE49-F238E27FC236}">
                <a16:creationId xmlns:a16="http://schemas.microsoft.com/office/drawing/2014/main" xmlns="" id="{16C88818-C0C0-400F-98A9-FC392E078C62}"/>
              </a:ext>
            </a:extLst>
          </p:cNvPr>
          <p:cNvSpPr txBox="1"/>
          <p:nvPr/>
        </p:nvSpPr>
        <p:spPr>
          <a:xfrm>
            <a:off x="491638"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Rồng rắn đến gặp thầy thuốc để làm gì?</a:t>
            </a:r>
          </a:p>
        </p:txBody>
      </p:sp>
      <p:sp>
        <p:nvSpPr>
          <p:cNvPr id="11" name="TextBox 10">
            <a:extLst>
              <a:ext uri="{FF2B5EF4-FFF2-40B4-BE49-F238E27FC236}">
                <a16:creationId xmlns:a16="http://schemas.microsoft.com/office/drawing/2014/main" xmlns="" id="{F3700BE8-37E7-464C-9E38-7AD2A3E286EA}"/>
              </a:ext>
            </a:extLst>
          </p:cNvPr>
          <p:cNvSpPr txBox="1"/>
          <p:nvPr/>
        </p:nvSpPr>
        <p:spPr>
          <a:xfrm>
            <a:off x="491638" y="3469224"/>
            <a:ext cx="587145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Rồng rắn đến gặp thầy thuốc để xin thuốc cho con.</a:t>
            </a:r>
          </a:p>
        </p:txBody>
      </p:sp>
      <p:sp>
        <p:nvSpPr>
          <p:cNvPr id="10" name="TextBox 9">
            <a:extLst>
              <a:ext uri="{FF2B5EF4-FFF2-40B4-BE49-F238E27FC236}">
                <a16:creationId xmlns:a16="http://schemas.microsoft.com/office/drawing/2014/main" xmlns=""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xmlns="" id="{9DC59F8C-EFBC-E845-85DB-19AF407A4D02}"/>
              </a:ext>
            </a:extLst>
          </p:cNvPr>
          <p:cNvSpPr txBox="1"/>
          <p:nvPr/>
        </p:nvSpPr>
        <p:spPr>
          <a:xfrm>
            <a:off x="491638"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Năm sáu bạn túm áo nhau làm rồng rắn.</a:t>
            </a:r>
          </a:p>
        </p:txBody>
      </p:sp>
      <p:pic>
        <p:nvPicPr>
          <p:cNvPr id="9" name="Picture 8">
            <a:extLst>
              <a:ext uri="{FF2B5EF4-FFF2-40B4-BE49-F238E27FC236}">
                <a16:creationId xmlns:a16="http://schemas.microsoft.com/office/drawing/2014/main" xmlns="" id="{DBD93E1B-13F0-6E48-9E76-73DCCD85DE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D3293CAC-D4BF-EF4A-BA15-59916BF2519A}"/>
              </a:ext>
            </a:extLst>
          </p:cNvPr>
          <p:cNvSpPr txBox="1"/>
          <p:nvPr/>
        </p:nvSpPr>
        <p:spPr>
          <a:xfrm>
            <a:off x="435762" y="56248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Chuyện gì xảy ra nếu khúc đuôi bị thầy bắt?</a:t>
            </a:r>
          </a:p>
        </p:txBody>
      </p:sp>
      <p:sp>
        <p:nvSpPr>
          <p:cNvPr id="17" name="TextBox 16">
            <a:extLst>
              <a:ext uri="{FF2B5EF4-FFF2-40B4-BE49-F238E27FC236}">
                <a16:creationId xmlns:a16="http://schemas.microsoft.com/office/drawing/2014/main" xmlns="" id="{BD9D2B1B-6515-4441-99F0-E0146694E2AF}"/>
              </a:ext>
            </a:extLst>
          </p:cNvPr>
          <p:cNvSpPr txBox="1"/>
          <p:nvPr/>
        </p:nvSpPr>
        <p:spPr>
          <a:xfrm>
            <a:off x="435762" y="993508"/>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đuôi bị thầy bắt thì đổi vai làm thầy thuốc.</a:t>
            </a:r>
          </a:p>
        </p:txBody>
      </p:sp>
      <p:sp>
        <p:nvSpPr>
          <p:cNvPr id="23" name="TextBox 22">
            <a:extLst>
              <a:ext uri="{FF2B5EF4-FFF2-40B4-BE49-F238E27FC236}">
                <a16:creationId xmlns:a16="http://schemas.microsoft.com/office/drawing/2014/main" xmlns="" id="{BFC170D4-876E-944E-89A6-8FEA3C3282BF}"/>
              </a:ext>
            </a:extLst>
          </p:cNvPr>
          <p:cNvSpPr txBox="1"/>
          <p:nvPr/>
        </p:nvSpPr>
        <p:spPr>
          <a:xfrm>
            <a:off x="435761" y="1841086"/>
            <a:ext cx="654606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Nếu bạn khúc giữa bị đứt thì bạn đó phải làm gì?</a:t>
            </a:r>
          </a:p>
        </p:txBody>
      </p:sp>
      <p:sp>
        <p:nvSpPr>
          <p:cNvPr id="6" name="TextBox 5">
            <a:extLst>
              <a:ext uri="{FF2B5EF4-FFF2-40B4-BE49-F238E27FC236}">
                <a16:creationId xmlns:a16="http://schemas.microsoft.com/office/drawing/2014/main" xmlns="" id="{988E50B6-041A-E040-90B4-C3EA3A487C6D}"/>
              </a:ext>
            </a:extLst>
          </p:cNvPr>
          <p:cNvSpPr txBox="1"/>
          <p:nvPr/>
        </p:nvSpPr>
        <p:spPr>
          <a:xfrm>
            <a:off x="435762" y="2270192"/>
            <a:ext cx="5726913"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giữa bị đứt thì bạn đó phải làm đuôi.</a:t>
            </a:r>
          </a:p>
        </p:txBody>
      </p:sp>
      <p:pic>
        <p:nvPicPr>
          <p:cNvPr id="5" name="Picture 4">
            <a:extLst>
              <a:ext uri="{FF2B5EF4-FFF2-40B4-BE49-F238E27FC236}">
                <a16:creationId xmlns:a16="http://schemas.microsoft.com/office/drawing/2014/main" xmlns="" id="{7B6C1EA9-651A-9340-B3CE-89F4A2E90C4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231206" y="2806123"/>
            <a:ext cx="2894029" cy="2076892"/>
          </a:xfrm>
          <a:prstGeom prst="rect">
            <a:avLst/>
          </a:prstGeom>
        </p:spPr>
      </p:pic>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xmlns=""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359605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626</Words>
  <Application>Microsoft Office PowerPoint</Application>
  <PresentationFormat>Custom</PresentationFormat>
  <Paragraphs>97</Paragraphs>
  <Slides>19</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Kalam</vt:lpstr>
      <vt:lpstr>Montserrat</vt:lpstr>
      <vt:lpstr>UTM Cookies</vt:lpstr>
      <vt:lpstr>Wingdings</vt:lpstr>
      <vt:lpstr>HP001 4 hàng</vt:lpstr>
      <vt:lpstr>Arial</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THUONG_STD</cp:lastModifiedBy>
  <cp:revision>159</cp:revision>
  <dcterms:modified xsi:type="dcterms:W3CDTF">2022-11-29T08:46:34Z</dcterms:modified>
</cp:coreProperties>
</file>