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00" r:id="rId3"/>
    <p:sldMasterId id="2147483718" r:id="rId4"/>
    <p:sldMasterId id="2147483730" r:id="rId5"/>
  </p:sldMasterIdLst>
  <p:notesMasterIdLst>
    <p:notesMasterId r:id="rId26"/>
  </p:notesMasterIdLst>
  <p:sldIdLst>
    <p:sldId id="570" r:id="rId6"/>
    <p:sldId id="533" r:id="rId7"/>
    <p:sldId id="531" r:id="rId8"/>
    <p:sldId id="535" r:id="rId9"/>
    <p:sldId id="534" r:id="rId10"/>
    <p:sldId id="550" r:id="rId11"/>
    <p:sldId id="552" r:id="rId12"/>
    <p:sldId id="544" r:id="rId13"/>
    <p:sldId id="548" r:id="rId14"/>
    <p:sldId id="567" r:id="rId15"/>
    <p:sldId id="578" r:id="rId16"/>
    <p:sldId id="563" r:id="rId17"/>
    <p:sldId id="565" r:id="rId18"/>
    <p:sldId id="571" r:id="rId19"/>
    <p:sldId id="572" r:id="rId20"/>
    <p:sldId id="573" r:id="rId21"/>
    <p:sldId id="574" r:id="rId22"/>
    <p:sldId id="566" r:id="rId23"/>
    <p:sldId id="575" r:id="rId24"/>
    <p:sldId id="29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2"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CE4DA"/>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9" autoAdjust="0"/>
    <p:restoredTop sz="93947" autoAdjust="0"/>
  </p:normalViewPr>
  <p:slideViewPr>
    <p:cSldViewPr snapToGrid="0">
      <p:cViewPr varScale="1">
        <p:scale>
          <a:sx n="65" d="100"/>
          <a:sy n="65" d="100"/>
        </p:scale>
        <p:origin x="75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B7CA7C-7520-48DD-88FB-177E84F3E8EA}" type="datetimeFigureOut">
              <a:rPr lang="en-US" smtClean="0"/>
              <a:t>12/30/2024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76EAAE-8BA9-4EFF-BE4A-1A4A43290CE8}" type="slidenum">
              <a:rPr lang="en-US" smtClean="0"/>
              <a:t>‹#›</a:t>
            </a:fld>
            <a:endParaRPr lang="en-US"/>
          </a:p>
        </p:txBody>
      </p:sp>
    </p:spTree>
    <p:extLst>
      <p:ext uri="{BB962C8B-B14F-4D97-AF65-F5344CB8AC3E}">
        <p14:creationId xmlns:p14="http://schemas.microsoft.com/office/powerpoint/2010/main" val="2663830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5DF164E-D685-493E-AF07-0CE742DE1FDD}" type="slidenum">
              <a:rPr lang="zh-CN" altLang="en-US" smtClean="0">
                <a:solidFill>
                  <a:prstClr val="black"/>
                </a:solidFill>
                <a:ea typeface="宋体" panose="02010600030101010101" pitchFamily="2" charset="-122"/>
              </a:rPr>
              <a:pPr>
                <a:defRPr/>
              </a:pPr>
              <a:t>1</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3177595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0539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708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3749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5703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5623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C616C-8299-4076-8D87-B2DE53346399}"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944428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282996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2232249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8771287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608128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34200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13384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2024/12/30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268759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2024/12/30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862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2024/12/30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409961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2024/12/30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67869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205620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2024/12/30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462338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2024/12/30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228474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73704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6295287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00575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621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142162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59947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1907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6685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EC616C-8299-4076-8D87-B2DE53346399}"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2664333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73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740673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7837362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24215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39178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9349883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267086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6914728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613402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815765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EC616C-8299-4076-8D87-B2DE53346399}" type="datetimeFigureOut">
              <a:rPr lang="en-US" smtClean="0"/>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41196920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601981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83609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92544102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403088586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804325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285676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9369701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9985230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425137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688611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EC616C-8299-4076-8D87-B2DE53346399}" type="datetimeFigureOut">
              <a:rPr lang="en-US" smtClean="0"/>
              <a:t>12/30/2024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5161371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12/30/2024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2132848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12/30/2024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256001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12/30/2024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6170614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953423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5524835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0510948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79601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EC616C-8299-4076-8D87-B2DE53346399}" type="datetimeFigureOut">
              <a:rPr lang="en-US" smtClean="0"/>
              <a:t>12/30/2024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947831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EC616C-8299-4076-8D87-B2DE53346399}" type="datetimeFigureOut">
              <a:rPr lang="en-US" smtClean="0"/>
              <a:t>12/30/2024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575572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1963467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452764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4.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5.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C616C-8299-4076-8D87-B2DE53346399}" type="datetimeFigureOut">
              <a:rPr lang="en-US" smtClean="0"/>
              <a:t>12/30/2024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C64DD-8407-4FEB-8D26-3F636BF0C7DB}" type="slidenum">
              <a:rPr lang="en-US" smtClean="0"/>
              <a:t>‹#›</a:t>
            </a:fld>
            <a:endParaRPr lang="en-US"/>
          </a:p>
        </p:txBody>
      </p:sp>
    </p:spTree>
    <p:extLst>
      <p:ext uri="{BB962C8B-B14F-4D97-AF65-F5344CB8AC3E}">
        <p14:creationId xmlns:p14="http://schemas.microsoft.com/office/powerpoint/2010/main" val="6814947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2024/12/30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1016684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71401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15470342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12/30/2024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02230500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7.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1" name="Text Box 333"/>
          <p:cNvSpPr txBox="1">
            <a:spLocks noChangeArrowheads="1"/>
          </p:cNvSpPr>
          <p:nvPr/>
        </p:nvSpPr>
        <p:spPr bwMode="auto">
          <a:xfrm>
            <a:off x="2347754" y="3676093"/>
            <a:ext cx="778281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vi-VN" sz="4000" b="1" smtClean="0">
                <a:solidFill>
                  <a:srgbClr val="0070C0"/>
                </a:solidFill>
                <a:latin typeface="Times New Roman" panose="02020603050405020304" pitchFamily="18" charset="0"/>
              </a:rPr>
              <a:t>MÔN</a:t>
            </a:r>
            <a:r>
              <a:rPr lang="en-US" altLang="vi-VN" sz="4000" b="1">
                <a:solidFill>
                  <a:srgbClr val="0070C0"/>
                </a:solidFill>
                <a:latin typeface="Times New Roman" panose="02020603050405020304" pitchFamily="18" charset="0"/>
              </a:rPr>
              <a:t>: </a:t>
            </a:r>
            <a:r>
              <a:rPr lang="vi-VN" altLang="vi-VN" sz="4000" b="1" smtClean="0">
                <a:solidFill>
                  <a:srgbClr val="0070C0"/>
                </a:solidFill>
                <a:latin typeface="Times New Roman" panose="02020603050405020304" pitchFamily="18" charset="0"/>
              </a:rPr>
              <a:t>TIẾNG VIỆT          </a:t>
            </a:r>
          </a:p>
          <a:p>
            <a:pPr algn="ctr" eaLnBrk="1" fontAlgn="base" hangingPunct="1">
              <a:spcBef>
                <a:spcPct val="0"/>
              </a:spcBef>
              <a:spcAft>
                <a:spcPct val="0"/>
              </a:spcAft>
            </a:pPr>
            <a:r>
              <a:rPr lang="vi-VN" altLang="vi-VN" sz="4000" b="1" smtClean="0">
                <a:solidFill>
                  <a:srgbClr val="0070C0"/>
                </a:solidFill>
                <a:latin typeface="Times New Roman" panose="02020603050405020304" pitchFamily="18" charset="0"/>
              </a:rPr>
              <a:t>LỚP: </a:t>
            </a:r>
            <a:r>
              <a:rPr lang="vi-VN" altLang="vi-VN" sz="4000" b="1" smtClean="0">
                <a:solidFill>
                  <a:srgbClr val="0070C0"/>
                </a:solidFill>
                <a:latin typeface="Times New Roman" panose="02020603050405020304" pitchFamily="18" charset="0"/>
              </a:rPr>
              <a:t>2</a:t>
            </a:r>
            <a:r>
              <a:rPr lang="en-US" altLang="vi-VN" sz="4000" b="1" smtClean="0">
                <a:solidFill>
                  <a:srgbClr val="0070C0"/>
                </a:solidFill>
                <a:latin typeface="Times New Roman" panose="02020603050405020304" pitchFamily="18" charset="0"/>
              </a:rPr>
              <a:t>E</a:t>
            </a:r>
            <a:endParaRPr lang="en-US" altLang="vi-VN" sz="4000" b="1">
              <a:solidFill>
                <a:srgbClr val="0070C0"/>
              </a:solidFill>
              <a:latin typeface="Times New Roman" panose="02020603050405020304" pitchFamily="18" charset="0"/>
            </a:endParaRPr>
          </a:p>
        </p:txBody>
      </p:sp>
      <p:sp>
        <p:nvSpPr>
          <p:cNvPr id="25" name="TextBox 334"/>
          <p:cNvSpPr txBox="1">
            <a:spLocks noChangeArrowheads="1"/>
          </p:cNvSpPr>
          <p:nvPr/>
        </p:nvSpPr>
        <p:spPr bwMode="auto">
          <a:xfrm>
            <a:off x="1822903" y="5006291"/>
            <a:ext cx="85529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vi-VN" sz="3600" b="1">
                <a:solidFill>
                  <a:srgbClr val="FF0000"/>
                </a:solidFill>
                <a:latin typeface="Times New Roman" panose="02020603050405020304" pitchFamily="18" charset="0"/>
                <a:cs typeface="Times New Roman" panose="02020603050405020304" pitchFamily="18" charset="0"/>
              </a:rPr>
              <a:t>Giáo </a:t>
            </a:r>
            <a:r>
              <a:rPr lang="en-US" altLang="vi-VN" sz="3600" b="1" smtClean="0">
                <a:solidFill>
                  <a:srgbClr val="FF0000"/>
                </a:solidFill>
                <a:latin typeface="Times New Roman" panose="02020603050405020304" pitchFamily="18" charset="0"/>
                <a:cs typeface="Times New Roman" panose="02020603050405020304" pitchFamily="18" charset="0"/>
              </a:rPr>
              <a:t>viên: Khúc Cẩm Nhung</a:t>
            </a:r>
            <a:endParaRPr lang="en-US" altLang="vi-VN" sz="3600" b="1">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442128" y="1148337"/>
            <a:ext cx="11314546" cy="1446550"/>
          </a:xfrm>
          <a:prstGeom prst="rect">
            <a:avLst/>
          </a:prstGeom>
        </p:spPr>
        <p:txBody>
          <a:bodyPr wrap="square">
            <a:spAutoFit/>
          </a:bodyPr>
          <a:lstStyle/>
          <a:p>
            <a:pPr algn="ctr"/>
            <a:r>
              <a:rPr lang="vi-VN" sz="4400" b="1">
                <a:solidFill>
                  <a:srgbClr val="FF0000"/>
                </a:solidFill>
                <a:latin typeface="Times New Roman" panose="02020603050405020304" pitchFamily="18" charset="0"/>
                <a:ea typeface="+mj-ea"/>
                <a:cs typeface="+mj-cs"/>
              </a:rPr>
              <a:t>CHÀO MỪNG QUÝ THẦY CÔ GIÁO </a:t>
            </a:r>
            <a:endParaRPr lang="en-US" sz="4400" b="1" smtClean="0">
              <a:solidFill>
                <a:srgbClr val="FF0000"/>
              </a:solidFill>
              <a:latin typeface="Times New Roman" panose="02020603050405020304" pitchFamily="18" charset="0"/>
              <a:ea typeface="+mj-ea"/>
              <a:cs typeface="+mj-cs"/>
            </a:endParaRPr>
          </a:p>
          <a:p>
            <a:pPr algn="ctr"/>
            <a:r>
              <a:rPr lang="vi-VN" sz="4400" b="1" smtClean="0">
                <a:solidFill>
                  <a:srgbClr val="FF0000"/>
                </a:solidFill>
                <a:latin typeface="Times New Roman" panose="02020603050405020304" pitchFamily="18" charset="0"/>
                <a:ea typeface="+mj-ea"/>
                <a:cs typeface="+mj-cs"/>
              </a:rPr>
              <a:t>VỀ </a:t>
            </a:r>
            <a:r>
              <a:rPr lang="vi-VN" sz="4400" b="1">
                <a:solidFill>
                  <a:srgbClr val="FF0000"/>
                </a:solidFill>
                <a:latin typeface="Times New Roman" panose="02020603050405020304" pitchFamily="18" charset="0"/>
                <a:ea typeface="+mj-ea"/>
                <a:cs typeface="+mj-cs"/>
              </a:rPr>
              <a:t>DỰ </a:t>
            </a:r>
            <a:r>
              <a:rPr lang="vi-VN" sz="4400" b="1" smtClean="0">
                <a:solidFill>
                  <a:srgbClr val="FF0000"/>
                </a:solidFill>
                <a:latin typeface="Times New Roman" panose="02020603050405020304" pitchFamily="18" charset="0"/>
                <a:ea typeface="+mj-ea"/>
                <a:cs typeface="+mj-cs"/>
              </a:rPr>
              <a:t>GIỜ</a:t>
            </a:r>
            <a:r>
              <a:rPr lang="en-US" sz="4400" b="1" smtClean="0">
                <a:solidFill>
                  <a:srgbClr val="FF0000"/>
                </a:solidFill>
                <a:latin typeface="Times New Roman" panose="02020603050405020304" pitchFamily="18" charset="0"/>
                <a:ea typeface="+mj-ea"/>
                <a:cs typeface="+mj-cs"/>
              </a:rPr>
              <a:t> TIẾT HỌC</a:t>
            </a:r>
            <a:endParaRPr lang="vi-VN" b="1">
              <a:solidFill>
                <a:srgbClr val="FF0000"/>
              </a:solidFill>
            </a:endParaRPr>
          </a:p>
        </p:txBody>
      </p:sp>
    </p:spTree>
    <p:extLst>
      <p:ext uri="{BB962C8B-B14F-4D97-AF65-F5344CB8AC3E}">
        <p14:creationId xmlns:p14="http://schemas.microsoft.com/office/powerpoint/2010/main" val="4272247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45491" y="2100233"/>
            <a:ext cx="9301018"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charset="-122"/>
                <a:cs typeface="Times New Roman" panose="02020603050405020304" pitchFamily="18"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4338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sp>
        <p:nvSpPr>
          <p:cNvPr id="4" name="Down Arrow 3"/>
          <p:cNvSpPr/>
          <p:nvPr/>
        </p:nvSpPr>
        <p:spPr>
          <a:xfrm rot="3892939">
            <a:off x="4279037" y="902382"/>
            <a:ext cx="339720" cy="2768249"/>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solidFill>
                <a:prstClr val="white"/>
              </a:solidFill>
            </a:endParaRPr>
          </a:p>
        </p:txBody>
      </p:sp>
      <p:sp>
        <p:nvSpPr>
          <p:cNvPr id="5" name="Down Arrow 4"/>
          <p:cNvSpPr/>
          <p:nvPr/>
        </p:nvSpPr>
        <p:spPr>
          <a:xfrm rot="17589283">
            <a:off x="6962423" y="919202"/>
            <a:ext cx="339720" cy="269437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solidFill>
                <a:prstClr val="white"/>
              </a:solidFill>
            </a:endParaRPr>
          </a:p>
        </p:txBody>
      </p:sp>
      <p:sp>
        <p:nvSpPr>
          <p:cNvPr id="6" name="Down Arrow 5"/>
          <p:cNvSpPr/>
          <p:nvPr/>
        </p:nvSpPr>
        <p:spPr>
          <a:xfrm>
            <a:off x="5622558" y="1736737"/>
            <a:ext cx="339720" cy="1159733"/>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7" name="TextBox 6"/>
          <p:cNvSpPr txBox="1"/>
          <p:nvPr/>
        </p:nvSpPr>
        <p:spPr>
          <a:xfrm>
            <a:off x="900954" y="2877668"/>
            <a:ext cx="3189353" cy="2677656"/>
          </a:xfrm>
          <a:prstGeom prst="rect">
            <a:avLst/>
          </a:prstGeom>
          <a:solidFill>
            <a:srgbClr val="FFCCFF"/>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0" lvl="2"/>
            <a:r>
              <a:rPr lang="vi-VN" sz="3600" b="1">
                <a:solidFill>
                  <a:srgbClr val="002060"/>
                </a:solidFill>
                <a:latin typeface="+mj-lt"/>
              </a:rPr>
              <a:t>An yêu thích những chiếc chong chóng giấy</a:t>
            </a:r>
          </a:p>
          <a:p>
            <a:endParaRPr lang="vi-VN" sz="2400" dirty="0">
              <a:solidFill>
                <a:prstClr val="black"/>
              </a:solidFill>
            </a:endParaRPr>
          </a:p>
        </p:txBody>
      </p:sp>
      <p:sp>
        <p:nvSpPr>
          <p:cNvPr id="8" name="TextBox 7"/>
          <p:cNvSpPr txBox="1"/>
          <p:nvPr/>
        </p:nvSpPr>
        <p:spPr>
          <a:xfrm>
            <a:off x="4348316" y="2918009"/>
            <a:ext cx="3445888" cy="2554545"/>
          </a:xfrm>
          <a:prstGeom prst="rect">
            <a:avLst/>
          </a:prstGeom>
          <a:solidFill>
            <a:srgbClr val="0CE4DA"/>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0" lvl="2"/>
            <a:r>
              <a:rPr lang="vi-VN" sz="3200" b="1">
                <a:solidFill>
                  <a:prstClr val="black"/>
                </a:solidFill>
                <a:latin typeface="+mj-lt"/>
              </a:rPr>
              <a:t>An thích chạy thật nhanh để những cánh giấy không ngừng quay trong gió.</a:t>
            </a:r>
            <a:endParaRPr lang="vi-VN" sz="3200" b="1" dirty="0">
              <a:solidFill>
                <a:prstClr val="black"/>
              </a:solidFill>
              <a:latin typeface="+mj-lt"/>
            </a:endParaRPr>
          </a:p>
        </p:txBody>
      </p:sp>
      <p:sp>
        <p:nvSpPr>
          <p:cNvPr id="9" name="TextBox 8"/>
          <p:cNvSpPr txBox="1"/>
          <p:nvPr/>
        </p:nvSpPr>
        <p:spPr>
          <a:xfrm>
            <a:off x="7982244" y="2864222"/>
            <a:ext cx="2899116" cy="2431435"/>
          </a:xfrm>
          <a:prstGeom prst="rect">
            <a:avLst/>
          </a:prstGeom>
          <a:solidFill>
            <a:srgbClr val="FFCCFF"/>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vi-VN" sz="3200" b="1">
                <a:solidFill>
                  <a:srgbClr val="002060"/>
                </a:solidFill>
                <a:latin typeface="+mj-lt"/>
              </a:rPr>
              <a:t>Hai anh em đều mê những chiếc chong chóng </a:t>
            </a:r>
          </a:p>
          <a:p>
            <a:endParaRPr lang="vi-VN" sz="2400" dirty="0">
              <a:solidFill>
                <a:prstClr val="black"/>
              </a:solidFill>
            </a:endParaRPr>
          </a:p>
        </p:txBody>
      </p:sp>
      <p:sp>
        <p:nvSpPr>
          <p:cNvPr id="10" name="TextBox 9"/>
          <p:cNvSpPr txBox="1"/>
          <p:nvPr/>
        </p:nvSpPr>
        <p:spPr>
          <a:xfrm>
            <a:off x="987879" y="497839"/>
            <a:ext cx="9893481" cy="1200329"/>
          </a:xfrm>
          <a:prstGeom prst="rect">
            <a:avLst/>
          </a:prstGeom>
          <a:solidFill>
            <a:srgbClr val="FFFFCC"/>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0" lvl="1" algn="ctr"/>
            <a:r>
              <a:rPr lang="vi-VN" sz="3600" b="1">
                <a:solidFill>
                  <a:prstClr val="black"/>
                </a:solidFill>
                <a:latin typeface="+mj-lt"/>
                <a:cs typeface="Times New Roman" panose="02020603050405020304" pitchFamily="18" charset="0"/>
              </a:rPr>
              <a:t>Câu 1: Tìm chi tiết cho thấy An rất thích chơi chong chóng.</a:t>
            </a:r>
            <a:endParaRPr lang="vi-VN" sz="3600" b="1" dirty="0">
              <a:solidFill>
                <a:prstClr val="black"/>
              </a:solidFill>
              <a:latin typeface="+mj-lt"/>
              <a:cs typeface="Times New Roman" panose="02020603050405020304" pitchFamily="18" charset="0"/>
            </a:endParaRPr>
          </a:p>
        </p:txBody>
      </p:sp>
    </p:spTree>
    <p:extLst>
      <p:ext uri="{BB962C8B-B14F-4D97-AF65-F5344CB8AC3E}">
        <p14:creationId xmlns:p14="http://schemas.microsoft.com/office/powerpoint/2010/main" val="327868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61817" y="618836"/>
            <a:ext cx="11443855" cy="1237673"/>
          </a:xfrm>
          <a:prstGeom prst="wedgeRoundRectCallout">
            <a:avLst>
              <a:gd name="adj1" fmla="val -18901"/>
              <a:gd name="adj2" fmla="val 154788"/>
              <a:gd name="adj3" fmla="val 16667"/>
            </a:avLst>
          </a:prstGeom>
          <a:solidFill>
            <a:srgbClr val="0CE4DA"/>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just">
              <a:buNone/>
            </a:pPr>
            <a:r>
              <a:rPr lang="vi-VN" sz="4000" b="1" u="sng">
                <a:solidFill>
                  <a:schemeClr val="tx1"/>
                </a:solidFill>
                <a:latin typeface="Times New Roman" panose="02020603050405020304" pitchFamily="18" charset="0"/>
                <a:cs typeface="Times New Roman" panose="02020603050405020304" pitchFamily="18" charset="0"/>
              </a:rPr>
              <a:t>Câu 2</a:t>
            </a:r>
            <a:r>
              <a:rPr lang="vi-VN" sz="4000" b="1">
                <a:solidFill>
                  <a:schemeClr val="tx1"/>
                </a:solidFill>
                <a:latin typeface="Times New Roman" panose="02020603050405020304" pitchFamily="18" charset="0"/>
                <a:cs typeface="Times New Roman" panose="02020603050405020304" pitchFamily="18" charset="0"/>
              </a:rPr>
              <a:t>: Vì sao An luôn thắng khi thi chơi chong chóng cùng bé Mai</a:t>
            </a:r>
            <a:r>
              <a:rPr lang="vi-VN" sz="4000" b="1" smtClean="0">
                <a:solidFill>
                  <a:schemeClr val="tx1"/>
                </a:solidFill>
                <a:latin typeface="Times New Roman" panose="02020603050405020304" pitchFamily="18" charset="0"/>
                <a:cs typeface="Times New Roman" panose="02020603050405020304" pitchFamily="18" charset="0"/>
              </a:rPr>
              <a:t>?</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8" name="Title 7"/>
          <p:cNvSpPr txBox="1">
            <a:spLocks noGrp="1"/>
          </p:cNvSpPr>
          <p:nvPr>
            <p:ph type="title"/>
          </p:nvPr>
        </p:nvSpPr>
        <p:spPr>
          <a:xfrm>
            <a:off x="461817" y="3194266"/>
            <a:ext cx="11443855" cy="2308324"/>
          </a:xfrm>
          <a:prstGeom prst="rect">
            <a:avLst/>
          </a:prstGeom>
          <a:solidFill>
            <a:srgbClr val="FFFFCC"/>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marL="0" indent="0"/>
            <a:r>
              <a:rPr lang="vi-VN" sz="4000" b="1" smtClean="0">
                <a:solidFill>
                  <a:schemeClr val="tx1"/>
                </a:solidFill>
                <a:latin typeface="Time New Roman"/>
                <a:cs typeface="Arial-Rounded" panose="020B0500000000000000" charset="0"/>
                <a:sym typeface="+mn-ea"/>
              </a:rPr>
              <a:t/>
            </a:r>
            <a:br>
              <a:rPr lang="vi-VN" sz="4000" b="1" smtClean="0">
                <a:solidFill>
                  <a:schemeClr val="tx1"/>
                </a:solidFill>
                <a:latin typeface="Time New Roman"/>
                <a:cs typeface="Arial-Rounded" panose="020B0500000000000000" charset="0"/>
                <a:sym typeface="+mn-ea"/>
              </a:rPr>
            </a:br>
            <a:r>
              <a:rPr lang="vi-VN" sz="4000" b="1" smtClean="0">
                <a:solidFill>
                  <a:schemeClr val="tx1"/>
                </a:solidFill>
                <a:latin typeface="Time New Roman"/>
                <a:cs typeface="Arial-Rounded" panose="020B0500000000000000" charset="0"/>
                <a:sym typeface="+mn-ea"/>
              </a:rPr>
              <a:t>	</a:t>
            </a:r>
            <a:r>
              <a:rPr lang="vi-VN" sz="4000" smtClean="0">
                <a:solidFill>
                  <a:schemeClr val="tx1"/>
                </a:solidFill>
                <a:latin typeface="Time New Roman"/>
                <a:cs typeface="Arial-Rounded" panose="020B0500000000000000" charset="0"/>
                <a:sym typeface="+mn-ea"/>
              </a:rPr>
              <a:t>Vì </a:t>
            </a:r>
            <a:r>
              <a:rPr lang="vi-VN" sz="4000">
                <a:solidFill>
                  <a:schemeClr val="tx1"/>
                </a:solidFill>
                <a:latin typeface="Time New Roman"/>
                <a:cs typeface="Arial-Rounded" panose="020B0500000000000000" charset="0"/>
                <a:sym typeface="+mn-ea"/>
              </a:rPr>
              <a:t>An chạy nhanh hơn nên chong chóng quay lâu hơn</a:t>
            </a:r>
            <a:r>
              <a:rPr lang="vi-VN" sz="4000" smtClean="0">
                <a:solidFill>
                  <a:schemeClr val="tx1"/>
                </a:solidFill>
                <a:latin typeface="Time New Roman"/>
                <a:cs typeface="Arial-Rounded" panose="020B0500000000000000" charset="0"/>
                <a:sym typeface="+mn-ea"/>
              </a:rPr>
              <a:t>.</a:t>
            </a:r>
            <a:r>
              <a:rPr lang="vi-VN" sz="4000" smtClean="0">
                <a:solidFill>
                  <a:prstClr val="white"/>
                </a:solidFill>
                <a:latin typeface="Time New Roman"/>
                <a:cs typeface="Arial-Rounded" panose="020B0500000000000000" charset="0"/>
                <a:sym typeface="+mn-ea"/>
              </a:rPr>
              <a:t/>
            </a:r>
            <a:br>
              <a:rPr lang="vi-VN" sz="4000" smtClean="0">
                <a:solidFill>
                  <a:prstClr val="white"/>
                </a:solidFill>
                <a:latin typeface="Time New Roman"/>
                <a:cs typeface="Arial-Rounded" panose="020B0500000000000000" charset="0"/>
                <a:sym typeface="+mn-ea"/>
              </a:rPr>
            </a:br>
            <a:endParaRPr lang="en-US" sz="4000" dirty="0">
              <a:solidFill>
                <a:prstClr val="white"/>
              </a:solidFill>
              <a:latin typeface="Time New Roman"/>
              <a:cs typeface="Arial-Rounded" panose="020B0500000000000000" charset="0"/>
              <a:sym typeface="+mn-ea"/>
            </a:endParaRPr>
          </a:p>
        </p:txBody>
      </p:sp>
    </p:spTree>
    <p:extLst>
      <p:ext uri="{BB962C8B-B14F-4D97-AF65-F5344CB8AC3E}">
        <p14:creationId xmlns:p14="http://schemas.microsoft.com/office/powerpoint/2010/main" val="400797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527132" y="586179"/>
            <a:ext cx="11443855" cy="1237673"/>
          </a:xfrm>
          <a:prstGeom prst="wedgeRoundRectCallout">
            <a:avLst>
              <a:gd name="adj1" fmla="val -18901"/>
              <a:gd name="adj2" fmla="val 154788"/>
              <a:gd name="adj3" fmla="val 16667"/>
            </a:avLst>
          </a:prstGeom>
          <a:solidFill>
            <a:srgbClr val="0CE4DA"/>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gn="just">
              <a:buNone/>
            </a:pPr>
            <a:r>
              <a:rPr lang="vi-VN" sz="4000" b="1" u="sng">
                <a:solidFill>
                  <a:schemeClr val="tx1"/>
                </a:solidFill>
                <a:latin typeface="Times New Roman" panose="02020603050405020304" pitchFamily="18" charset="0"/>
                <a:cs typeface="Times New Roman" panose="02020603050405020304" pitchFamily="18" charset="0"/>
              </a:rPr>
              <a:t>Câu </a:t>
            </a:r>
            <a:r>
              <a:rPr lang="en-US" sz="4000" b="1" u="sng">
                <a:solidFill>
                  <a:schemeClr val="tx1"/>
                </a:solidFill>
                <a:latin typeface="Times New Roman" panose="02020603050405020304" pitchFamily="18" charset="0"/>
                <a:cs typeface="Times New Roman" panose="02020603050405020304" pitchFamily="18" charset="0"/>
              </a:rPr>
              <a:t>3</a:t>
            </a:r>
            <a:r>
              <a:rPr lang="vi-VN" sz="4000" b="1" smtClean="0">
                <a:solidFill>
                  <a:schemeClr val="tx1"/>
                </a:solidFill>
                <a:latin typeface="Times New Roman" panose="02020603050405020304" pitchFamily="18" charset="0"/>
                <a:cs typeface="Times New Roman" panose="02020603050405020304" pitchFamily="18" charset="0"/>
              </a:rPr>
              <a:t>: An nghĩ ra cách gì để bé Mai vui?</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8" name="Title 7"/>
          <p:cNvSpPr txBox="1">
            <a:spLocks noGrp="1"/>
          </p:cNvSpPr>
          <p:nvPr>
            <p:ph type="title"/>
          </p:nvPr>
        </p:nvSpPr>
        <p:spPr>
          <a:xfrm>
            <a:off x="461816" y="2737157"/>
            <a:ext cx="11443855" cy="3139321"/>
          </a:xfrm>
          <a:prstGeom prst="rect">
            <a:avLst/>
          </a:prstGeom>
          <a:solidFill>
            <a:srgbClr val="FFFFCC"/>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marL="0" indent="0"/>
            <a:r>
              <a:rPr lang="vi-VN" sz="3200" b="1" smtClean="0">
                <a:solidFill>
                  <a:schemeClr val="tx1"/>
                </a:solidFill>
                <a:latin typeface="Time New Roman"/>
                <a:cs typeface="Arial-Rounded" panose="020B0500000000000000" charset="0"/>
                <a:sym typeface="+mn-ea"/>
              </a:rPr>
              <a:t/>
            </a:r>
            <a:br>
              <a:rPr lang="vi-VN" sz="3200" b="1" smtClean="0">
                <a:solidFill>
                  <a:schemeClr val="tx1"/>
                </a:solidFill>
                <a:latin typeface="Time New Roman"/>
                <a:cs typeface="Arial-Rounded" panose="020B0500000000000000" charset="0"/>
                <a:sym typeface="+mn-ea"/>
              </a:rPr>
            </a:br>
            <a:r>
              <a:rPr lang="vi-VN" sz="3200" b="1" smtClean="0">
                <a:solidFill>
                  <a:schemeClr val="tx1"/>
                </a:solidFill>
                <a:latin typeface="Time New Roman"/>
                <a:cs typeface="Arial-Rounded" panose="020B0500000000000000" charset="0"/>
                <a:sym typeface="+mn-ea"/>
              </a:rPr>
              <a:t>	</a:t>
            </a:r>
            <a:r>
              <a:rPr lang="vi-VN" sz="4000" smtClean="0">
                <a:solidFill>
                  <a:schemeClr val="tx1"/>
                </a:solidFill>
                <a:latin typeface="Time New Roman"/>
                <a:cs typeface="Arial-Rounded" panose="020B0500000000000000" charset="0"/>
                <a:sym typeface="+mn-ea"/>
              </a:rPr>
              <a:t>An đã làm Mai vui bằng cách nhường Mai thắng. An để Mai đưa chong chóng ra trước quạt máy, còn mình thì phùng má thổi phù phù cho chong chóng quay.</a:t>
            </a:r>
            <a:r>
              <a:rPr lang="vi-VN" sz="3200" smtClean="0">
                <a:solidFill>
                  <a:schemeClr val="tx1"/>
                </a:solidFill>
                <a:latin typeface="Time New Roman"/>
                <a:cs typeface="Arial-Rounded" panose="020B0500000000000000" charset="0"/>
                <a:sym typeface="+mn-ea"/>
              </a:rPr>
              <a:t/>
            </a:r>
            <a:br>
              <a:rPr lang="vi-VN" sz="3200" smtClean="0">
                <a:solidFill>
                  <a:schemeClr val="tx1"/>
                </a:solidFill>
                <a:latin typeface="Time New Roman"/>
                <a:cs typeface="Arial-Rounded" panose="020B0500000000000000" charset="0"/>
                <a:sym typeface="+mn-ea"/>
              </a:rPr>
            </a:br>
            <a:endParaRPr lang="en-US" sz="2800" dirty="0">
              <a:solidFill>
                <a:prstClr val="white"/>
              </a:solidFill>
              <a:latin typeface="Time New Roman"/>
              <a:cs typeface="Arial-Rounded" panose="020B0500000000000000" charset="0"/>
              <a:sym typeface="+mn-ea"/>
            </a:endParaRPr>
          </a:p>
        </p:txBody>
      </p:sp>
    </p:spTree>
    <p:extLst>
      <p:ext uri="{BB962C8B-B14F-4D97-AF65-F5344CB8AC3E}">
        <p14:creationId xmlns:p14="http://schemas.microsoft.com/office/powerpoint/2010/main" val="18137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351177"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grpSp>
        <p:nvGrpSpPr>
          <p:cNvPr id="42" name="Group 41"/>
          <p:cNvGrpSpPr/>
          <p:nvPr/>
        </p:nvGrpSpPr>
        <p:grpSpPr>
          <a:xfrm>
            <a:off x="3842835" y="2307822"/>
            <a:ext cx="7702619" cy="2098675"/>
            <a:chOff x="172324" y="1157225"/>
            <a:chExt cx="2109019" cy="1406784"/>
          </a:xfrm>
        </p:grpSpPr>
        <p:sp>
          <p:nvSpPr>
            <p:cNvPr id="43" name="Hexagon 42"/>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88889" y="1370052"/>
              <a:ext cx="1954115" cy="1052175"/>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Phùng</a:t>
              </a:r>
              <a:r>
                <a:rPr kumimoji="0" lang="en-US" sz="4800" b="0" i="0" u="none" strike="noStrike" kern="1200" cap="none" spc="0" normalizeH="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má</a:t>
              </a:r>
              <a:endPar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4800" b="0" i="0" u="none" strike="noStrike" kern="1200" cap="none" spc="0" normalizeH="0" baseline="0" noProof="0" smtClean="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Hai má</a:t>
              </a:r>
              <a:r>
                <a:rPr kumimoji="0" lang="en-US" altLang="vi-VN" sz="4800" b="0" i="0" u="none" strike="noStrike" kern="1200" cap="none" spc="0" normalizeH="0" noProof="0" smtClean="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căng phồng lên</a:t>
              </a:r>
              <a:endParaRPr kumimoji="0" lang="en-US" altLang="vi-VN" sz="4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Tree>
    <p:extLst>
      <p:ext uri="{BB962C8B-B14F-4D97-AF65-F5344CB8AC3E}">
        <p14:creationId xmlns:p14="http://schemas.microsoft.com/office/powerpoint/2010/main" val="2570093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1028" name="Picture 4" descr="Chong chóng mùa hè tái chế từ vỏ chai nhự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1673" y="235816"/>
            <a:ext cx="11600872" cy="6419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7831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351177"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grpSp>
        <p:nvGrpSpPr>
          <p:cNvPr id="42" name="Group 41"/>
          <p:cNvGrpSpPr/>
          <p:nvPr/>
        </p:nvGrpSpPr>
        <p:grpSpPr>
          <a:xfrm>
            <a:off x="3854296" y="1710790"/>
            <a:ext cx="7702619" cy="3090635"/>
            <a:chOff x="172324" y="1157225"/>
            <a:chExt cx="2109019" cy="2071715"/>
          </a:xfrm>
        </p:grpSpPr>
        <p:sp>
          <p:nvSpPr>
            <p:cNvPr id="43" name="Hexagon 42"/>
            <p:cNvSpPr/>
            <p:nvPr/>
          </p:nvSpPr>
          <p:spPr>
            <a:xfrm>
              <a:off x="172324" y="1157225"/>
              <a:ext cx="2109019" cy="207171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92990" y="1351530"/>
              <a:ext cx="1954115" cy="1877410"/>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toe</a:t>
              </a: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Cười</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với</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khuôn</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miệng</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mở</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rộng</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sang 2 </a:t>
              </a: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bên</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thể</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hiện</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sự</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thích</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thú</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a:t>
              </a:r>
            </a:p>
          </p:txBody>
        </p:sp>
      </p:grpSp>
    </p:spTree>
    <p:extLst>
      <p:ext uri="{BB962C8B-B14F-4D97-AF65-F5344CB8AC3E}">
        <p14:creationId xmlns:p14="http://schemas.microsoft.com/office/powerpoint/2010/main" val="1221161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Picture 6" descr="Chong chóng mùa hè tái chế từ vỏ chai nhự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7091" y="365125"/>
            <a:ext cx="11591636" cy="6220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4250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sz="3200" b="1">
                <a:solidFill>
                  <a:prstClr val="black"/>
                </a:solidFill>
                <a:latin typeface="Time New Roman"/>
                <a:ea typeface="+mn-ea"/>
                <a:cs typeface="Arial-Rounded" panose="020B0500000000000000" charset="0"/>
                <a:sym typeface="+mn-ea"/>
              </a:rPr>
              <a:t/>
            </a:r>
            <a:br>
              <a:rPr lang="vi-VN" sz="3200" b="1">
                <a:solidFill>
                  <a:prstClr val="black"/>
                </a:solidFill>
                <a:latin typeface="Time New Roman"/>
                <a:ea typeface="+mn-ea"/>
                <a:cs typeface="Arial-Rounded" panose="020B0500000000000000" charset="0"/>
                <a:sym typeface="+mn-ea"/>
              </a:rPr>
            </a:br>
            <a:r>
              <a:rPr lang="vi-VN" b="1">
                <a:latin typeface="Time New Roman"/>
                <a:cs typeface="Arial-Rounded" panose="020B0500000000000000" charset="0"/>
                <a:sym typeface="+mn-ea"/>
              </a:rPr>
              <a:t/>
            </a:r>
            <a:br>
              <a:rPr lang="vi-VN" b="1">
                <a:latin typeface="Time New Roman"/>
                <a:cs typeface="Arial-Rounded" panose="020B0500000000000000" charset="0"/>
                <a:sym typeface="+mn-ea"/>
              </a:rPr>
            </a:br>
            <a:endParaRPr lang="vi-VN"/>
          </a:p>
        </p:txBody>
      </p:sp>
      <p:sp>
        <p:nvSpPr>
          <p:cNvPr id="4" name="Content Placeholder 3"/>
          <p:cNvSpPr>
            <a:spLocks noGrp="1"/>
          </p:cNvSpPr>
          <p:nvPr>
            <p:ph idx="1"/>
          </p:nvPr>
        </p:nvSpPr>
        <p:spPr>
          <a:xfrm>
            <a:off x="269421" y="2897043"/>
            <a:ext cx="11438165" cy="2977284"/>
          </a:xfrm>
          <a:prstGeom prst="cloud">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800" smtClean="0">
                <a:solidFill>
                  <a:schemeClr val="tx1"/>
                </a:solidFill>
                <a:latin typeface="Times New Roman" pitchFamily="18" charset="0"/>
                <a:cs typeface="Times New Roman" pitchFamily="18" charset="0"/>
                <a:sym typeface="+mn-ea"/>
              </a:rPr>
              <a:t>Anh em An </a:t>
            </a:r>
            <a:r>
              <a:rPr lang="vi-VN" sz="4800" smtClean="0">
                <a:solidFill>
                  <a:schemeClr val="tx1"/>
                </a:solidFill>
                <a:latin typeface="Times New Roman" pitchFamily="18" charset="0"/>
                <a:cs typeface="Times New Roman" pitchFamily="18" charset="0"/>
                <a:sym typeface="+mn-ea"/>
              </a:rPr>
              <a:t>và</a:t>
            </a:r>
            <a:r>
              <a:rPr lang="en-US" sz="4800" smtClean="0">
                <a:solidFill>
                  <a:schemeClr val="tx1"/>
                </a:solidFill>
                <a:latin typeface="Times New Roman" pitchFamily="18" charset="0"/>
                <a:cs typeface="Times New Roman" pitchFamily="18" charset="0"/>
                <a:sym typeface="+mn-ea"/>
              </a:rPr>
              <a:t> Mai</a:t>
            </a:r>
            <a:r>
              <a:rPr lang="vi-VN" sz="4800" smtClean="0">
                <a:solidFill>
                  <a:schemeClr val="tx1"/>
                </a:solidFill>
                <a:latin typeface="Times New Roman" pitchFamily="18" charset="0"/>
                <a:cs typeface="Times New Roman" pitchFamily="18" charset="0"/>
                <a:sym typeface="+mn-ea"/>
              </a:rPr>
              <a:t> rất yêu thương, nhường nhịn nhau</a:t>
            </a:r>
            <a:endParaRPr lang="vi-VN" sz="4800" dirty="0">
              <a:solidFill>
                <a:schemeClr val="tx1"/>
              </a:solidFill>
              <a:latin typeface="Times New Roman" pitchFamily="18" charset="0"/>
              <a:cs typeface="Times New Roman" pitchFamily="18" charset="0"/>
            </a:endParaRPr>
          </a:p>
        </p:txBody>
      </p:sp>
      <p:sp>
        <p:nvSpPr>
          <p:cNvPr id="6" name="Title 7"/>
          <p:cNvSpPr txBox="1">
            <a:spLocks/>
          </p:cNvSpPr>
          <p:nvPr/>
        </p:nvSpPr>
        <p:spPr>
          <a:xfrm>
            <a:off x="392544" y="525421"/>
            <a:ext cx="11443855" cy="1643527"/>
          </a:xfrm>
          <a:prstGeom prst="rect">
            <a:avLst/>
          </a:prstGeom>
          <a:solidFill>
            <a:srgbClr val="0CE4DA"/>
          </a:solidFill>
        </p:spPr>
        <p:style>
          <a:lnRef idx="1">
            <a:schemeClr val="accent2"/>
          </a:lnRef>
          <a:fillRef idx="2">
            <a:schemeClr val="accent2"/>
          </a:fillRef>
          <a:effectRef idx="1">
            <a:schemeClr val="accent2"/>
          </a:effectRef>
          <a:fontRef idx="minor">
            <a:schemeClr val="dk1"/>
          </a:fontRef>
        </p:style>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dk1"/>
                </a:solidFill>
                <a:latin typeface="Arial" panose="020B0604020202020204" pitchFamily="34" charset="0"/>
                <a:ea typeface="+mn-ea"/>
                <a:cs typeface="Arial" panose="020B0604020202020204" pitchFamily="34" charset="0"/>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vi-VN" sz="3200" b="1" smtClean="0">
                <a:solidFill>
                  <a:schemeClr val="tx1"/>
                </a:solidFill>
                <a:latin typeface="Time New Roman"/>
                <a:cs typeface="Arial-Rounded" panose="020B0500000000000000" charset="0"/>
                <a:sym typeface="+mn-ea"/>
              </a:rPr>
              <a:t/>
            </a:r>
            <a:br>
              <a:rPr lang="vi-VN" sz="3200" b="1" smtClean="0">
                <a:solidFill>
                  <a:schemeClr val="tx1"/>
                </a:solidFill>
                <a:latin typeface="Time New Roman"/>
                <a:cs typeface="Arial-Rounded" panose="020B0500000000000000" charset="0"/>
                <a:sym typeface="+mn-ea"/>
              </a:rPr>
            </a:br>
            <a:r>
              <a:rPr lang="vi-VN" sz="4000" b="1" u="sng" smtClean="0">
                <a:solidFill>
                  <a:schemeClr val="tx1"/>
                </a:solidFill>
                <a:latin typeface="Sitka Banner" panose="02000505000000020004" pitchFamily="2" charset="0"/>
                <a:cs typeface="Arial-Rounded" panose="020B0500000000000000" charset="0"/>
                <a:sym typeface="+mn-ea"/>
              </a:rPr>
              <a:t>Câu </a:t>
            </a:r>
            <a:r>
              <a:rPr lang="en-US" sz="4000" b="1" u="sng" smtClean="0">
                <a:solidFill>
                  <a:schemeClr val="tx1"/>
                </a:solidFill>
                <a:latin typeface="Time New Roman"/>
                <a:cs typeface="Arial-Rounded" panose="020B0500000000000000" charset="0"/>
                <a:sym typeface="+mn-ea"/>
              </a:rPr>
              <a:t>4</a:t>
            </a:r>
            <a:r>
              <a:rPr lang="en-US" sz="4000" b="1" smtClean="0">
                <a:solidFill>
                  <a:schemeClr val="tx1"/>
                </a:solidFill>
                <a:latin typeface="Sitka Banner" panose="02000505000000020004" pitchFamily="2" charset="0"/>
                <a:cs typeface="Arial-Rounded" panose="020B0500000000000000" charset="0"/>
                <a:sym typeface="+mn-ea"/>
              </a:rPr>
              <a:t>: Qua </a:t>
            </a:r>
            <a:r>
              <a:rPr lang="vi-VN" sz="4000" b="1" smtClean="0">
                <a:solidFill>
                  <a:schemeClr val="tx1"/>
                </a:solidFill>
                <a:latin typeface="Sitka Banner" panose="02000505000000020004" pitchFamily="2" charset="0"/>
                <a:cs typeface="Arial-Rounded" panose="020B0500000000000000" charset="0"/>
                <a:sym typeface="+mn-ea"/>
              </a:rPr>
              <a:t>câu chuyện em thấy tình cảm của anh em An và Mai như thế nào?</a:t>
            </a:r>
            <a:endParaRPr lang="en-US" sz="3600" b="1" dirty="0">
              <a:solidFill>
                <a:prstClr val="white"/>
              </a:solidFill>
              <a:latin typeface="Sitka Banner" panose="02000505000000020004" pitchFamily="2" charset="0"/>
              <a:cs typeface="Arial-Rounded" panose="020B0500000000000000" charset="0"/>
              <a:sym typeface="+mn-ea"/>
            </a:endParaRPr>
          </a:p>
        </p:txBody>
      </p:sp>
    </p:spTree>
    <p:extLst>
      <p:ext uri="{BB962C8B-B14F-4D97-AF65-F5344CB8AC3E}">
        <p14:creationId xmlns:p14="http://schemas.microsoft.com/office/powerpoint/2010/main" val="34491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 calcmode="lin" valueType="num">
                                      <p:cBhvr additive="base">
                                        <p:cTn id="13"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NHẠC THIẾU NHI - CHONG CHÓNG TRE">
            <a:hlinkClick r:id="" action="ppaction://media"/>
          </p:cNvPr>
          <p:cNvPicPr>
            <a:picLocks noGrp="1" noChangeAspect="1"/>
          </p:cNvPicPr>
          <p:nvPr>
            <p:ph idx="1"/>
            <a:videoFile r:link="rId1"/>
            <p:extLst>
              <p:ext uri="{DAA4B4D4-6D71-4841-9C94-3DE7FCFB9230}">
                <p14:media xmlns:p14="http://schemas.microsoft.com/office/powerpoint/2010/main" r:embed="rId2">
                  <p14:trim st="11912" end="132245"/>
                </p14:media>
              </p:ext>
            </p:extLst>
          </p:nvPr>
        </p:nvPicPr>
        <p:blipFill>
          <a:blip r:embed="rId4"/>
          <a:stretch>
            <a:fillRect/>
          </a:stretch>
        </p:blipFill>
        <p:spPr>
          <a:xfrm>
            <a:off x="395926" y="365125"/>
            <a:ext cx="11397005" cy="5811838"/>
          </a:xfrm>
        </p:spPr>
      </p:pic>
    </p:spTree>
    <p:extLst>
      <p:ext uri="{BB962C8B-B14F-4D97-AF65-F5344CB8AC3E}">
        <p14:creationId xmlns:p14="http://schemas.microsoft.com/office/powerpoint/2010/main" val="9371508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Tree>
    <p:extLst>
      <p:ext uri="{BB962C8B-B14F-4D97-AF65-F5344CB8AC3E}">
        <p14:creationId xmlns:p14="http://schemas.microsoft.com/office/powerpoint/2010/main" val="941582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4"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a:p>
        </p:txBody>
      </p:sp>
      <p:sp>
        <p:nvSpPr>
          <p:cNvPr id="3" name="Subtitle 2"/>
          <p:cNvSpPr>
            <a:spLocks noGrp="1"/>
          </p:cNvSpPr>
          <p:nvPr>
            <p:ph type="subTitle" idx="1"/>
          </p:nvPr>
        </p:nvSpPr>
        <p:spPr/>
        <p:txBody>
          <a:bodyPr/>
          <a:lstStyle/>
          <a:p>
            <a:endParaRPr lang="vi-VN"/>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52493"/>
            <a:ext cx="4304145" cy="476019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4146" y="936880"/>
            <a:ext cx="4174836" cy="477581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8982" y="966369"/>
            <a:ext cx="3722255" cy="4746321"/>
          </a:xfrm>
          <a:prstGeom prst="rect">
            <a:avLst/>
          </a:prstGeom>
        </p:spPr>
      </p:pic>
    </p:spTree>
    <p:extLst>
      <p:ext uri="{BB962C8B-B14F-4D97-AF65-F5344CB8AC3E}">
        <p14:creationId xmlns:p14="http://schemas.microsoft.com/office/powerpoint/2010/main" val="5051128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254" y="0"/>
            <a:ext cx="10972800" cy="1143000"/>
          </a:xfrm>
        </p:spPr>
        <p:txBody>
          <a:bodyPr/>
          <a:lstStyle/>
          <a:p>
            <a:r>
              <a:rPr lang="en-US" b="1" smtClean="0">
                <a:solidFill>
                  <a:srgbClr val="0070C0"/>
                </a:solidFill>
                <a:latin typeface="Times New Roman" panose="02020603050405020304" pitchFamily="18" charset="0"/>
                <a:cs typeface="Times New Roman" panose="02020603050405020304" pitchFamily="18" charset="0"/>
              </a:rPr>
              <a:t>TRÒ CHƠI PHỎNG VẤN</a:t>
            </a:r>
            <a:endParaRPr lang="vi-VN" b="1">
              <a:solidFill>
                <a:srgbClr val="0070C0"/>
              </a:solidFill>
              <a:latin typeface="Times New Roman" panose="02020603050405020304" pitchFamily="18" charset="0"/>
              <a:cs typeface="Times New Roman" panose="02020603050405020304" pitchFamily="18" charset="0"/>
            </a:endParaRPr>
          </a:p>
        </p:txBody>
      </p:sp>
      <p:pic>
        <p:nvPicPr>
          <p:cNvPr id="1030" name="Picture 6" descr="https://png.pngtree.com/png-clipart/20190617/original/pngtree-hand-drawn-reporter-character-reporters-live-report-video-reporter-cartoon-female-png-image_389509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14400"/>
            <a:ext cx="12191999" cy="5874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1354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DA47C52D-8A3F-4B29-A5CF-B67650D1D0EF}"/>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2509566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254" y="2844800"/>
            <a:ext cx="11822545" cy="4592927"/>
          </a:xfrm>
        </p:spPr>
        <p:txBody>
          <a:bodyPr/>
          <a:lstStyle/>
          <a:p>
            <a:pPr marL="0" indent="0">
              <a:buNone/>
            </a:pPr>
            <a:r>
              <a:rPr lang="en-US" smtClean="0">
                <a:latin typeface="Times New Roman" panose="02020603050405020304" pitchFamily="18" charset="0"/>
                <a:cs typeface="Times New Roman" panose="02020603050405020304" pitchFamily="18" charset="0"/>
              </a:rPr>
              <a:t>	</a:t>
            </a:r>
            <a:endParaRPr lang="vi-VN" sz="280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BDCE48CD-9935-4273-BDB6-D1B7D67BC370}"/>
              </a:ext>
            </a:extLst>
          </p:cNvPr>
          <p:cNvSpPr/>
          <p:nvPr/>
        </p:nvSpPr>
        <p:spPr>
          <a:xfrm>
            <a:off x="434780" y="659172"/>
            <a:ext cx="11683999" cy="590203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200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a:p>
            <a:pPr algn="just"/>
            <a:endParaRPr lang="en-US" sz="2000" smtClean="0">
              <a:solidFill>
                <a:prstClr val="black"/>
              </a:solidFill>
              <a:latin typeface="Arial-Rounded" panose="020B0500000000000000" pitchFamily="34" charset="0"/>
              <a:ea typeface="Arial-Rounded" panose="020B0500000000000000" pitchFamily="34" charset="0"/>
              <a:cs typeface="Times New Roman" panose="02020603050405020304" pitchFamily="18" charset="0"/>
            </a:endParaRPr>
          </a:p>
          <a:p>
            <a:pPr algn="just"/>
            <a:endParaRPr lang="en-US" sz="2000">
              <a:solidFill>
                <a:prstClr val="black"/>
              </a:solidFill>
              <a:latin typeface="Arial-Rounded" panose="020B0500000000000000" pitchFamily="34" charset="0"/>
              <a:ea typeface="Arial-Rounded" panose="020B0500000000000000" pitchFamily="34" charset="0"/>
              <a:cs typeface="Times New Roman" panose="02020603050405020304" pitchFamily="18" charset="0"/>
            </a:endParaRPr>
          </a:p>
          <a:p>
            <a:pPr algn="just"/>
            <a:r>
              <a:rPr lang="en-US" sz="2000" smtClean="0">
                <a:solidFill>
                  <a:prstClr val="black"/>
                </a:solidFill>
                <a:latin typeface="Arial-Rounded" panose="020B0500000000000000" pitchFamily="34" charset="0"/>
                <a:ea typeface="Arial-Rounded" panose="020B0500000000000000" pitchFamily="34" charset="0"/>
                <a:cs typeface="Times New Roman" panose="02020603050405020304" pitchFamily="18" charset="0"/>
              </a:rPr>
              <a:t>	</a:t>
            </a:r>
          </a:p>
          <a:p>
            <a:pPr algn="just"/>
            <a:endParaRPr lang="en-US" sz="280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80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An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chiếc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chóng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giấy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Mỗi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chiếc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chóng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gắn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bốn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giấy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mỏng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xinh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mỗi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lần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quay,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mang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bao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nhiêu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cười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háo</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hức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Anh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chạy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thật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nhanh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28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cánh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giấy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ngừng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quay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lướt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qua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chóng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tạo</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u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a:t>
            </a:r>
            <a:r>
              <a:rPr lang="en-US" sz="280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2800" smtClean="0">
                <a:solidFill>
                  <a:prstClr val="black"/>
                </a:solidFill>
                <a:latin typeface="Times New Roman" panose="02020603050405020304" pitchFamily="18" charset="0"/>
                <a:cs typeface="Times New Roman" panose="02020603050405020304" pitchFamily="18" charset="0"/>
              </a:rPr>
              <a:t>	An </a:t>
            </a:r>
            <a:r>
              <a:rPr lang="en-US" sz="2800">
                <a:solidFill>
                  <a:prstClr val="black"/>
                </a:solidFill>
                <a:latin typeface="Times New Roman" panose="02020603050405020304" pitchFamily="18" charset="0"/>
                <a:cs typeface="Times New Roman" panose="02020603050405020304" pitchFamily="18" charset="0"/>
              </a:rPr>
              <a:t>thường rủ bé Mai chơi chong chóng và thi xem ai thắng. Hai anh em chạy quanh sân cho chong chóng quay, rồi đột ngột dừng lại. Chong chóng của ai dừng quay trước thì người đó thua. An chạy nhanh hơn nên chong chóng quay lâu hơn. Thua mãi, Mai buồn thiu. An liền cho em giơ chong chóng ra trước quạt máy, còn mình thì phùng má thổi phù phù cho chong chóng quay. Mai cười toe vì thắng. Bây giờ, cũng giống như anh, Mai cũng rất mê những chiếc chong chóng</a:t>
            </a:r>
            <a:r>
              <a:rPr lang="en-US" sz="2800" smtClean="0">
                <a:solidFill>
                  <a:prstClr val="black"/>
                </a:solidFill>
                <a:latin typeface="Times New Roman" panose="02020603050405020304" pitchFamily="18" charset="0"/>
                <a:cs typeface="Times New Roman" panose="02020603050405020304" pitchFamily="18" charset="0"/>
              </a:rPr>
              <a:t>.</a:t>
            </a:r>
          </a:p>
          <a:p>
            <a:pPr algn="r"/>
            <a:r>
              <a:rPr lang="en-US" sz="2800" smtClean="0">
                <a:solidFill>
                  <a:prstClr val="black"/>
                </a:solidFill>
                <a:latin typeface="Times New Roman" panose="02020603050405020304" pitchFamily="18" charset="0"/>
                <a:cs typeface="Times New Roman" panose="02020603050405020304" pitchFamily="18" charset="0"/>
              </a:rPr>
              <a:t>(</a:t>
            </a:r>
            <a:r>
              <a:rPr lang="en-US" sz="2800" i="1" smtClean="0">
                <a:solidFill>
                  <a:prstClr val="black"/>
                </a:solidFill>
                <a:latin typeface="Times New Roman" panose="02020603050405020304" pitchFamily="18" charset="0"/>
                <a:cs typeface="Times New Roman" panose="02020603050405020304" pitchFamily="18" charset="0"/>
              </a:rPr>
              <a:t>Theo</a:t>
            </a:r>
            <a:r>
              <a:rPr lang="en-US" sz="2800" smtClean="0">
                <a:solidFill>
                  <a:prstClr val="black"/>
                </a:solidFill>
                <a:latin typeface="Times New Roman" panose="02020603050405020304" pitchFamily="18" charset="0"/>
                <a:cs typeface="Times New Roman" panose="02020603050405020304" pitchFamily="18" charset="0"/>
              </a:rPr>
              <a:t> Tuệ Nhi)</a:t>
            </a:r>
            <a:endParaRPr lang="vi-VN" sz="2800">
              <a:solidFill>
                <a:prstClr val="black"/>
              </a:solidFill>
              <a:latin typeface="Times New Roman" panose="02020603050405020304" pitchFamily="18" charset="0"/>
              <a:cs typeface="Times New Roman" panose="02020603050405020304" pitchFamily="18" charset="0"/>
            </a:endParaRPr>
          </a:p>
          <a:p>
            <a:pPr algn="just"/>
            <a:endParaRPr lang="en-US" sz="280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a:endParaRPr lang="en-US" sz="280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a:endPar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itle 4"/>
          <p:cNvSpPr>
            <a:spLocks noGrp="1"/>
          </p:cNvSpPr>
          <p:nvPr>
            <p:ph type="title"/>
          </p:nvPr>
        </p:nvSpPr>
        <p:spPr>
          <a:xfrm>
            <a:off x="655782" y="937"/>
            <a:ext cx="10972800" cy="658235"/>
          </a:xfrm>
        </p:spPr>
        <p:txBody>
          <a:bodyPr>
            <a:normAutofit fontScale="90000"/>
          </a:bodyPr>
          <a:lstStyle/>
          <a:p>
            <a:r>
              <a:rPr lang="en-US" b="1">
                <a:solidFill>
                  <a:srgbClr val="0070C0"/>
                </a:solidFill>
                <a:latin typeface="Times New Roman" panose="02020603050405020304" pitchFamily="18" charset="0"/>
                <a:cs typeface="Times New Roman" panose="02020603050405020304" pitchFamily="18" charset="0"/>
              </a:rPr>
              <a:t>CHƠI CHONG CHÓNG</a:t>
            </a:r>
            <a:endParaRPr lang="vi-VN"/>
          </a:p>
        </p:txBody>
      </p:sp>
      <p:sp>
        <p:nvSpPr>
          <p:cNvPr id="6" name="Cloud 5"/>
          <p:cNvSpPr/>
          <p:nvPr/>
        </p:nvSpPr>
        <p:spPr>
          <a:xfrm>
            <a:off x="4470123" y="5833706"/>
            <a:ext cx="3613312" cy="845185"/>
          </a:xfrm>
          <a:prstGeom prst="cloud">
            <a:avLst/>
          </a:prstGeom>
          <a:solidFill>
            <a:srgbClr val="ED7D31"/>
          </a:solidFill>
          <a:ln w="12700" cap="flat" cmpd="sng" algn="ctr">
            <a:solidFill>
              <a:srgbClr val="ED7D31">
                <a:shade val="50000"/>
              </a:srgbClr>
            </a:solidFill>
            <a:prstDash val="solid"/>
            <a:miter lim="800000"/>
          </a:ln>
          <a:effectLst/>
        </p:spPr>
        <p:txBody>
          <a:bodyPr lIns="91403" tIns="45702" rIns="91403" bIns="4570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2400" b="1" i="0" u="none" strike="noStrike" kern="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nối</a:t>
            </a:r>
            <a:r>
              <a:rPr kumimoji="0" lang="en-US" sz="2400" b="1" i="0" u="none" strike="noStrike" kern="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0" cap="none" spc="0" normalizeH="0" baseline="0" noProof="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tiếp</a:t>
            </a:r>
            <a:r>
              <a:rPr kumimoji="0" lang="en-US" sz="2400" b="1"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0" cap="none" spc="0" normalizeH="0" baseline="0" noProof="0" smtClean="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endParaRPr kumimoji="0" lang="en-US" sz="2400" b="1" i="0" u="none" strike="noStrike" kern="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11482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smtClean="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a:t>
              </a:r>
              <a:r>
                <a:rPr kumimoji="0" lang="en-US" altLang="zh-CN" sz="3600" b="1" i="0" u="none" strike="noStrike" kern="1200" cap="none" spc="0" normalizeH="0" noProof="0" smtClean="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ĐỌC CÂU</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0" name="Rectangle 19"/>
          <p:cNvSpPr/>
          <p:nvPr/>
        </p:nvSpPr>
        <p:spPr>
          <a:xfrm>
            <a:off x="3124200" y="811865"/>
            <a:ext cx="9067800" cy="4033348"/>
          </a:xfrm>
          <a:prstGeom prst="rect">
            <a:avLst/>
          </a:prstGeom>
        </p:spPr>
        <p:txBody>
          <a:bodyPr wrap="square">
            <a:spAutoFit/>
          </a:bodyPr>
          <a:lstStyle/>
          <a:p>
            <a:pPr>
              <a:lnSpc>
                <a:spcPct val="150000"/>
              </a:lnSpc>
              <a:spcBef>
                <a:spcPts val="1000"/>
              </a:spcBef>
            </a:pPr>
            <a:r>
              <a:rPr lang="vi-VN" sz="2800" smtClean="0">
                <a:solidFill>
                  <a:srgbClr val="4472C4"/>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400" b="1" smtClean="0">
                <a:solidFill>
                  <a:srgbClr val="4472C4"/>
                </a:solidFill>
                <a:latin typeface="Times New Roman" panose="02020603050405020304" pitchFamily="18" charset="0"/>
                <a:ea typeface="Arial-Rounded" panose="020B0500000000000000" pitchFamily="34" charset="0"/>
                <a:cs typeface="Times New Roman" panose="02020603050405020304" pitchFamily="18" charset="0"/>
              </a:rPr>
              <a:t>Mỗi </a:t>
            </a:r>
            <a:r>
              <a:rPr lang="vi-VN" sz="4400" b="1">
                <a:solidFill>
                  <a:srgbClr val="4472C4"/>
                </a:solidFill>
                <a:latin typeface="Times New Roman" panose="02020603050405020304" pitchFamily="18" charset="0"/>
                <a:ea typeface="Arial-Rounded" panose="020B0500000000000000" pitchFamily="34" charset="0"/>
                <a:cs typeface="Times New Roman" panose="02020603050405020304" pitchFamily="18" charset="0"/>
              </a:rPr>
              <a:t>chiếc chong chóng chỉ có một cái cán </a:t>
            </a:r>
            <a:r>
              <a:rPr lang="vi-VN" sz="4400" b="1" smtClean="0">
                <a:solidFill>
                  <a:srgbClr val="4472C4"/>
                </a:solidFill>
                <a:latin typeface="Times New Roman" panose="02020603050405020304" pitchFamily="18" charset="0"/>
                <a:ea typeface="Arial-Rounded" panose="020B0500000000000000" pitchFamily="34" charset="0"/>
                <a:cs typeface="Times New Roman" panose="02020603050405020304" pitchFamily="18" charset="0"/>
              </a:rPr>
              <a:t>nhỏ </a:t>
            </a:r>
            <a:r>
              <a:rPr lang="vi-VN" sz="4400" b="1">
                <a:solidFill>
                  <a:srgbClr val="4472C4"/>
                </a:solidFill>
                <a:latin typeface="Times New Roman" panose="02020603050405020304" pitchFamily="18" charset="0"/>
                <a:ea typeface="Arial-Rounded" panose="020B0500000000000000" pitchFamily="34" charset="0"/>
                <a:cs typeface="Times New Roman" panose="02020603050405020304" pitchFamily="18" charset="0"/>
              </a:rPr>
              <a:t>và dài, một đầu gắn bốn cánh giấy mỏng, xinh như một bông hoa. </a:t>
            </a:r>
            <a:endParaRPr lang="en-US" sz="4400" b="1" dirty="0">
              <a:solidFill>
                <a:srgbClr val="4472C4"/>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D8F55C1C-BD74-49AB-9F09-71646DA083C2}"/>
              </a:ext>
            </a:extLst>
          </p:cNvPr>
          <p:cNvCxnSpPr/>
          <p:nvPr/>
        </p:nvCxnSpPr>
        <p:spPr>
          <a:xfrm flipH="1">
            <a:off x="9617733" y="127070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F55C1C-BD74-49AB-9F09-71646DA083C2}"/>
              </a:ext>
            </a:extLst>
          </p:cNvPr>
          <p:cNvCxnSpPr/>
          <p:nvPr/>
        </p:nvCxnSpPr>
        <p:spPr>
          <a:xfrm flipH="1">
            <a:off x="10844298" y="228456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F55C1C-BD74-49AB-9F09-71646DA083C2}"/>
              </a:ext>
            </a:extLst>
          </p:cNvPr>
          <p:cNvCxnSpPr/>
          <p:nvPr/>
        </p:nvCxnSpPr>
        <p:spPr>
          <a:xfrm flipH="1">
            <a:off x="8728800" y="224374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F55C1C-BD74-49AB-9F09-71646DA083C2}"/>
              </a:ext>
            </a:extLst>
          </p:cNvPr>
          <p:cNvCxnSpPr/>
          <p:nvPr/>
        </p:nvCxnSpPr>
        <p:spPr>
          <a:xfrm flipH="1">
            <a:off x="8157231" y="32686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8F55C1C-BD74-49AB-9F09-71646DA083C2}"/>
              </a:ext>
            </a:extLst>
          </p:cNvPr>
          <p:cNvCxnSpPr/>
          <p:nvPr/>
        </p:nvCxnSpPr>
        <p:spPr>
          <a:xfrm flipH="1">
            <a:off x="5574215" y="419117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8F55C1C-BD74-49AB-9F09-71646DA083C2}"/>
              </a:ext>
            </a:extLst>
          </p:cNvPr>
          <p:cNvCxnSpPr/>
          <p:nvPr/>
        </p:nvCxnSpPr>
        <p:spPr>
          <a:xfrm flipH="1">
            <a:off x="5635532" y="418604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537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254" y="2844800"/>
            <a:ext cx="11951854" cy="4592927"/>
          </a:xfrm>
        </p:spPr>
        <p:txBody>
          <a:bodyPr/>
          <a:lstStyle/>
          <a:p>
            <a:pPr marL="0" indent="0">
              <a:buNone/>
            </a:pPr>
            <a:r>
              <a:rPr lang="en-US" smtClean="0">
                <a:latin typeface="Times New Roman" panose="02020603050405020304" pitchFamily="18" charset="0"/>
                <a:cs typeface="Times New Roman" panose="02020603050405020304" pitchFamily="18" charset="0"/>
              </a:rPr>
              <a:t>	</a:t>
            </a:r>
            <a:endParaRPr lang="vi-VN" sz="2800">
              <a:latin typeface="Times New Roman" panose="02020603050405020304" pitchFamily="18" charset="0"/>
              <a:cs typeface="Times New Roman" panose="02020603050405020304" pitchFamily="18" charset="0"/>
            </a:endParaRPr>
          </a:p>
        </p:txBody>
      </p:sp>
      <p:sp>
        <p:nvSpPr>
          <p:cNvPr id="6" name="Title 5">
            <a:extLst>
              <a:ext uri="{FF2B5EF4-FFF2-40B4-BE49-F238E27FC236}">
                <a16:creationId xmlns:a16="http://schemas.microsoft.com/office/drawing/2014/main" id="{BDCE48CD-9935-4273-BDB6-D1B7D67BC370}"/>
              </a:ext>
            </a:extLst>
          </p:cNvPr>
          <p:cNvSpPr>
            <a:spLocks noGrp="1"/>
          </p:cNvSpPr>
          <p:nvPr>
            <p:ph type="title"/>
          </p:nvPr>
        </p:nvSpPr>
        <p:spPr>
          <a:xfrm>
            <a:off x="609599" y="274637"/>
            <a:ext cx="11508509" cy="2700462"/>
          </a:xfrm>
          <a:prstGeom prst="rect">
            <a:avLst/>
          </a:prstGeom>
        </p:spPr>
        <p:style>
          <a:lnRef idx="2">
            <a:schemeClr val="accent4"/>
          </a:lnRef>
          <a:fillRef idx="1">
            <a:schemeClr val="lt1"/>
          </a:fillRef>
          <a:effectRef idx="0">
            <a:schemeClr val="accent4"/>
          </a:effectRef>
          <a:fontRef idx="minor">
            <a:schemeClr val="dk1"/>
          </a:fontRef>
        </p:style>
        <p:txBody>
          <a:bodyPr rtlCol="0" anchor="ctr">
            <a:normAutofit fontScale="9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3600" b="1" i="0" u="none" strike="noStrike" kern="1200" cap="none" spc="0" normalizeH="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CHONG CHÓNG</a:t>
            </a:r>
            <a:r>
              <a:rPr kumimoji="0" lang="en-US" sz="2400" b="0" i="0" u="none" strike="noStrike" kern="1200" cap="none" spc="0" normalizeH="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r>
            <a:br>
              <a:rPr kumimoji="0" lang="en-US" sz="2400" b="0" i="0" u="none" strike="noStrike" kern="1200" cap="none" spc="0" normalizeH="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lang="en-US" sz="24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An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thích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chóng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giấy</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Mỗi</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chóng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chỉ</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dài</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gắn</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bốn</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giấy</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mỏng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xinh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mỗi</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quay,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bao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nhiêu</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sự</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háo</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hức</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Anh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thích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chạy</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thật</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nhanh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giấy</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ngừng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quay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lướt</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chóng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tạo</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u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u</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7" name="Rectangle 6">
            <a:extLst>
              <a:ext uri="{FF2B5EF4-FFF2-40B4-BE49-F238E27FC236}">
                <a16:creationId xmlns:a16="http://schemas.microsoft.com/office/drawing/2014/main" id="{BDCE48CD-9935-4273-BDB6-D1B7D67BC370}"/>
              </a:ext>
            </a:extLst>
          </p:cNvPr>
          <p:cNvSpPr/>
          <p:nvPr/>
        </p:nvSpPr>
        <p:spPr>
          <a:xfrm>
            <a:off x="609600" y="2975099"/>
            <a:ext cx="11508508" cy="371202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lvl="1"/>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An thường rủ bé Mai chơi chong chóng và thi xem ai thắng. Hai anh em chạy quanh sân cho chong chóng quay, rồi đột ngột dừng lại. Chong chóng của ai dừng quay trước thì người đó thua. An chạy nhanh hơn nên chong chóng quay lâu hơn. Thua mãi, Mai buồn thiu. An liền cho em giơ chong chóng ra trước quạt máy, còn mình thì phùng má thổi phù phù cho chong chóng quay. Mai cười toe vì thắng. Bây giờ, cũng giống như anh, Mai cũng rất mê những chiếc chong chóng.</a:t>
            </a:r>
          </a:p>
          <a:p>
            <a:pPr algn="r"/>
            <a:r>
              <a:rPr lang="en-US" sz="2800">
                <a:latin typeface="Times New Roman" panose="02020603050405020304" pitchFamily="18" charset="0"/>
                <a:cs typeface="Times New Roman" panose="02020603050405020304" pitchFamily="18" charset="0"/>
              </a:rPr>
              <a:t>(</a:t>
            </a:r>
            <a:r>
              <a:rPr lang="en-US" sz="2800" i="1">
                <a:latin typeface="Times New Roman" panose="02020603050405020304" pitchFamily="18" charset="0"/>
                <a:cs typeface="Times New Roman" panose="02020603050405020304" pitchFamily="18" charset="0"/>
              </a:rPr>
              <a:t>Theo</a:t>
            </a:r>
            <a:r>
              <a:rPr lang="en-US" sz="2800">
                <a:latin typeface="Times New Roman" panose="02020603050405020304" pitchFamily="18" charset="0"/>
                <a:cs typeface="Times New Roman" panose="02020603050405020304" pitchFamily="18" charset="0"/>
              </a:rPr>
              <a:t> Tuệ Nhi</a:t>
            </a:r>
            <a:r>
              <a:rPr lang="en-US">
                <a:latin typeface="Times New Roman" panose="02020603050405020304" pitchFamily="18" charset="0"/>
                <a:cs typeface="Times New Roman" panose="02020603050405020304" pitchFamily="18" charset="0"/>
              </a:rPr>
              <a:t>)</a:t>
            </a:r>
            <a:endParaRPr lang="vi-VN">
              <a:latin typeface="Times New Roman" panose="02020603050405020304" pitchFamily="18" charset="0"/>
              <a:cs typeface="Times New Roman" panose="02020603050405020304" pitchFamily="18" charset="0"/>
            </a:endParaRPr>
          </a:p>
        </p:txBody>
      </p:sp>
      <p:pic>
        <p:nvPicPr>
          <p:cNvPr id="8" name="Picture 3">
            <a:extLst>
              <a:ext uri="{FF2B5EF4-FFF2-40B4-BE49-F238E27FC236}">
                <a16:creationId xmlns:a16="http://schemas.microsoft.com/office/drawing/2014/main" id="{72704662-D83D-4BF5-AAAC-D07303E07FAD}"/>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6234" y="946150"/>
            <a:ext cx="527050" cy="1580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D39CF391-0108-4C76-A74F-249F57D844F7}"/>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9392" y="2844800"/>
            <a:ext cx="527050" cy="3168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loud 9"/>
          <p:cNvSpPr/>
          <p:nvPr/>
        </p:nvSpPr>
        <p:spPr>
          <a:xfrm>
            <a:off x="5467546" y="6098424"/>
            <a:ext cx="4247959" cy="759576"/>
          </a:xfrm>
          <a:prstGeom prst="cloud">
            <a:avLst/>
          </a:prstGeom>
          <a:solidFill>
            <a:srgbClr val="ED7D31"/>
          </a:solidFill>
          <a:ln w="12700" cap="flat" cmpd="sng" algn="ctr">
            <a:solidFill>
              <a:srgbClr val="ED7D31">
                <a:shade val="50000"/>
              </a:srgbClr>
            </a:solidFill>
            <a:prstDash val="solid"/>
            <a:miter lim="800000"/>
          </a:ln>
          <a:effectLst/>
        </p:spPr>
        <p:txBody>
          <a:bodyPr lIns="91403" tIns="45702" rIns="91403" bIns="4570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24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0" cap="none" spc="0" normalizeH="0" baseline="0" noProof="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4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400" b="1" kern="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4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2567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254" y="2844800"/>
            <a:ext cx="11822545" cy="4592927"/>
          </a:xfrm>
        </p:spPr>
        <p:txBody>
          <a:bodyPr/>
          <a:lstStyle/>
          <a:p>
            <a:pPr marL="0" indent="0">
              <a:buNone/>
            </a:pPr>
            <a:r>
              <a:rPr lang="en-US" smtClean="0">
                <a:latin typeface="Times New Roman" panose="02020603050405020304" pitchFamily="18" charset="0"/>
                <a:cs typeface="Times New Roman" panose="02020603050405020304" pitchFamily="18" charset="0"/>
              </a:rPr>
              <a:t>	</a:t>
            </a:r>
            <a:endParaRPr lang="vi-VN" sz="280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BDCE48CD-9935-4273-BDB6-D1B7D67BC370}"/>
              </a:ext>
            </a:extLst>
          </p:cNvPr>
          <p:cNvSpPr/>
          <p:nvPr/>
        </p:nvSpPr>
        <p:spPr>
          <a:xfrm>
            <a:off x="286328" y="932873"/>
            <a:ext cx="11702472" cy="590203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200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p>
          <a:p>
            <a:pPr algn="just"/>
            <a:endParaRPr lang="en-US" sz="2000" smtClean="0">
              <a:solidFill>
                <a:schemeClr val="tx1"/>
              </a:solidFill>
              <a:latin typeface="Arial-Rounded" panose="020B0500000000000000" pitchFamily="34" charset="0"/>
              <a:ea typeface="Arial-Rounded" panose="020B0500000000000000" pitchFamily="34" charset="0"/>
              <a:cs typeface="Times New Roman" panose="02020603050405020304" pitchFamily="18" charset="0"/>
            </a:endParaRPr>
          </a:p>
          <a:p>
            <a:pPr algn="just"/>
            <a:endParaRPr lang="en-US" sz="2000">
              <a:solidFill>
                <a:schemeClr val="tx1"/>
              </a:solidFill>
              <a:latin typeface="Arial-Rounded" panose="020B0500000000000000" pitchFamily="34" charset="0"/>
              <a:ea typeface="Arial-Rounded" panose="020B0500000000000000" pitchFamily="34" charset="0"/>
              <a:cs typeface="Times New Roman" panose="02020603050405020304" pitchFamily="18" charset="0"/>
            </a:endParaRPr>
          </a:p>
          <a:p>
            <a:pPr algn="just"/>
            <a:r>
              <a:rPr lang="en-US" sz="2000" smtClean="0">
                <a:solidFill>
                  <a:schemeClr val="tx1"/>
                </a:solidFill>
                <a:latin typeface="Arial-Rounded" panose="020B0500000000000000" pitchFamily="34" charset="0"/>
                <a:ea typeface="Arial-Rounded" panose="020B0500000000000000" pitchFamily="34" charset="0"/>
                <a:cs typeface="Times New Roman" panose="02020603050405020304" pitchFamily="18" charset="0"/>
              </a:rPr>
              <a:t>	</a:t>
            </a:r>
          </a:p>
          <a:p>
            <a:pPr algn="just"/>
            <a:endParaRPr lang="en-US" sz="280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80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An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chiếc</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chong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chóng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giấy</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Mỗi</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chiếc</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chong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chóng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cái</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cán</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gắn</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bốn</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giấy</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mỏng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xinh</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Nhưng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mỗi</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lần</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quay,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nó</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mang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bao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nhiêu</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cười</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háo</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hức</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Anh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chạy</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thật</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nhanh</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280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cánh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giấy</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ngừng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quay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lướt</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qua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chong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chóng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tạo</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u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u</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lạ</a:t>
            </a:r>
            <a:r>
              <a:rPr lang="en-US" sz="280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2800" smtClean="0">
                <a:latin typeface="Times New Roman" panose="02020603050405020304" pitchFamily="18" charset="0"/>
                <a:cs typeface="Times New Roman" panose="02020603050405020304" pitchFamily="18" charset="0"/>
              </a:rPr>
              <a:t>	An </a:t>
            </a:r>
            <a:r>
              <a:rPr lang="en-US" sz="2800">
                <a:latin typeface="Times New Roman" panose="02020603050405020304" pitchFamily="18" charset="0"/>
                <a:cs typeface="Times New Roman" panose="02020603050405020304" pitchFamily="18" charset="0"/>
              </a:rPr>
              <a:t>thường rủ bé Mai chơi chong chóng và thi xem ai thắng. Hai anh em chạy quanh sân cho chong chóng quay, rồi đột ngột dừng lại. Chong chóng của ai dừng quay trước thì người đó thua. An chạy nhanh hơn nên chong chóng quay lâu hơn. Thua mãi, Mai buồn thiu. An liền cho em giơ chong chóng ra trước quạt máy, còn mình thì phùng má thổi phù phù cho chong chóng quay. Mai cười toe vì thắng. Bây giờ, cũng giống như anh, Mai cũng rất mê những chiếc chong chóng</a:t>
            </a:r>
            <a:r>
              <a:rPr lang="en-US" sz="2800" smtClean="0">
                <a:latin typeface="Times New Roman" panose="02020603050405020304" pitchFamily="18" charset="0"/>
                <a:cs typeface="Times New Roman" panose="02020603050405020304" pitchFamily="18" charset="0"/>
              </a:rPr>
              <a:t>.</a:t>
            </a:r>
          </a:p>
          <a:p>
            <a:pPr algn="r"/>
            <a:r>
              <a:rPr lang="en-US" sz="2800" smtClean="0">
                <a:latin typeface="Times New Roman" panose="02020603050405020304" pitchFamily="18" charset="0"/>
                <a:cs typeface="Times New Roman" panose="02020603050405020304" pitchFamily="18" charset="0"/>
              </a:rPr>
              <a:t>(</a:t>
            </a:r>
            <a:r>
              <a:rPr lang="en-US" sz="2800" i="1" smtClean="0">
                <a:latin typeface="Times New Roman" panose="02020603050405020304" pitchFamily="18" charset="0"/>
                <a:cs typeface="Times New Roman" panose="02020603050405020304" pitchFamily="18" charset="0"/>
              </a:rPr>
              <a:t>Theo</a:t>
            </a:r>
            <a:r>
              <a:rPr lang="en-US" sz="2800" smtClean="0">
                <a:latin typeface="Times New Roman" panose="02020603050405020304" pitchFamily="18" charset="0"/>
                <a:cs typeface="Times New Roman" panose="02020603050405020304" pitchFamily="18" charset="0"/>
              </a:rPr>
              <a:t> Tuệ Nhi)</a:t>
            </a:r>
            <a:endParaRPr lang="vi-VN" sz="2800">
              <a:latin typeface="Times New Roman" panose="02020603050405020304" pitchFamily="18" charset="0"/>
              <a:cs typeface="Times New Roman" panose="02020603050405020304" pitchFamily="18" charset="0"/>
            </a:endParaRPr>
          </a:p>
          <a:p>
            <a:pPr algn="just"/>
            <a:endParaRPr lang="en-US" sz="280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a:p>
            <a:pPr algn="just"/>
            <a:endParaRPr lang="en-US" sz="280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a:p>
            <a:pPr algn="just"/>
            <a:endPar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itle 4"/>
          <p:cNvSpPr>
            <a:spLocks noGrp="1"/>
          </p:cNvSpPr>
          <p:nvPr>
            <p:ph type="title"/>
          </p:nvPr>
        </p:nvSpPr>
        <p:spPr>
          <a:xfrm>
            <a:off x="609600" y="157018"/>
            <a:ext cx="10972800" cy="1006764"/>
          </a:xfrm>
        </p:spPr>
        <p:txBody>
          <a:bodyPr>
            <a:normAutofit/>
          </a:bodyPr>
          <a:lstStyle/>
          <a:p>
            <a:r>
              <a:rPr lang="en-US" b="1" smtClean="0">
                <a:solidFill>
                  <a:srgbClr val="0070C0"/>
                </a:solidFill>
                <a:latin typeface="Times New Roman" panose="02020603050405020304" pitchFamily="18" charset="0"/>
                <a:cs typeface="Times New Roman" panose="02020603050405020304" pitchFamily="18" charset="0"/>
              </a:rPr>
              <a:t>                  CHƠI </a:t>
            </a:r>
            <a:r>
              <a:rPr lang="en-US" b="1">
                <a:solidFill>
                  <a:srgbClr val="0070C0"/>
                </a:solidFill>
                <a:latin typeface="Times New Roman" panose="02020603050405020304" pitchFamily="18" charset="0"/>
                <a:cs typeface="Times New Roman" panose="02020603050405020304" pitchFamily="18" charset="0"/>
              </a:rPr>
              <a:t>CHONG CHÓNG</a:t>
            </a:r>
            <a:endParaRPr lang="vi-VN"/>
          </a:p>
        </p:txBody>
      </p:sp>
      <p:sp>
        <p:nvSpPr>
          <p:cNvPr id="6" name="Cloud 5"/>
          <p:cNvSpPr/>
          <p:nvPr/>
        </p:nvSpPr>
        <p:spPr>
          <a:xfrm>
            <a:off x="4523090" y="6162766"/>
            <a:ext cx="3108872" cy="84518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6275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1"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6"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522</TotalTime>
  <Words>342</Words>
  <Application>Microsoft Office PowerPoint</Application>
  <PresentationFormat>Widescreen</PresentationFormat>
  <Paragraphs>67</Paragraphs>
  <Slides>20</Slides>
  <Notes>6</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20</vt:i4>
      </vt:variant>
    </vt:vector>
  </HeadingPairs>
  <TitlesOfParts>
    <vt:vector size="36" baseType="lpstr">
      <vt:lpstr>Microsoft YaHei</vt:lpstr>
      <vt:lpstr>宋体</vt:lpstr>
      <vt:lpstr>Arial</vt:lpstr>
      <vt:lpstr>Arial-Rounded</vt:lpstr>
      <vt:lpstr>Calibri</vt:lpstr>
      <vt:lpstr>Calibri Light</vt:lpstr>
      <vt:lpstr>等线</vt:lpstr>
      <vt:lpstr>黑体</vt:lpstr>
      <vt:lpstr>Sitka Banner</vt:lpstr>
      <vt:lpstr>Time New Roman</vt:lpstr>
      <vt:lpstr>Times New Roman</vt:lpstr>
      <vt:lpstr>1_Office Theme</vt:lpstr>
      <vt:lpstr>2_Office 主题​​</vt:lpstr>
      <vt:lpstr>3_Office Theme</vt:lpstr>
      <vt:lpstr>6_Office Theme</vt:lpstr>
      <vt:lpstr>5_Office Theme</vt:lpstr>
      <vt:lpstr>PowerPoint Presentation</vt:lpstr>
      <vt:lpstr>PowerPoint Presentation</vt:lpstr>
      <vt:lpstr>PowerPoint Presentation</vt:lpstr>
      <vt:lpstr>TRÒ CHƠI PHỎNG VẤN</vt:lpstr>
      <vt:lpstr>PowerPoint Presentation</vt:lpstr>
      <vt:lpstr>CHƠI CHONG CHÓNG</vt:lpstr>
      <vt:lpstr>PowerPoint Presentation</vt:lpstr>
      <vt:lpstr>                                                 CHƠI CHONG CHÓNG  An yêu thích những chiếc chong chóng giấy. Mỗi chiếc chong chóng chỉ có một cái cán nhỏ và dài, một đầu gắn bốn cánh giấy mỏng, xinh như một bông hoa. Nhưng mỗi lần quay, nó mang lại bao nhiêu là tiếng cười và sự háo hức. Anh thích chạy thật nhanh để những chiếc cánh giấy không ngừng quay trong gió. Gió lướt qua cánh chong chóng tạo ra tiếng u u rất lạ.</vt:lpstr>
      <vt:lpstr>                  CHƠI CHONG CHÓNG</vt:lpstr>
      <vt:lpstr>PowerPoint Presentation</vt:lpstr>
      <vt:lpstr>PowerPoint Presentation</vt:lpstr>
      <vt:lpstr>  Vì An chạy nhanh hơn nên chong chóng quay lâu hơn. </vt:lpstr>
      <vt:lpstr>  An đã làm Mai vui bằng cách nhường Mai thắng. An để Mai đưa chong chóng ra trước quạt máy, còn mình thì phùng má thổi phù phù cho chong chóng quay. </vt:lpstr>
      <vt:lpstr>PowerPoint Presentation</vt:lpstr>
      <vt:lpstr>PowerPoint Presentation</vt:lpstr>
      <vt:lpstr>PowerPoint Presentation</vt:lpstr>
      <vt:lpstr>PowerPoint Presentation</vt:lpstr>
      <vt:lpstr>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STD_NHUNG</cp:lastModifiedBy>
  <cp:revision>43</cp:revision>
  <dcterms:created xsi:type="dcterms:W3CDTF">2021-05-27T10:44:59Z</dcterms:created>
  <dcterms:modified xsi:type="dcterms:W3CDTF">2024-12-30T08:33:40Z</dcterms:modified>
</cp:coreProperties>
</file>