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02" r:id="rId3"/>
    <p:sldMasterId id="2147483918" r:id="rId4"/>
    <p:sldMasterId id="2147483968" r:id="rId5"/>
    <p:sldMasterId id="2147483983" r:id="rId6"/>
    <p:sldMasterId id="2147483999" r:id="rId7"/>
  </p:sldMasterIdLst>
  <p:notesMasterIdLst>
    <p:notesMasterId r:id="rId25"/>
  </p:notesMasterIdLst>
  <p:sldIdLst>
    <p:sldId id="313" r:id="rId8"/>
    <p:sldId id="662" r:id="rId9"/>
    <p:sldId id="679" r:id="rId10"/>
    <p:sldId id="681" r:id="rId11"/>
    <p:sldId id="663" r:id="rId12"/>
    <p:sldId id="694" r:id="rId13"/>
    <p:sldId id="693" r:id="rId14"/>
    <p:sldId id="643" r:id="rId15"/>
    <p:sldId id="683" r:id="rId16"/>
    <p:sldId id="684" r:id="rId17"/>
    <p:sldId id="656" r:id="rId18"/>
    <p:sldId id="689" r:id="rId19"/>
    <p:sldId id="685" r:id="rId20"/>
    <p:sldId id="696" r:id="rId21"/>
    <p:sldId id="686" r:id="rId22"/>
    <p:sldId id="695" r:id="rId23"/>
    <p:sldId id="690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313"/>
            <p14:sldId id="662"/>
            <p14:sldId id="679"/>
            <p14:sldId id="681"/>
            <p14:sldId id="663"/>
            <p14:sldId id="694"/>
            <p14:sldId id="693"/>
            <p14:sldId id="643"/>
            <p14:sldId id="683"/>
            <p14:sldId id="684"/>
            <p14:sldId id="656"/>
            <p14:sldId id="689"/>
            <p14:sldId id="685"/>
            <p14:sldId id="696"/>
            <p14:sldId id="686"/>
            <p14:sldId id="695"/>
            <p14:sldId id="690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D" initials="S" lastIdx="1" clrIdx="0">
    <p:extLst>
      <p:ext uri="{19B8F6BF-5375-455C-9EA6-DF929625EA0E}">
        <p15:presenceInfo xmlns:p15="http://schemas.microsoft.com/office/powerpoint/2012/main" userId="ST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FFCC"/>
    <a:srgbClr val="FF0000"/>
    <a:srgbClr val="FFFF66"/>
    <a:srgbClr val="008000"/>
    <a:srgbClr val="CCECFF"/>
    <a:srgbClr val="002060"/>
    <a:srgbClr val="FFCCFF"/>
    <a:srgbClr val="FF99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301" autoAdjust="0"/>
  </p:normalViewPr>
  <p:slideViewPr>
    <p:cSldViewPr>
      <p:cViewPr varScale="1">
        <p:scale>
          <a:sx n="87" d="100"/>
          <a:sy n="87" d="100"/>
        </p:scale>
        <p:origin x="64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08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EDAE21A5-F20C-432A-90B7-131250A6F26E}" type="datetimeFigureOut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11/7/2024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4FBD5509-DCB5-4261-B64A-0656A6C717F0}" type="slidenum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1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EDAE21A5-F20C-432A-90B7-131250A6F26E}" type="datetimeFigureOut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11/7/2024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4FBD5509-DCB5-4261-B64A-0656A6C717F0}" type="slidenum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5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2114">
              <a:defRPr/>
            </a:pPr>
            <a:fld id="{288384D8-9F17-4372-A23A-924F96CB64E3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2114">
              <a:defRPr/>
            </a:pPr>
            <a:fld id="{0080A286-8FF2-4EC5-AF8A-818446FED1D6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7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DD380-D274-4BCE-9684-9FBCB172C6E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B0A37-3431-477C-AF11-2ADEEB845181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730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5A18-96CA-4695-BA68-7B470EC9C42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3CA2A-6F8E-4DDE-A1A6-FCF64F3BB1A2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644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39E75-E3B0-4A2A-84CF-941EB9017E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1F2F8-694C-463C-A93C-4DD6F87A2CF8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3143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BD87A-953D-4D50-B839-7F25C799AF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2DF92-8F14-4F4B-9237-336BC77BC110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737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E34120-FB11-456B-BC7A-D22F613C6F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222D5-6C69-4F2B-9E28-50E3F80CA88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140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22FE38-AE3B-4502-9DF9-C56F1DBFDEB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6133A8-874E-4F57-B287-B4687B86BE4C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870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9161A-28CD-4506-8F04-A32C412346E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8A280-3449-4892-8F4D-D7A71643F543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24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DF30C1-E4E2-4A48-928A-565716E8176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C15C57-1EC7-4EFE-AA77-F2C3476266B8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61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47DCD-A8BB-48E8-8FAE-E4D24CD187D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E4266-A03C-4185-A29B-D531D70E33FF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221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1C0E0-31CD-4F84-B335-18519D6ED6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6F9EE-24A3-4AB8-8187-9C47CF51C0FC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198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E340D-630B-433B-B9D8-AB620CCEF9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C4EA1-62B8-412E-B14E-AE7CFA7C22A6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3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52413"/>
            <a:ext cx="87407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931863" y="-395288"/>
            <a:ext cx="226536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0E76C-F921-486C-9149-67BDF6688EE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BC062B-F829-43FF-BE76-28F8B5C03B61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675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620613"/>
      </p:ext>
    </p:extLst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9472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21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4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25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5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50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95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5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2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70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57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67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75255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526AA-37C8-43ED-8A53-C1D198F36A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28286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5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8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5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4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2" y="-76647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8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4" y="340694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57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2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2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74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9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1629486"/>
            <a:ext cx="5966666" cy="1817510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2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664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67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3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76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7" y="1657353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7" y="548640"/>
            <a:ext cx="4017085" cy="3671048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85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97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03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90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548641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25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4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2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7" y="4220106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4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6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34745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418734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8" y="269106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7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38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2" y="1141781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1904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2" y="1141782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1653356" y="2914736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85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4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2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4220106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97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8" y="269106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743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2" y="1141781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269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5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834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64411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4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5"/>
            <a:ext cx="7400615" cy="3579808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2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4220106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5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8" y="269106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314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2" y="1141781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351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1" y="1197361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9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64704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4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2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4220106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98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8" y="269106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865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2" y="1141781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267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3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49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016599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4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2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4220106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07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8" y="269106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72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1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2" y="1141781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83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3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9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4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8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88723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D3D65-C15B-4F06-BACD-A2E3D914B76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DF5239-D2F6-4A4B-9BCA-4BAB9D50C9C9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910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97AE1-E800-4133-B388-E80CC6E92C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86F2C-8D94-4C01-BE0A-13FBB0457862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94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0F306-8477-4235-A265-84A4454F0B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1DFEF4-D590-4EAD-B823-3D3FD9F45BFD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56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8C96A-D038-4645-A674-74749B74BE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67B98C-A8F0-4732-BED1-C71C141E4F56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7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E8390D-969D-44C4-B977-61F286499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08D53-BB51-43BE-904F-C5AD12A6664C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134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C4C60-47A1-4DD8-A0F3-24A02077B7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8B54E5-8EE7-4B9B-BFB2-EEC0D69BEE14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5CDD-0076-4CA0-A5DF-D5A5056522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E1E351-EBF1-4F4D-A466-1A357BDBABA7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869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4A414-7766-420E-9C43-349CD9D110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33A70-95A8-4267-8A33-02A1ED3CB291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20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C8AF8-AC50-41F5-9EDE-6C043F6500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1402D-03A5-4052-B956-084E4D990139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29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7F195-440A-4C26-9628-CB1AAE9F8F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0C503-4093-4F52-AB8F-D19EBC4F8CD7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032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D3025-E9DF-4376-9134-84DD2BF844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9E392C-F808-49D2-868D-CC2758F4755B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504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52413"/>
            <a:ext cx="87407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931863" y="-395288"/>
            <a:ext cx="226536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6BEDE-BA79-473F-8D01-5EC50A37CA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C4F24-BF21-4869-A498-9E711CEA5941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365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91039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678162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0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0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9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9" cy="2963466"/>
          </a:xfrm>
          <a:prstGeom prst="rect">
            <a:avLst/>
          </a:prstGeo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1336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9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2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1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83D34A37-F7C6-4CD6-B1EF-B622F1DA6BBD}" type="datetimeFigureOut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2024/11/7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32ED739-09CA-4559-B218-CEE8A5F10ABE}" type="slidenum">
              <a:rPr lang="zh-CN" alt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2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EDAE21A5-F20C-432A-90B7-131250A6F26E}" type="datetimeFigureOut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11/7/2024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4FBD5509-DCB5-4261-B64A-0656A6C717F0}" type="slidenum">
              <a:rPr lang="en-US" sz="1795" smtClean="0">
                <a:solidFill>
                  <a:prstClr val="black"/>
                </a:solidFill>
                <a:cs typeface="Arial"/>
                <a:sym typeface="Arial"/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47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0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3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4629153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3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3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454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  <p:sldLayoutId id="2147483953" r:id="rId35"/>
    <p:sldLayoutId id="2147483954" r:id="rId36"/>
    <p:sldLayoutId id="2147483955" r:id="rId37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A9591-D206-4CB2-AB0D-8C135EF1325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757F2-06FF-4F80-A9D9-D67BAAD1B734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8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87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8AFA-D814-411D-927A-DB4C91BBC8F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EB67B-D650-4D24-9C5B-690E6A21466D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69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46.gif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8.gif"/><Relationship Id="rId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33.wmf"/><Relationship Id="rId26" Type="http://schemas.openxmlformats.org/officeDocument/2006/relationships/image" Target="../media/image41.wmf"/><Relationship Id="rId3" Type="http://schemas.openxmlformats.org/officeDocument/2006/relationships/control" Target="../activeX/activeX2.xml"/><Relationship Id="rId21" Type="http://schemas.openxmlformats.org/officeDocument/2006/relationships/image" Target="../media/image36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46.gif"/><Relationship Id="rId25" Type="http://schemas.openxmlformats.org/officeDocument/2006/relationships/image" Target="../media/image40.wmf"/><Relationship Id="rId2" Type="http://schemas.openxmlformats.org/officeDocument/2006/relationships/control" Target="../activeX/activeX1.xml"/><Relationship Id="rId16" Type="http://schemas.openxmlformats.org/officeDocument/2006/relationships/image" Target="../media/image45.png"/><Relationship Id="rId20" Type="http://schemas.openxmlformats.org/officeDocument/2006/relationships/image" Target="../media/image3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39.wmf"/><Relationship Id="rId5" Type="http://schemas.openxmlformats.org/officeDocument/2006/relationships/control" Target="../activeX/activeX4.xml"/><Relationship Id="rId15" Type="http://schemas.openxmlformats.org/officeDocument/2006/relationships/image" Target="../media/image44.png"/><Relationship Id="rId23" Type="http://schemas.openxmlformats.org/officeDocument/2006/relationships/image" Target="../media/image38.wmf"/><Relationship Id="rId28" Type="http://schemas.openxmlformats.org/officeDocument/2006/relationships/image" Target="../media/image43.wmf"/><Relationship Id="rId10" Type="http://schemas.openxmlformats.org/officeDocument/2006/relationships/control" Target="../activeX/activeX9.xml"/><Relationship Id="rId19" Type="http://schemas.openxmlformats.org/officeDocument/2006/relationships/image" Target="../media/image34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37.wmf"/><Relationship Id="rId27" Type="http://schemas.openxmlformats.org/officeDocument/2006/relationships/image" Target="../media/image42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4" descr="5"/>
          <p:cNvSpPr>
            <a:spLocks noChangeArrowheads="1"/>
          </p:cNvSpPr>
          <p:nvPr/>
        </p:nvSpPr>
        <p:spPr bwMode="gray">
          <a:xfrm>
            <a:off x="915988" y="3382569"/>
            <a:ext cx="742950" cy="5584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1" name="Rectangle 59"/>
          <p:cNvSpPr>
            <a:spLocks noChangeArrowheads="1"/>
          </p:cNvSpPr>
          <p:nvPr/>
        </p:nvSpPr>
        <p:spPr bwMode="gray">
          <a:xfrm>
            <a:off x="1703388" y="3986212"/>
            <a:ext cx="742950" cy="5572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2" name="Rectangle 54"/>
          <p:cNvSpPr>
            <a:spLocks noChangeArrowheads="1"/>
          </p:cNvSpPr>
          <p:nvPr/>
        </p:nvSpPr>
        <p:spPr bwMode="gray">
          <a:xfrm>
            <a:off x="128588" y="2778919"/>
            <a:ext cx="742950" cy="5572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053" name="Group 75"/>
          <p:cNvGrpSpPr>
            <a:grpSpLocks/>
          </p:cNvGrpSpPr>
          <p:nvPr/>
        </p:nvGrpSpPr>
        <p:grpSpPr bwMode="auto">
          <a:xfrm>
            <a:off x="112715" y="4466037"/>
            <a:ext cx="8936037" cy="473869"/>
            <a:chOff x="71" y="3751"/>
            <a:chExt cx="5629" cy="398"/>
          </a:xfrm>
        </p:grpSpPr>
        <p:sp>
          <p:nvSpPr>
            <p:cNvPr id="11" name="Freeform 24"/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64" y="118"/>
                </a:cxn>
                <a:cxn ang="0">
                  <a:pos x="4329" y="0"/>
                </a:cxn>
                <a:cxn ang="0">
                  <a:pos x="5623" y="0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rgbClr val="9BD3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82" y="118"/>
                </a:cxn>
                <a:cxn ang="0">
                  <a:pos x="4345" y="0"/>
                </a:cxn>
                <a:cxn ang="0">
                  <a:pos x="5623" y="6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rgbClr val="357DA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gray">
            <a:xfrm>
              <a:off x="4209" y="3833"/>
              <a:ext cx="1491" cy="8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23" y="0"/>
                </a:cxn>
                <a:cxn ang="0">
                  <a:pos x="1491" y="0"/>
                </a:cxn>
                <a:cxn ang="0">
                  <a:pos x="1488" y="60"/>
                </a:cxn>
                <a:cxn ang="0">
                  <a:pos x="383" y="59"/>
                </a:cxn>
                <a:cxn ang="0">
                  <a:pos x="273" y="88"/>
                </a:cxn>
                <a:cxn ang="0">
                  <a:pos x="0" y="84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</p:grpSp>
      <p:grpSp>
        <p:nvGrpSpPr>
          <p:cNvPr id="2054" name="Group 7"/>
          <p:cNvGrpSpPr>
            <a:grpSpLocks/>
          </p:cNvGrpSpPr>
          <p:nvPr/>
        </p:nvGrpSpPr>
        <p:grpSpPr bwMode="auto">
          <a:xfrm rot="10800000">
            <a:off x="6003925" y="1333503"/>
            <a:ext cx="2768600" cy="584597"/>
            <a:chOff x="1566" y="164"/>
            <a:chExt cx="1455" cy="425"/>
          </a:xfrm>
        </p:grpSpPr>
        <p:sp>
          <p:nvSpPr>
            <p:cNvPr id="15" name="Freeform 8"/>
            <p:cNvSpPr>
              <a:spLocks/>
            </p:cNvSpPr>
            <p:nvPr/>
          </p:nvSpPr>
          <p:spPr bwMode="gray">
            <a:xfrm>
              <a:off x="1894" y="468"/>
              <a:ext cx="38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gray">
            <a:xfrm>
              <a:off x="2272" y="455"/>
              <a:ext cx="45" cy="138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gray">
            <a:xfrm>
              <a:off x="1772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gray">
            <a:xfrm>
              <a:off x="2795" y="378"/>
              <a:ext cx="143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gray">
            <a:xfrm>
              <a:off x="2634" y="457"/>
              <a:ext cx="88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gray">
            <a:xfrm>
              <a:off x="2433" y="405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gray">
            <a:xfrm>
              <a:off x="1917" y="238"/>
              <a:ext cx="164" cy="357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gray">
            <a:xfrm>
              <a:off x="2515" y="384"/>
              <a:ext cx="93" cy="209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gray">
            <a:xfrm>
              <a:off x="1568" y="302"/>
              <a:ext cx="128" cy="293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gray">
            <a:xfrm>
              <a:off x="2599" y="336"/>
              <a:ext cx="68" cy="254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gray">
            <a:xfrm>
              <a:off x="1674" y="167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gray">
            <a:xfrm>
              <a:off x="2066" y="366"/>
              <a:ext cx="100" cy="229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922" y="366"/>
              <a:ext cx="100" cy="229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gray">
            <a:xfrm>
              <a:off x="2166" y="220"/>
              <a:ext cx="98" cy="370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gray">
            <a:xfrm>
              <a:off x="2709" y="220"/>
              <a:ext cx="97" cy="370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</p:grpSp>
      <p:sp>
        <p:nvSpPr>
          <p:cNvPr id="2056" name="Rectangle 28"/>
          <p:cNvSpPr>
            <a:spLocks noChangeArrowheads="1"/>
          </p:cNvSpPr>
          <p:nvPr/>
        </p:nvSpPr>
        <p:spPr bwMode="gray">
          <a:xfrm>
            <a:off x="114302" y="4957765"/>
            <a:ext cx="8931275" cy="122635"/>
          </a:xfrm>
          <a:prstGeom prst="rect">
            <a:avLst/>
          </a:prstGeom>
          <a:solidFill>
            <a:srgbClr val="58BE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057" name="Group 74"/>
          <p:cNvGrpSpPr>
            <a:grpSpLocks/>
          </p:cNvGrpSpPr>
          <p:nvPr/>
        </p:nvGrpSpPr>
        <p:grpSpPr bwMode="auto">
          <a:xfrm>
            <a:off x="85727" y="377230"/>
            <a:ext cx="8982075" cy="808390"/>
            <a:chOff x="54" y="538"/>
            <a:chExt cx="5658" cy="713"/>
          </a:xfrm>
        </p:grpSpPr>
        <p:sp>
          <p:nvSpPr>
            <p:cNvPr id="34" name="Freeform 30"/>
            <p:cNvSpPr>
              <a:spLocks/>
            </p:cNvSpPr>
            <p:nvPr/>
          </p:nvSpPr>
          <p:spPr bwMode="gray">
            <a:xfrm>
              <a:off x="54" y="736"/>
              <a:ext cx="5658" cy="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46" y="0"/>
                </a:cxn>
                <a:cxn ang="0">
                  <a:pos x="5446" y="312"/>
                </a:cxn>
                <a:cxn ang="0">
                  <a:pos x="5446" y="451"/>
                </a:cxn>
                <a:cxn ang="0">
                  <a:pos x="1512" y="443"/>
                </a:cxn>
                <a:cxn ang="0">
                  <a:pos x="1288" y="584"/>
                </a:cxn>
                <a:cxn ang="0">
                  <a:pos x="0" y="590"/>
                </a:cxn>
                <a:cxn ang="0">
                  <a:pos x="0" y="0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D3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gray">
            <a:xfrm>
              <a:off x="54" y="538"/>
              <a:ext cx="5658" cy="6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657" y="0"/>
                </a:cxn>
                <a:cxn ang="0">
                  <a:pos x="5658" y="534"/>
                </a:cxn>
                <a:cxn ang="0">
                  <a:pos x="1553" y="528"/>
                </a:cxn>
                <a:cxn ang="0">
                  <a:pos x="1317" y="651"/>
                </a:cxn>
                <a:cxn ang="0">
                  <a:pos x="0" y="655"/>
                </a:cxn>
                <a:cxn ang="0">
                  <a:pos x="1" y="0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57DA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>
                <a:defRPr/>
              </a:pPr>
              <a:r>
                <a:rPr lang="en-US" sz="1350" b="1" kern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HUYỆN AN LÃO</a:t>
              </a:r>
              <a:endParaRPr lang="en-US" sz="135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>
                <a:defRPr/>
              </a:pPr>
              <a:r>
                <a:rPr lang="en-US" sz="1350" b="1" ker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</a:t>
              </a:r>
              <a:r>
                <a:rPr lang="en-US" sz="1350" b="1" kern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TIẾN</a:t>
              </a:r>
              <a:endParaRPr lang="en-US" sz="135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gray">
            <a:xfrm>
              <a:off x="54" y="1062"/>
              <a:ext cx="1496" cy="98"/>
            </a:xfrm>
            <a:custGeom>
              <a:avLst/>
              <a:gdLst/>
              <a:ahLst/>
              <a:cxnLst>
                <a:cxn ang="0">
                  <a:pos x="1440" y="1"/>
                </a:cxn>
                <a:cxn ang="0">
                  <a:pos x="1261" y="112"/>
                </a:cxn>
                <a:cxn ang="0">
                  <a:pos x="0" y="110"/>
                </a:cxn>
                <a:cxn ang="0">
                  <a:pos x="0" y="49"/>
                </a:cxn>
                <a:cxn ang="0">
                  <a:pos x="1069" y="50"/>
                </a:cxn>
                <a:cxn ang="0">
                  <a:pos x="1142" y="0"/>
                </a:cxn>
                <a:cxn ang="0">
                  <a:pos x="1440" y="1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</p:grpSp>
      <p:sp>
        <p:nvSpPr>
          <p:cNvPr id="2058" name="Rectangle 42"/>
          <p:cNvSpPr>
            <a:spLocks noChangeArrowheads="1"/>
          </p:cNvSpPr>
          <p:nvPr/>
        </p:nvSpPr>
        <p:spPr bwMode="gray">
          <a:xfrm>
            <a:off x="915988" y="3994550"/>
            <a:ext cx="741362" cy="558403"/>
          </a:xfrm>
          <a:prstGeom prst="rect">
            <a:avLst/>
          </a:prstGeom>
          <a:solidFill>
            <a:srgbClr val="D7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9" name="Rectangle 37" descr="6"/>
          <p:cNvSpPr>
            <a:spLocks noChangeArrowheads="1"/>
          </p:cNvSpPr>
          <p:nvPr/>
        </p:nvSpPr>
        <p:spPr bwMode="gray">
          <a:xfrm>
            <a:off x="1703388" y="3986212"/>
            <a:ext cx="742950" cy="5572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60" name="Picture 4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0177" y="2183606"/>
            <a:ext cx="1347788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53"/>
          <p:cNvSpPr>
            <a:spLocks noChangeArrowheads="1"/>
          </p:cNvSpPr>
          <p:nvPr/>
        </p:nvSpPr>
        <p:spPr bwMode="auto">
          <a:xfrm>
            <a:off x="4696342" y="456166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685800"/>
            <a:endParaRPr lang="en-US" sz="21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064" name="Title 1"/>
          <p:cNvSpPr txBox="1">
            <a:spLocks/>
          </p:cNvSpPr>
          <p:nvPr/>
        </p:nvSpPr>
        <p:spPr bwMode="auto">
          <a:xfrm>
            <a:off x="-102230" y="1152010"/>
            <a:ext cx="9246230" cy="171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8580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CHỦ NHIỆM GIỎI CẤP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  <a:endParaRPr lang="id-ID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Rectangle 3"/>
          <p:cNvSpPr txBox="1">
            <a:spLocks noChangeArrowheads="1"/>
          </p:cNvSpPr>
          <p:nvPr/>
        </p:nvSpPr>
        <p:spPr bwMode="gray">
          <a:xfrm>
            <a:off x="2281239" y="3043237"/>
            <a:ext cx="5491162" cy="6143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85800" eaLnBrk="1" hangingPunct="1"/>
            <a:endParaRPr lang="en-US" sz="150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2066" name="TextBox 1"/>
          <p:cNvSpPr txBox="1">
            <a:spLocks noChangeArrowheads="1"/>
          </p:cNvSpPr>
          <p:nvPr/>
        </p:nvSpPr>
        <p:spPr bwMode="auto">
          <a:xfrm>
            <a:off x="3059832" y="4631940"/>
            <a:ext cx="482441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685800" eaLnBrk="1" hangingPunct="1"/>
            <a:r>
              <a:rPr lang="en-US" sz="1350" b="1" i="1" smtClean="0">
                <a:solidFill>
                  <a:prstClr val="white"/>
                </a:solidFill>
                <a:latin typeface="Arial" pitchFamily="34" charset="0"/>
              </a:rPr>
              <a:t>An Lão, </a:t>
            </a:r>
            <a:r>
              <a:rPr lang="en-US" sz="1350" b="1" i="1" err="1">
                <a:solidFill>
                  <a:prstClr val="white"/>
                </a:solidFill>
                <a:latin typeface="Arial" pitchFamily="34" charset="0"/>
              </a:rPr>
              <a:t>Ngày</a:t>
            </a:r>
            <a:r>
              <a:rPr lang="en-US" sz="1350" b="1" i="1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1350" b="1" i="1" smtClean="0">
                <a:solidFill>
                  <a:prstClr val="white"/>
                </a:solidFill>
                <a:latin typeface="Arial" pitchFamily="34" charset="0"/>
              </a:rPr>
              <a:t>08 </a:t>
            </a:r>
            <a:r>
              <a:rPr lang="en-US" sz="1350" b="1" i="1">
                <a:solidFill>
                  <a:prstClr val="white"/>
                </a:solidFill>
                <a:latin typeface="Arial" pitchFamily="34" charset="0"/>
              </a:rPr>
              <a:t>tháng </a:t>
            </a:r>
            <a:r>
              <a:rPr lang="en-US" sz="1350" b="1" i="1" smtClean="0">
                <a:solidFill>
                  <a:prstClr val="white"/>
                </a:solidFill>
                <a:latin typeface="Arial" pitchFamily="34" charset="0"/>
              </a:rPr>
              <a:t>11 </a:t>
            </a:r>
            <a:r>
              <a:rPr lang="en-US" sz="1350" b="1" i="1">
                <a:solidFill>
                  <a:prstClr val="white"/>
                </a:solidFill>
                <a:latin typeface="Arial" pitchFamily="34" charset="0"/>
              </a:rPr>
              <a:t>năm 2024</a:t>
            </a:r>
            <a:endParaRPr lang="en-US" sz="1350" b="1" i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067" name="Rectangle 3"/>
          <p:cNvSpPr txBox="1">
            <a:spLocks noChangeArrowheads="1"/>
          </p:cNvSpPr>
          <p:nvPr/>
        </p:nvSpPr>
        <p:spPr bwMode="gray">
          <a:xfrm>
            <a:off x="4480464" y="3336948"/>
            <a:ext cx="3835951" cy="114933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685800" eaLnBrk="1" hangingPunct="1">
              <a:lnSpc>
                <a:spcPct val="120000"/>
              </a:lnSpc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</a:t>
            </a:r>
            <a:r>
              <a:rPr lang="en-US" altLang="en-US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Khuê 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lnSpc>
                <a:spcPct val="120000"/>
              </a:lnSpc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-102230" y="1723633"/>
            <a:ext cx="8870950" cy="15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85800"/>
            <a:endParaRPr lang="id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35896" y="843558"/>
            <a:ext cx="1800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11"/>
          <p:cNvGrpSpPr>
            <a:grpSpLocks/>
          </p:cNvGrpSpPr>
          <p:nvPr/>
        </p:nvGrpSpPr>
        <p:grpSpPr bwMode="auto">
          <a:xfrm>
            <a:off x="0" y="-42863"/>
            <a:ext cx="9136063" cy="5183188"/>
            <a:chOff x="0" y="0"/>
            <a:chExt cx="19184" cy="10884"/>
          </a:xfrm>
        </p:grpSpPr>
        <p:pic>
          <p:nvPicPr>
            <p:cNvPr id="26634" name="图片 5" descr="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977" y="1020"/>
              <a:ext cx="17351" cy="8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6636" name="图片 2" descr="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7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32979" r="52116" b="583"/>
          <a:stretch>
            <a:fillRect/>
          </a:stretch>
        </p:blipFill>
        <p:spPr bwMode="auto">
          <a:xfrm>
            <a:off x="2954338" y="2185988"/>
            <a:ext cx="19446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33537" r="34431" b="24"/>
          <a:stretch>
            <a:fillRect/>
          </a:stretch>
        </p:blipFill>
        <p:spPr bwMode="auto">
          <a:xfrm>
            <a:off x="4524375" y="2136775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2" r="15753" b="2"/>
          <a:stretch>
            <a:fillRect/>
          </a:stretch>
        </p:blipFill>
        <p:spPr bwMode="auto">
          <a:xfrm>
            <a:off x="5935663" y="2062163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5" t="32121" r="-3192" b="1440"/>
          <a:stretch>
            <a:fillRect/>
          </a:stretch>
        </p:blipFill>
        <p:spPr bwMode="auto">
          <a:xfrm>
            <a:off x="1571625" y="2136775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1" name="Group 3"/>
          <p:cNvGrpSpPr>
            <a:grpSpLocks/>
          </p:cNvGrpSpPr>
          <p:nvPr/>
        </p:nvGrpSpPr>
        <p:grpSpPr bwMode="auto">
          <a:xfrm>
            <a:off x="155791" y="485610"/>
            <a:ext cx="8824956" cy="1204493"/>
            <a:chOff x="-246902" y="2729982"/>
            <a:chExt cx="4316917" cy="30219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246902" y="2729982"/>
              <a:ext cx="4316917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633" name="TextBox 6"/>
            <p:cNvSpPr txBox="1">
              <a:spLocks noChangeArrowheads="1"/>
            </p:cNvSpPr>
            <p:nvPr/>
          </p:nvSpPr>
          <p:spPr bwMode="auto">
            <a:xfrm>
              <a:off x="-246902" y="3141583"/>
              <a:ext cx="4191840" cy="162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GB" altLang="vi-V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Sinh hoạt</a:t>
              </a:r>
              <a:r>
                <a:rPr kumimoji="0" lang="en-GB" altLang="vi-VN" sz="3600" b="1" i="0" u="none" strike="noStrike" kern="1200" cap="none" spc="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 theo chủ đề: Có bạn thật vui</a:t>
              </a:r>
              <a:endParaRPr kumimoji="0" lang="en-US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003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11560" y="1995686"/>
            <a:ext cx="7704856" cy="201622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just" defTabSz="685783"/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Kể về người bạn thân của em</a:t>
            </a:r>
          </a:p>
          <a:p>
            <a:pPr marL="342900" indent="-57150" algn="just" defTabSz="685783">
              <a:buFont typeface="Arial" panose="020B0604020202020204" pitchFamily="34" charset="0"/>
              <a:buChar char="•"/>
            </a:pP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Nêu điều em thích nhất ở bạn</a:t>
            </a:r>
          </a:p>
          <a:p>
            <a:pPr marL="342900" indent="-57150" algn="just" defTabSz="685783">
              <a:buFont typeface="Arial" panose="020B0604020202020204" pitchFamily="34" charset="0"/>
              <a:buChar char="•"/>
            </a:pPr>
            <a:r>
              <a:rPr lang="en-GB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Kể những điều em và bạn thường chia sẻ với nhau.</a:t>
            </a:r>
          </a:p>
          <a:p>
            <a:pPr marL="342900" indent="-57150" algn="just" defTabSz="685783">
              <a:buFont typeface="Arial" panose="020B0604020202020204" pitchFamily="34" charset="0"/>
              <a:buChar char="•"/>
            </a:pPr>
            <a:r>
              <a:rPr lang="en-GB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Nêu điều em học được từ việc chia sẻ về người bạn thân.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3CD4F58-6D06-ACA8-01D5-05FFEC8E9A29}"/>
              </a:ext>
            </a:extLst>
          </p:cNvPr>
          <p:cNvSpPr/>
          <p:nvPr/>
        </p:nvSpPr>
        <p:spPr bwMode="auto">
          <a:xfrm>
            <a:off x="319044" y="160527"/>
            <a:ext cx="8357412" cy="1204493"/>
          </a:xfrm>
          <a:prstGeom prst="roundRect">
            <a:avLst/>
          </a:prstGeom>
          <a:solidFill>
            <a:srgbClr val="CAECDA"/>
          </a:solidFill>
          <a:ln w="19050">
            <a:solidFill>
              <a:srgbClr val="3C9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83402" y="147285"/>
            <a:ext cx="82670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GB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Sinh hoạt</a:t>
            </a:r>
            <a:r>
              <a:rPr kumimoji="0" lang="en-GB" altLang="vi-VN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 theo chủ đề: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Có bạn thật vui</a:t>
            </a:r>
            <a:endParaRPr kumimoji="0" lang="en-US" altLang="vi-VN" sz="3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71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38" y="53134"/>
            <a:ext cx="2143125" cy="2143125"/>
          </a:xfrm>
          <a:prstGeom prst="rect">
            <a:avLst/>
          </a:prstGeom>
        </p:spPr>
      </p:pic>
      <p:sp>
        <p:nvSpPr>
          <p:cNvPr id="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11560" y="1995686"/>
            <a:ext cx="7704856" cy="201622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Kể về người bạn thân của em</a:t>
            </a:r>
          </a:p>
          <a:p>
            <a:pPr marL="342900" marR="0" lvl="0" indent="-5715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Nêu điều em thích nhất ở bạn</a:t>
            </a:r>
          </a:p>
          <a:p>
            <a:pPr marL="342900" marR="0" lvl="0" indent="-5715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Kể những điều em và bạn thường chia sẻ với nhau.</a:t>
            </a:r>
          </a:p>
          <a:p>
            <a:pPr marL="342900" marR="0" lvl="0" indent="-5715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Nêu điều em học được từ việc chia sẻ về người bạn thân.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3CD4F58-6D06-ACA8-01D5-05FFEC8E9A29}"/>
              </a:ext>
            </a:extLst>
          </p:cNvPr>
          <p:cNvSpPr/>
          <p:nvPr/>
        </p:nvSpPr>
        <p:spPr bwMode="auto">
          <a:xfrm>
            <a:off x="830387" y="142794"/>
            <a:ext cx="2956812" cy="1204493"/>
          </a:xfrm>
          <a:prstGeom prst="roundRect">
            <a:avLst/>
          </a:prstGeom>
          <a:solidFill>
            <a:srgbClr val="CAECDA"/>
          </a:solidFill>
          <a:ln w="19050">
            <a:solidFill>
              <a:srgbClr val="3C9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14605" y="126680"/>
            <a:ext cx="30580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vi-VN" sz="3600" b="1" smtClean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Hoạt động nhóm 2</a:t>
            </a:r>
            <a:endParaRPr kumimoji="0" lang="en-US" altLang="vi-VN" sz="3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12" descr="Digit 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18" y="17989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8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19"/>
            <a:ext cx="5104665" cy="5143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647347" y="53985"/>
            <a:ext cx="4810161" cy="4823877"/>
            <a:chOff x="2750564" y="290094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564" y="290094"/>
              <a:ext cx="6413548" cy="64318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152502">
              <a:off x="6933553" y="3824453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srgbClr val="FF0000"/>
                  </a:solidFill>
                  <a:latin typeface="Calibri" panose="020F0502020204030204"/>
                </a:rPr>
                <a:t>MINH + ÂN</a:t>
              </a:r>
              <a:endParaRPr lang="en-US" b="1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618534">
              <a:off x="6512375" y="4341534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srgbClr val="F4EE00"/>
                  </a:solidFill>
                  <a:latin typeface="Calibri" panose="020F0502020204030204"/>
                </a:rPr>
                <a:t>NHẬT + LỘC</a:t>
              </a:r>
              <a:endParaRPr lang="en-US" b="1" dirty="0">
                <a:solidFill>
                  <a:srgbClr val="F4EE00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540849">
              <a:off x="5938560" y="4812527"/>
              <a:ext cx="217359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srgbClr val="FF6600"/>
                  </a:solidFill>
                  <a:latin typeface="Calibri" panose="020F0502020204030204"/>
                </a:rPr>
                <a:t>THÀNH </a:t>
              </a:r>
              <a:r>
                <a:rPr lang="en-US" b="1" smtClean="0">
                  <a:solidFill>
                    <a:srgbClr val="FF6600"/>
                  </a:solidFill>
                  <a:latin typeface="Calibri" panose="020F0502020204030204"/>
                </a:rPr>
                <a:t>+LINH</a:t>
              </a:r>
              <a:endParaRPr lang="en-US" b="1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5017429" y="5100806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srgbClr val="7030A0"/>
                  </a:solidFill>
                  <a:latin typeface="Calibri" panose="020F0502020204030204"/>
                </a:rPr>
                <a:t>THẢO + ÁNH</a:t>
              </a:r>
              <a:endParaRPr lang="en-US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389024" y="4969413"/>
              <a:ext cx="20978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prstClr val="white"/>
                  </a:solidFill>
                  <a:latin typeface="Calibri" panose="020F0502020204030204"/>
                </a:rPr>
                <a:t>THIÊN + THI</a:t>
              </a:r>
              <a:endParaRPr lang="en-US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828725" y="4600338"/>
              <a:ext cx="2270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THÁI + KHANG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286184" y="3966651"/>
              <a:ext cx="228766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srgbClr val="FFFF00"/>
                  </a:solidFill>
                  <a:latin typeface="Calibri" panose="020F0502020204030204"/>
                </a:rPr>
                <a:t>TUẤN ANH + TRÀ</a:t>
              </a:r>
              <a:endParaRPr lang="en-US" b="1">
                <a:solidFill>
                  <a:srgbClr val="FFFF00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0433342">
              <a:off x="3070090" y="3543765"/>
              <a:ext cx="21647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srgbClr val="5B9BD5">
                      <a:lumMod val="50000"/>
                    </a:srgbClr>
                  </a:solidFill>
                  <a:latin typeface="Calibri" panose="020F0502020204030204"/>
                </a:rPr>
                <a:t>ĐỖ TRÚC + </a:t>
              </a:r>
              <a:r>
                <a:rPr lang="en-GB" b="1" smtClean="0">
                  <a:solidFill>
                    <a:srgbClr val="5B9BD5">
                      <a:lumMod val="50000"/>
                    </a:srgbClr>
                  </a:solidFill>
                  <a:latin typeface="Calibri" panose="020F0502020204030204"/>
                </a:rPr>
                <a:t>MỸ</a:t>
              </a:r>
              <a:endParaRPr lang="en-US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595697">
              <a:off x="2758717" y="2647382"/>
              <a:ext cx="215703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CƯỜNG + DƯƠNG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160597" y="2045670"/>
              <a:ext cx="218686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srgbClr val="FF0000"/>
                  </a:solidFill>
                  <a:latin typeface="Calibri" panose="020F0502020204030204"/>
                </a:rPr>
                <a:t>NGỌC ANH + NGUYÊN</a:t>
              </a:r>
              <a:endParaRPr lang="en-US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785264">
              <a:off x="3691108" y="1749649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HÂN + TUẤN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97969" y="1409886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b="1">
                  <a:solidFill>
                    <a:srgbClr val="FF0000"/>
                  </a:solidFill>
                  <a:latin typeface="Calibri" panose="020F0502020204030204"/>
                </a:rPr>
                <a:t>THẢO + </a:t>
              </a:r>
              <a:r>
                <a:rPr lang="en-US" b="1" smtClean="0">
                  <a:solidFill>
                    <a:srgbClr val="FF0000"/>
                  </a:solidFill>
                  <a:latin typeface="Calibri" panose="020F0502020204030204"/>
                </a:rPr>
                <a:t>BÁCH</a:t>
              </a:r>
              <a:endParaRPr lang="en-US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7006590">
              <a:off x="5404640" y="1269861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 smtClean="0">
                  <a:solidFill>
                    <a:prstClr val="black"/>
                  </a:solidFill>
                  <a:latin typeface="Calibri" panose="020F0502020204030204"/>
                </a:rPr>
                <a:t>LÂM </a:t>
              </a:r>
              <a:r>
                <a:rPr lang="en-GB" b="1">
                  <a:solidFill>
                    <a:prstClr val="black"/>
                  </a:solidFill>
                  <a:latin typeface="Calibri" panose="020F0502020204030204"/>
                </a:rPr>
                <a:t>+ ĐẠT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732745" y="1340310"/>
              <a:ext cx="250965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srgbClr val="00B0F0"/>
                  </a:solidFill>
                  <a:latin typeface="Calibri" panose="020F0502020204030204"/>
                </a:rPr>
                <a:t>PHONG +</a:t>
              </a:r>
            </a:p>
            <a:p>
              <a:pPr algn="ctr" defTabSz="685800">
                <a:defRPr/>
              </a:pPr>
              <a:r>
                <a:rPr lang="en-GB" b="1">
                  <a:solidFill>
                    <a:srgbClr val="00B0F0"/>
                  </a:solidFill>
                  <a:latin typeface="Calibri" panose="020F0502020204030204"/>
                </a:rPr>
                <a:t> NGUYÊN</a:t>
              </a:r>
              <a:endParaRPr lang="en-US" b="1" dirty="0">
                <a:solidFill>
                  <a:srgbClr val="00B0F0"/>
                </a:solidFill>
                <a:latin typeface="Calibri" panose="020F050202020403020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29058" y="2113569"/>
              <a:ext cx="20191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srgbClr val="7030A0"/>
                  </a:solidFill>
                  <a:latin typeface="Calibri" panose="020F0502020204030204"/>
                </a:rPr>
                <a:t>ĐẠT + DUYÊN</a:t>
              </a:r>
              <a:endParaRPr lang="en-US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359644">
              <a:off x="6722490" y="2837175"/>
              <a:ext cx="24191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b="1">
                  <a:solidFill>
                    <a:prstClr val="black"/>
                  </a:solidFill>
                  <a:latin typeface="Calibri" panose="020F0502020204030204"/>
                </a:rPr>
                <a:t>YẾN + MẠC TRÚC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13" y="4243939"/>
            <a:ext cx="2098730" cy="83674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7185205" y="2023081"/>
            <a:ext cx="971588" cy="535273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7543" y="-457419"/>
            <a:ext cx="457200" cy="4572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23390" y="631215"/>
            <a:ext cx="28449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6600"/>
                </a:solidFill>
                <a:latin typeface="Calibri" panose="020F0502020204030204"/>
              </a:rPr>
              <a:t>VÒNG QUAY</a:t>
            </a:r>
          </a:p>
          <a:p>
            <a:pPr algn="ctr" defTabSz="685800">
              <a:defRPr/>
            </a:pPr>
            <a:r>
              <a:rPr lang="en-US" sz="4050" b="1" dirty="0">
                <a:solidFill>
                  <a:srgbClr val="FF6600"/>
                </a:solidFill>
                <a:latin typeface="Calibri" panose="020F0502020204030204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7302" y="-597848"/>
            <a:ext cx="457200" cy="457200"/>
          </a:xfrm>
          <a:prstGeom prst="rect">
            <a:avLst/>
          </a:prstGeom>
        </p:spPr>
      </p:pic>
      <p:pic>
        <p:nvPicPr>
          <p:cNvPr id="111" name="Picture 11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9825">
            <a:off x="8225785" y="315454"/>
            <a:ext cx="1117997" cy="9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79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75606"/>
            <a:ext cx="6984776" cy="3522474"/>
          </a:xfrm>
          <a:prstGeom prst="rect">
            <a:avLst/>
          </a:prstGeom>
        </p:spPr>
      </p:pic>
      <p:sp>
        <p:nvSpPr>
          <p:cNvPr id="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39552" y="251071"/>
            <a:ext cx="7704856" cy="97210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chơi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“Nói bạn nghe, nghe bạn nói”</a:t>
            </a:r>
            <a:endParaRPr kumimoji="0" lang="en-US" sz="3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39602"/>
            <a:ext cx="5832648" cy="3557102"/>
          </a:xfrm>
          <a:prstGeom prst="rect">
            <a:avLst/>
          </a:prstGeom>
        </p:spPr>
      </p:pic>
      <p:sp>
        <p:nvSpPr>
          <p:cNvPr id="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3568" y="267494"/>
            <a:ext cx="7704856" cy="97210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R="0" lvl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một chiếc ống nghe và chơi trò: </a:t>
            </a:r>
            <a:r>
              <a:rPr lang="en-GB" sz="3800" b="1" baseline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“Nói</a:t>
            </a:r>
            <a:r>
              <a:rPr lang="en-GB" sz="3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bạn nghe, nghe bạn nói”</a:t>
            </a:r>
            <a:endParaRPr kumimoji="0" lang="en-US" sz="3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Digit 9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4" y="206769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9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D4F58-6D06-ACA8-01D5-05FFEC8E9A29}"/>
              </a:ext>
            </a:extLst>
          </p:cNvPr>
          <p:cNvSpPr/>
          <p:nvPr/>
        </p:nvSpPr>
        <p:spPr bwMode="auto">
          <a:xfrm>
            <a:off x="1619672" y="627534"/>
            <a:ext cx="5472608" cy="792088"/>
          </a:xfrm>
          <a:prstGeom prst="roundRect">
            <a:avLst/>
          </a:prstGeom>
          <a:solidFill>
            <a:srgbClr val="CAECDA"/>
          </a:solidFill>
          <a:ln w="19050" cap="flat" cmpd="sng" algn="ctr">
            <a:solidFill>
              <a:srgbClr val="3C908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585384" y="677167"/>
            <a:ext cx="57966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GB" altLang="vi-VN" sz="40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 động sau giờ học</a:t>
            </a:r>
            <a:endParaRPr kumimoji="0" lang="en-US" altLang="vi-VN" sz="4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5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AMBI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435100"/>
            <a:ext cx="588645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5750"/>
            <a:ext cx="10715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0"/>
            <a:ext cx="9715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43001" y="4175125"/>
            <a:ext cx="9715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886200"/>
            <a:ext cx="10715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Jlgbo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9144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00200" y="285750"/>
            <a:ext cx="5943600" cy="4457700"/>
            <a:chOff x="384" y="240"/>
            <a:chExt cx="4992" cy="3744"/>
          </a:xfrm>
        </p:grpSpPr>
        <p:sp>
          <p:nvSpPr>
            <p:cNvPr id="96269" name="AutoShape 9">
              <a:extLst>
                <a:ext uri="{FF2B5EF4-FFF2-40B4-BE49-F238E27FC236}">
                  <a16:creationId xmlns:a16="http://schemas.microsoft.com/office/drawing/2014/main" id="{A88F5D9E-20B7-4EEB-A469-622A7CE45EE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84" y="384"/>
              <a:ext cx="528" cy="96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0" name="AutoShape 10">
              <a:extLst>
                <a:ext uri="{FF2B5EF4-FFF2-40B4-BE49-F238E27FC236}">
                  <a16:creationId xmlns:a16="http://schemas.microsoft.com/office/drawing/2014/main" id="{B8D9244D-5CA1-4387-8D7D-F279AFD111A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576" y="3552"/>
              <a:ext cx="1824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1" name="AutoShape 11">
              <a:extLst>
                <a:ext uri="{FF2B5EF4-FFF2-40B4-BE49-F238E27FC236}">
                  <a16:creationId xmlns:a16="http://schemas.microsoft.com/office/drawing/2014/main" id="{6D7D3A87-2BDC-427C-9310-36FC76C61B8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968" y="24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2" name="AutoShape 12">
              <a:extLst>
                <a:ext uri="{FF2B5EF4-FFF2-40B4-BE49-F238E27FC236}">
                  <a16:creationId xmlns:a16="http://schemas.microsoft.com/office/drawing/2014/main" id="{75937D95-798A-494D-B3C4-59F3137CF21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968" y="1200"/>
              <a:ext cx="144" cy="48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3" name="AutoShape 13">
              <a:extLst>
                <a:ext uri="{FF2B5EF4-FFF2-40B4-BE49-F238E27FC236}">
                  <a16:creationId xmlns:a16="http://schemas.microsoft.com/office/drawing/2014/main" id="{97C1F2D3-8BE9-488E-85EF-F2EF4E631D95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5088" y="2592"/>
              <a:ext cx="288" cy="120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4" name="AutoShape 14">
              <a:extLst>
                <a:ext uri="{FF2B5EF4-FFF2-40B4-BE49-F238E27FC236}">
                  <a16:creationId xmlns:a16="http://schemas.microsoft.com/office/drawing/2014/main" id="{FF6E4CA4-1897-4503-83AC-F6AA92EFDD9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928" y="672"/>
              <a:ext cx="144" cy="288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5" name="AutoShape 15">
              <a:extLst>
                <a:ext uri="{FF2B5EF4-FFF2-40B4-BE49-F238E27FC236}">
                  <a16:creationId xmlns:a16="http://schemas.microsoft.com/office/drawing/2014/main" id="{6619AE5D-45BA-4126-AF36-3B764A5B736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800" y="1296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6" name="AutoShape 16">
              <a:extLst>
                <a:ext uri="{FF2B5EF4-FFF2-40B4-BE49-F238E27FC236}">
                  <a16:creationId xmlns:a16="http://schemas.microsoft.com/office/drawing/2014/main" id="{91F4E263-8B5A-456B-AF9F-8EC47AEC413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680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277" name="AutoShape 17">
              <a:extLst>
                <a:ext uri="{FF2B5EF4-FFF2-40B4-BE49-F238E27FC236}">
                  <a16:creationId xmlns:a16="http://schemas.microsoft.com/office/drawing/2014/main" id="{EAF8254A-BC9D-4217-BC27-B03A1664B91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552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705" name="Picture 18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0715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6353">
            <a:off x="7029451" y="-55563"/>
            <a:ext cx="9715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0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18654">
            <a:off x="7029450" y="4175125"/>
            <a:ext cx="9715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1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657600"/>
            <a:ext cx="10715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595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42585" y="-6242"/>
            <a:ext cx="9144001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208314" y="3202655"/>
            <a:ext cx="4016828" cy="13668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1772" y="2571750"/>
            <a:ext cx="1328057" cy="237847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5870280" y="3179785"/>
            <a:ext cx="3583262" cy="12193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917640" y="2906369"/>
            <a:ext cx="1328057" cy="19594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983"/>
            <a:ext cx="9144000" cy="14841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7049826" y="2467617"/>
            <a:ext cx="2094174" cy="19594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349827" y="4178474"/>
            <a:ext cx="566057" cy="46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591068" y="3162183"/>
            <a:ext cx="1088571" cy="1447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384240" y="3909247"/>
            <a:ext cx="685800" cy="8708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006211" y="3980437"/>
            <a:ext cx="522514" cy="432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7045808" y="752444"/>
            <a:ext cx="1125346" cy="15008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49512" y="152236"/>
            <a:ext cx="1859687" cy="10907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668404" y="1313026"/>
            <a:ext cx="1011236" cy="66488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5573955" y="341687"/>
            <a:ext cx="1859687" cy="109077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162922" y="164320"/>
            <a:ext cx="747088" cy="49120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89307" y="58708"/>
            <a:ext cx="848450" cy="848450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2757617" y="2929466"/>
            <a:ext cx="1483228" cy="179335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788242" y="3113315"/>
            <a:ext cx="1764224" cy="17146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7342064" y="3374755"/>
            <a:ext cx="1717001" cy="1858226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5034409" y="2793532"/>
            <a:ext cx="1992086" cy="199290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702" y="-633622"/>
            <a:ext cx="2009624" cy="125476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8742163" y="-837697"/>
            <a:ext cx="1454390" cy="100804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18" y="2251812"/>
            <a:ext cx="939810" cy="56226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7304032" y="-937873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zh-CN" altLang="en-US" sz="1350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149512" y="971755"/>
            <a:ext cx="8386954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8">
              <a:defRPr/>
            </a:pPr>
            <a:r>
              <a:rPr lang="en-US" sz="4000" b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 HOẠT </a:t>
            </a:r>
            <a:r>
              <a:rPr lang="en-US" sz="40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</a:p>
          <a:p>
            <a:pPr algn="ctr" defTabSz="685808">
              <a:defRPr/>
            </a:pPr>
            <a:r>
              <a:rPr lang="en-US" sz="40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 hoạt theo chủ đề: </a:t>
            </a:r>
          </a:p>
          <a:p>
            <a:pPr algn="ctr" defTabSz="685808">
              <a:defRPr/>
            </a:pPr>
            <a:r>
              <a:rPr lang="en-US" sz="40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“Có bạn thật vui”</a:t>
            </a:r>
            <a:endParaRPr lang="en-US" sz="4000" b="1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0">
        <p14:honeycomb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16623E-7 -1.57598E-6 L 3.16623E-7 -0.07223 " pathEditMode="relative" rAng="0" ptsTypes="AA">
                                          <p:cBhvr>
                                            <p:cTn id="12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2"/>
                                        </p:animMotion>
                                        <p:animRot by="1500000">
                                          <p:cBhvr>
                                            <p:cTn id="12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66">
                    <p:cTn id="1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11"/>
          <p:cNvGrpSpPr>
            <a:grpSpLocks/>
          </p:cNvGrpSpPr>
          <p:nvPr/>
        </p:nvGrpSpPr>
        <p:grpSpPr bwMode="auto">
          <a:xfrm>
            <a:off x="0" y="-39688"/>
            <a:ext cx="9136063" cy="5183188"/>
            <a:chOff x="0" y="0"/>
            <a:chExt cx="19184" cy="10884"/>
          </a:xfrm>
        </p:grpSpPr>
        <p:pic>
          <p:nvPicPr>
            <p:cNvPr id="21515" name="图片 5" descr="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977" y="1020"/>
              <a:ext cx="17351" cy="8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517" name="图片 2" descr="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7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32979" r="52116" b="583"/>
          <a:stretch>
            <a:fillRect/>
          </a:stretch>
        </p:blipFill>
        <p:spPr bwMode="auto">
          <a:xfrm>
            <a:off x="1311275" y="3409950"/>
            <a:ext cx="7159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33537" r="34431" b="24"/>
          <a:stretch>
            <a:fillRect/>
          </a:stretch>
        </p:blipFill>
        <p:spPr bwMode="auto">
          <a:xfrm>
            <a:off x="1955800" y="3314700"/>
            <a:ext cx="9985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2" r="15753" b="2"/>
          <a:stretch>
            <a:fillRect/>
          </a:stretch>
        </p:blipFill>
        <p:spPr bwMode="auto">
          <a:xfrm>
            <a:off x="2671763" y="3236913"/>
            <a:ext cx="133191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5" t="32121" r="-3192" b="1440"/>
          <a:stretch>
            <a:fillRect/>
          </a:stretch>
        </p:blipFill>
        <p:spPr bwMode="auto">
          <a:xfrm>
            <a:off x="523875" y="3343275"/>
            <a:ext cx="787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oup 3"/>
          <p:cNvGrpSpPr>
            <a:grpSpLocks/>
          </p:cNvGrpSpPr>
          <p:nvPr/>
        </p:nvGrpSpPr>
        <p:grpSpPr bwMode="auto">
          <a:xfrm>
            <a:off x="1187624" y="405551"/>
            <a:ext cx="6986588" cy="730250"/>
            <a:chOff x="-894426" y="1032008"/>
            <a:chExt cx="3696647" cy="30219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820510" y="1032008"/>
              <a:ext cx="3622731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514" name="TextBox 6"/>
            <p:cNvSpPr txBox="1">
              <a:spLocks noChangeArrowheads="1"/>
            </p:cNvSpPr>
            <p:nvPr/>
          </p:nvSpPr>
          <p:spPr bwMode="auto">
            <a:xfrm>
              <a:off x="-894426" y="1225732"/>
              <a:ext cx="3622570" cy="267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Nội dung</a:t>
              </a:r>
              <a:endParaRPr kumimoji="0" lang="en-US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679687" y="1467420"/>
            <a:ext cx="7834312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 1: Sinh hoạt lớp: 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 Sơ kết Tuần 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vi-VN" altLang="vi-VN" sz="27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                             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Phương hướng Tuần 1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vi-VN" altLang="vi-VN" sz="27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 2: Sinh hoạt theo chủ đề: </a:t>
            </a:r>
            <a:r>
              <a:rPr kumimoji="0" lang="en-GB" altLang="vi-VN" sz="2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GB" altLang="vi-VN" sz="27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bạn thật vui</a:t>
            </a:r>
            <a:endParaRPr kumimoji="0" lang="en-US" altLang="vi-VN" sz="27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7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11"/>
          <p:cNvGrpSpPr>
            <a:grpSpLocks/>
          </p:cNvGrpSpPr>
          <p:nvPr/>
        </p:nvGrpSpPr>
        <p:grpSpPr bwMode="auto">
          <a:xfrm>
            <a:off x="-14288" y="0"/>
            <a:ext cx="9137651" cy="5183188"/>
            <a:chOff x="0" y="0"/>
            <a:chExt cx="19184" cy="10884"/>
          </a:xfrm>
        </p:grpSpPr>
        <p:pic>
          <p:nvPicPr>
            <p:cNvPr id="22538" name="图片 5" descr="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977" y="1020"/>
              <a:ext cx="17351" cy="8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540" name="图片 2" descr="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32979" r="52116" b="583"/>
          <a:stretch>
            <a:fillRect/>
          </a:stretch>
        </p:blipFill>
        <p:spPr bwMode="auto">
          <a:xfrm>
            <a:off x="2954338" y="2185988"/>
            <a:ext cx="19446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33537" r="34431" b="24"/>
          <a:stretch>
            <a:fillRect/>
          </a:stretch>
        </p:blipFill>
        <p:spPr bwMode="auto">
          <a:xfrm>
            <a:off x="4524375" y="2136775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2" r="15753" b="2"/>
          <a:stretch>
            <a:fillRect/>
          </a:stretch>
        </p:blipFill>
        <p:spPr bwMode="auto">
          <a:xfrm>
            <a:off x="5935663" y="2062163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5" t="32121" r="-3192" b="1440"/>
          <a:stretch>
            <a:fillRect/>
          </a:stretch>
        </p:blipFill>
        <p:spPr bwMode="auto">
          <a:xfrm>
            <a:off x="1571625" y="2136775"/>
            <a:ext cx="1946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62063" y="549275"/>
            <a:ext cx="6877050" cy="1273175"/>
            <a:chOff x="-920865" y="2356401"/>
            <a:chExt cx="3638784" cy="32933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904906" y="2627422"/>
              <a:ext cx="3622825" cy="3022294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537" name="TextBox 6"/>
            <p:cNvSpPr txBox="1">
              <a:spLocks noChangeArrowheads="1"/>
            </p:cNvSpPr>
            <p:nvPr/>
          </p:nvSpPr>
          <p:spPr bwMode="auto">
            <a:xfrm>
              <a:off x="-920865" y="2356401"/>
              <a:ext cx="3622570" cy="3103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7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1. Sinh hoạt lớp</a:t>
              </a:r>
              <a:endParaRPr kumimoji="0" lang="en-US" altLang="vi-V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673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D2356F-F677-2FDF-F40E-52DACD36EDDE}"/>
              </a:ext>
            </a:extLst>
          </p:cNvPr>
          <p:cNvSpPr txBox="1"/>
          <p:nvPr/>
        </p:nvSpPr>
        <p:spPr>
          <a:xfrm>
            <a:off x="995000" y="1563638"/>
            <a:ext cx="68407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8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8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Về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8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D4F58-6D06-ACA8-01D5-05FFEC8E9A29}"/>
              </a:ext>
            </a:extLst>
          </p:cNvPr>
          <p:cNvSpPr/>
          <p:nvPr/>
        </p:nvSpPr>
        <p:spPr bwMode="auto">
          <a:xfrm>
            <a:off x="683568" y="524208"/>
            <a:ext cx="7165195" cy="715495"/>
          </a:xfrm>
          <a:prstGeom prst="roundRect">
            <a:avLst/>
          </a:prstGeom>
          <a:solidFill>
            <a:srgbClr val="CAECDA"/>
          </a:solidFill>
          <a:ln w="19050" cap="flat" cmpd="sng" algn="ctr">
            <a:solidFill>
              <a:srgbClr val="3C908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-756592" y="524208"/>
            <a:ext cx="71391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vi-VN" altLang="vi-VN" sz="4000" b="1" smtClean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GB" altLang="vi-VN" sz="4000" b="1" smtClean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Sơ kết tuần 9</a:t>
            </a:r>
            <a:endParaRPr lang="en-US" altLang="vi-VN" sz="4000" b="1" smtClean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9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35" name="Group 14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696740634"/>
              </p:ext>
            </p:extLst>
          </p:nvPr>
        </p:nvGraphicFramePr>
        <p:xfrm>
          <a:off x="755576" y="1491630"/>
          <a:ext cx="8136903" cy="2784078"/>
        </p:xfrm>
        <a:graphic>
          <a:graphicData uri="http://schemas.openxmlformats.org/drawingml/2006/table">
            <a:tbl>
              <a:tblPr/>
              <a:tblGrid>
                <a:gridCol w="1309047">
                  <a:extLst>
                    <a:ext uri="{9D8B030D-6E8A-4147-A177-3AD203B41FA5}">
                      <a16:colId xmlns:a16="http://schemas.microsoft.com/office/drawing/2014/main" val="1809845753"/>
                    </a:ext>
                  </a:extLst>
                </a:gridCol>
                <a:gridCol w="1963571">
                  <a:extLst>
                    <a:ext uri="{9D8B030D-6E8A-4147-A177-3AD203B41FA5}">
                      <a16:colId xmlns:a16="http://schemas.microsoft.com/office/drawing/2014/main" val="3619593964"/>
                    </a:ext>
                  </a:extLst>
                </a:gridCol>
                <a:gridCol w="2344006">
                  <a:extLst>
                    <a:ext uri="{9D8B030D-6E8A-4147-A177-3AD203B41FA5}">
                      <a16:colId xmlns:a16="http://schemas.microsoft.com/office/drawing/2014/main" val="4241161270"/>
                    </a:ext>
                  </a:extLst>
                </a:gridCol>
                <a:gridCol w="2520279">
                  <a:extLst>
                    <a:ext uri="{9D8B030D-6E8A-4147-A177-3AD203B41FA5}">
                      <a16:colId xmlns:a16="http://schemas.microsoft.com/office/drawing/2014/main" val="2261207989"/>
                    </a:ext>
                  </a:extLst>
                </a:gridCol>
              </a:tblGrid>
              <a:tr h="6549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tự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TỔ 1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3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328097"/>
                  </a:ext>
                </a:extLst>
              </a:tr>
              <a:tr h="532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448022"/>
                  </a:ext>
                </a:extLst>
              </a:tr>
              <a:tr h="532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2777"/>
                  </a:ext>
                </a:extLst>
              </a:tr>
              <a:tr h="532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512455"/>
                  </a:ext>
                </a:extLst>
              </a:tr>
              <a:tr h="5322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083769"/>
                  </a:ext>
                </a:extLst>
              </a:tr>
            </a:tbl>
          </a:graphicData>
        </a:graphic>
      </p:graphicFrame>
      <p:sp>
        <p:nvSpPr>
          <p:cNvPr id="36893" name="WordArt 135"/>
          <p:cNvSpPr>
            <a:spLocks noChangeArrowheads="1" noChangeShapeType="1" noTextEdit="1"/>
          </p:cNvSpPr>
          <p:nvPr/>
        </p:nvSpPr>
        <p:spPr bwMode="auto">
          <a:xfrm>
            <a:off x="683568" y="383581"/>
            <a:ext cx="7848872" cy="922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SÁCH ĐỀ NGHỊ 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 </a:t>
            </a:r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 </a:t>
            </a:r>
            <a:endParaRPr lang="en-US" sz="2700" b="1" kern="1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1" name="Picture 3" descr="Picture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28045"/>
            <a:ext cx="29146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2" name="Picture 3" descr="Picture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78" y="-39418"/>
            <a:ext cx="29146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Picture 11" descr="flora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9825">
            <a:off x="8208810" y="222051"/>
            <a:ext cx="1117997" cy="9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4" name="Picture 11" descr="flora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1498">
            <a:off x="-66083" y="4150692"/>
            <a:ext cx="1117997" cy="93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299" name="TextBox1" r:id="rId2" imgW="1803240" imgH="431640"/>
        </mc:Choice>
        <mc:Fallback>
          <p:control name="TextBox1" r:id="rId2" imgW="1803240" imgH="43164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23728" y="2180233"/>
                  <a:ext cx="1800225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0" name="TextBox2" r:id="rId3" imgW="1803240" imgH="431640"/>
        </mc:Choice>
        <mc:Fallback>
          <p:control name="TextBox2" r:id="rId3" imgW="1803240" imgH="431640">
            <p:pic>
              <p:nvPicPr>
                <p:cNvPr id="9" name="TextBox2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23728" y="2729862"/>
                  <a:ext cx="1800225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1" name="TextBox3" r:id="rId4" imgW="1803240" imgH="431640"/>
        </mc:Choice>
        <mc:Fallback>
          <p:control name="TextBox3" r:id="rId4" imgW="1803240" imgH="431640">
            <p:pic>
              <p:nvPicPr>
                <p:cNvPr id="10" name="TextBox3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23728" y="3244211"/>
                  <a:ext cx="1800225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2" name="TextBox4" r:id="rId5" imgW="1803240" imgH="431640"/>
        </mc:Choice>
        <mc:Fallback>
          <p:control name="TextBox4" r:id="rId5" imgW="1803240" imgH="431640">
            <p:pic>
              <p:nvPicPr>
                <p:cNvPr id="11" name="TextBox4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32688" y="3786922"/>
                  <a:ext cx="1800225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3" name="TextBox5" r:id="rId6" imgW="2158920" imgH="431640"/>
        </mc:Choice>
        <mc:Fallback>
          <p:control name="TextBox5" r:id="rId6" imgW="2158920" imgH="431640">
            <p:pic>
              <p:nvPicPr>
                <p:cNvPr id="12" name="TextBox5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39952" y="2184639"/>
                  <a:ext cx="2160240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4" name="TextBox6" r:id="rId7" imgW="2158920" imgH="431640"/>
        </mc:Choice>
        <mc:Fallback>
          <p:control name="TextBox6" r:id="rId7" imgW="2158920" imgH="431640">
            <p:pic>
              <p:nvPicPr>
                <p:cNvPr id="13" name="TextBox6"/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39952" y="2718557"/>
                  <a:ext cx="2160240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5" name="TextBox7" r:id="rId8" imgW="2158920" imgH="431640"/>
        </mc:Choice>
        <mc:Fallback>
          <p:control name="TextBox7" r:id="rId8" imgW="2158920" imgH="431640">
            <p:pic>
              <p:nvPicPr>
                <p:cNvPr id="14" name="TextBox7"/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38566" y="3280785"/>
                  <a:ext cx="2160240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6" name="TextBox8" r:id="rId9" imgW="2158920" imgH="431640"/>
        </mc:Choice>
        <mc:Fallback>
          <p:control name="TextBox8" r:id="rId9" imgW="2158920" imgH="431640">
            <p:pic>
              <p:nvPicPr>
                <p:cNvPr id="15" name="TextBox8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38566" y="3778246"/>
                  <a:ext cx="2160240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7" name="TextBox9" r:id="rId10" imgW="2368440" imgH="431640"/>
        </mc:Choice>
        <mc:Fallback>
          <p:control name="TextBox9" r:id="rId10" imgW="2368440" imgH="431640">
            <p:pic>
              <p:nvPicPr>
                <p:cNvPr id="16" name="TextBox9"/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47850" y="2183251"/>
                  <a:ext cx="2372622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8" name="TextBox10" r:id="rId11" imgW="2368440" imgH="431640"/>
        </mc:Choice>
        <mc:Fallback>
          <p:control name="TextBox10" r:id="rId11" imgW="2368440" imgH="431640">
            <p:pic>
              <p:nvPicPr>
                <p:cNvPr id="17" name="TextBox10"/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447850" y="2729862"/>
                  <a:ext cx="2372622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9" name="TextBox11" r:id="rId12" imgW="2368440" imgH="431640"/>
        </mc:Choice>
        <mc:Fallback>
          <p:control name="TextBox11" r:id="rId12" imgW="2368440" imgH="431640">
            <p:pic>
              <p:nvPicPr>
                <p:cNvPr id="18" name="TextBox11"/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47850" y="3254066"/>
                  <a:ext cx="2372622" cy="4326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0" name="TextBox12" r:id="rId13" imgW="2355840" imgH="431640"/>
        </mc:Choice>
        <mc:Fallback>
          <p:control name="TextBox12" r:id="rId13" imgW="2355840" imgH="431640">
            <p:pic>
              <p:nvPicPr>
                <p:cNvPr id="19" name="TextBox12"/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64768" y="3786921"/>
                  <a:ext cx="2355704" cy="4326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8347826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D4F58-6D06-ACA8-01D5-05FFEC8E9A29}"/>
              </a:ext>
            </a:extLst>
          </p:cNvPr>
          <p:cNvSpPr/>
          <p:nvPr/>
        </p:nvSpPr>
        <p:spPr bwMode="auto">
          <a:xfrm>
            <a:off x="1331641" y="19070"/>
            <a:ext cx="4968552" cy="715495"/>
          </a:xfrm>
          <a:prstGeom prst="roundRect">
            <a:avLst/>
          </a:prstGeom>
          <a:solidFill>
            <a:srgbClr val="CAECDA"/>
          </a:solidFill>
          <a:ln w="19050" cap="flat" cmpd="sng" algn="ctr">
            <a:solidFill>
              <a:srgbClr val="3C908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331641" y="-894"/>
            <a:ext cx="4968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GB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Sơ kết tuần 9</a:t>
            </a:r>
            <a:endParaRPr kumimoji="0" lang="en-US" altLang="vi-VN" sz="4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39552" y="795158"/>
            <a:ext cx="2664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* Ưu</a:t>
            </a:r>
            <a:r>
              <a:rPr kumimoji="0" lang="en-GB" altLang="vi-VN" sz="40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 điểm</a:t>
            </a:r>
            <a:endParaRPr kumimoji="0" lang="en-US" altLang="vi-VN" sz="4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D2356F-F677-2FDF-F40E-52DACD36EDDE}"/>
              </a:ext>
            </a:extLst>
          </p:cNvPr>
          <p:cNvSpPr txBox="1"/>
          <p:nvPr/>
        </p:nvSpPr>
        <p:spPr>
          <a:xfrm>
            <a:off x="899592" y="1419622"/>
            <a:ext cx="68407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8738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8738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8738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Các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khác: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67544" y="3219822"/>
            <a:ext cx="2664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* Tồn</a:t>
            </a:r>
            <a:r>
              <a:rPr kumimoji="0" lang="en-GB" altLang="vi-VN" sz="40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 tại: </a:t>
            </a:r>
            <a:endParaRPr kumimoji="0" lang="en-US" altLang="vi-VN" sz="4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67544" y="3925902"/>
            <a:ext cx="38884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* Một</a:t>
            </a:r>
            <a:r>
              <a:rPr kumimoji="0" lang="en-GB" altLang="vi-VN" sz="40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 số lưu ý: </a:t>
            </a:r>
            <a:endParaRPr kumimoji="0" lang="en-US" altLang="vi-VN" sz="4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4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airplan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35" name="Group 14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8908865"/>
              </p:ext>
            </p:extLst>
          </p:nvPr>
        </p:nvGraphicFramePr>
        <p:xfrm>
          <a:off x="611560" y="1474235"/>
          <a:ext cx="8136903" cy="2590684"/>
        </p:xfrm>
        <a:graphic>
          <a:graphicData uri="http://schemas.openxmlformats.org/drawingml/2006/table">
            <a:tbl>
              <a:tblPr/>
              <a:tblGrid>
                <a:gridCol w="1309047">
                  <a:extLst>
                    <a:ext uri="{9D8B030D-6E8A-4147-A177-3AD203B41FA5}">
                      <a16:colId xmlns:a16="http://schemas.microsoft.com/office/drawing/2014/main" val="1809845753"/>
                    </a:ext>
                  </a:extLst>
                </a:gridCol>
                <a:gridCol w="1963571">
                  <a:extLst>
                    <a:ext uri="{9D8B030D-6E8A-4147-A177-3AD203B41FA5}">
                      <a16:colId xmlns:a16="http://schemas.microsoft.com/office/drawing/2014/main" val="3619593964"/>
                    </a:ext>
                  </a:extLst>
                </a:gridCol>
                <a:gridCol w="2344006">
                  <a:extLst>
                    <a:ext uri="{9D8B030D-6E8A-4147-A177-3AD203B41FA5}">
                      <a16:colId xmlns:a16="http://schemas.microsoft.com/office/drawing/2014/main" val="4241161270"/>
                    </a:ext>
                  </a:extLst>
                </a:gridCol>
                <a:gridCol w="2520279">
                  <a:extLst>
                    <a:ext uri="{9D8B030D-6E8A-4147-A177-3AD203B41FA5}">
                      <a16:colId xmlns:a16="http://schemas.microsoft.com/office/drawing/2014/main" val="2261207989"/>
                    </a:ext>
                  </a:extLst>
                </a:gridCol>
              </a:tblGrid>
              <a:tr h="6094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tự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TỔ 1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 3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/>
                        </a:gs>
                        <a:gs pos="32001">
                          <a:srgbClr val="FFFF00"/>
                        </a:gs>
                        <a:gs pos="50000">
                          <a:srgbClr val="FFFFFF"/>
                        </a:gs>
                        <a:gs pos="100000">
                          <a:srgbClr val="FFC42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328097"/>
                  </a:ext>
                </a:extLst>
              </a:tr>
              <a:tr h="354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Trúc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448022"/>
                  </a:ext>
                </a:extLst>
              </a:tr>
              <a:tr h="354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Thảo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Thảo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82777"/>
                  </a:ext>
                </a:extLst>
              </a:tr>
              <a:tr h="354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Dương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 Ân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512455"/>
                  </a:ext>
                </a:extLst>
              </a:tr>
              <a:tr h="354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083769"/>
                  </a:ext>
                </a:extLst>
              </a:tr>
            </a:tbl>
          </a:graphicData>
        </a:graphic>
      </p:graphicFrame>
      <p:sp>
        <p:nvSpPr>
          <p:cNvPr id="36893" name="WordArt 135"/>
          <p:cNvSpPr>
            <a:spLocks noChangeArrowheads="1" noChangeShapeType="1" noTextEdit="1"/>
          </p:cNvSpPr>
          <p:nvPr/>
        </p:nvSpPr>
        <p:spPr bwMode="auto">
          <a:xfrm>
            <a:off x="755576" y="472011"/>
            <a:ext cx="7848872" cy="645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KHEN THƯỞNG HỌC SINH </a:t>
            </a:r>
          </a:p>
          <a:p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9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1" name="Picture 3" descr="Pict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67137"/>
            <a:ext cx="29146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2" name="Picture 3" descr="Pic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78" y="-39418"/>
            <a:ext cx="29146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9825">
            <a:off x="8208810" y="222051"/>
            <a:ext cx="1117997" cy="9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1498">
            <a:off x="-66083" y="4150692"/>
            <a:ext cx="1117997" cy="93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4729382"/>
            <a:ext cx="434656" cy="4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806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11"/>
          <p:cNvGrpSpPr>
            <a:grpSpLocks/>
          </p:cNvGrpSpPr>
          <p:nvPr/>
        </p:nvGrpSpPr>
        <p:grpSpPr bwMode="auto">
          <a:xfrm>
            <a:off x="15806" y="195486"/>
            <a:ext cx="9136063" cy="5184775"/>
            <a:chOff x="0" y="0"/>
            <a:chExt cx="19184" cy="10884"/>
          </a:xfrm>
        </p:grpSpPr>
        <p:pic>
          <p:nvPicPr>
            <p:cNvPr id="25610" name="图片 5" descr="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977" y="1020"/>
              <a:ext cx="17351" cy="8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5612" name="图片 2" descr="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7" name="Group 3"/>
          <p:cNvGrpSpPr>
            <a:grpSpLocks/>
          </p:cNvGrpSpPr>
          <p:nvPr/>
        </p:nvGrpSpPr>
        <p:grpSpPr bwMode="auto">
          <a:xfrm>
            <a:off x="755576" y="195486"/>
            <a:ext cx="7220222" cy="715495"/>
            <a:chOff x="-146249" y="2648791"/>
            <a:chExt cx="3704520" cy="30219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118016" y="2648791"/>
              <a:ext cx="3676287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609" name="TextBox 6"/>
            <p:cNvSpPr txBox="1">
              <a:spLocks noChangeArrowheads="1"/>
            </p:cNvSpPr>
            <p:nvPr/>
          </p:nvSpPr>
          <p:spPr bwMode="auto">
            <a:xfrm>
              <a:off x="-146249" y="2648791"/>
              <a:ext cx="3662945" cy="246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b. Phương hướng hoạt động Tuần 1</a:t>
              </a:r>
              <a:r>
                <a:rPr kumimoji="0" lang="en-GB" altLang="vi-VN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alibri" panose="020F0502020204030204" pitchFamily="34" charset="0"/>
                </a:rPr>
                <a:t>0</a:t>
              </a:r>
              <a:endParaRPr kumimoji="0" lang="en-US" altLang="vi-VN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endParaRPr>
            </a:p>
          </p:txBody>
        </p:sp>
      </p:grpSp>
      <p:sp>
        <p:nvSpPr>
          <p:cNvPr id="16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08232" y="3299110"/>
            <a:ext cx="8535768" cy="917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hoạt động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Tích cực tham gia chơi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gian, tránh những trò chơi nguy hiểm.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+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đều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Đội mũ bảo hiểm đầy đủ khi tham gia giao thông.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8232" y="1042830"/>
            <a:ext cx="834004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defRPr/>
            </a:pPr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Về nề nếp, nội quy:</a:t>
            </a:r>
          </a:p>
          <a:p>
            <a:pPr lvl="0" defTabSz="685783">
              <a:defRPr/>
            </a:pP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b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Duy trì nề nếp: thực hiện tốt các nội quy của trường, lớp đề ra</a:t>
            </a:r>
          </a:p>
          <a:p>
            <a:pPr lvl="0" defTabSz="685783">
              <a:defRPr/>
            </a:pPr>
            <a:r>
              <a:rPr lang="en-US" b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 sinh trường lớp xanh, sạch đẹp, nói lời hay làm việc tốt…</a:t>
            </a:r>
          </a:p>
          <a:p>
            <a:pPr lvl="0" defTabSz="685783">
              <a:defRPr/>
            </a:pPr>
            <a:r>
              <a:rPr lang="en-US" b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+ Thực hiện tốt 5 điều Bác Hồ dạy</a:t>
            </a:r>
            <a:r>
              <a:rPr lang="en-US" b="1" smtClean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lvl="0" indent="-285750" defTabSz="685783">
              <a:buFont typeface="Arial" panose="020B0604020202020204" pitchFamily="34" charset="0"/>
              <a:buChar char="•"/>
              <a:defRPr/>
            </a:pPr>
            <a:r>
              <a:rPr lang="en-GB" b="1" smtClean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học tập: </a:t>
            </a:r>
          </a:p>
          <a:p>
            <a:pPr lvl="1" defTabSz="685783">
              <a:defRPr/>
            </a:pPr>
            <a:r>
              <a:rPr lang="en-GB" b="1" smtClean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+ Thi đua học tốt chào mừng ngày Nhà giáo Việt Nam 20 – 11</a:t>
            </a:r>
          </a:p>
          <a:p>
            <a:pPr lvl="1" defTabSz="685783">
              <a:defRPr/>
            </a:pPr>
            <a:r>
              <a:rPr lang="en-GB" b="1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smtClean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Tích cực ôn luyện, rèn chữ đẹp, giữ vở sạch. </a:t>
            </a:r>
            <a:endParaRPr lang="en-US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51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22998</TotalTime>
  <Words>461</Words>
  <Application>Microsoft Office PowerPoint</Application>
  <PresentationFormat>On-screen Show (16:9)</PresentationFormat>
  <Paragraphs>110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微软雅黑</vt:lpstr>
      <vt:lpstr>MS PGothic</vt:lpstr>
      <vt:lpstr>宋体</vt:lpstr>
      <vt:lpstr>Arial</vt:lpstr>
      <vt:lpstr>Calibri</vt:lpstr>
      <vt:lpstr>Calibri Light</vt:lpstr>
      <vt:lpstr>Cambria</vt:lpstr>
      <vt:lpstr>等线</vt:lpstr>
      <vt:lpstr>Georgia</vt:lpstr>
      <vt:lpstr>Tahoma</vt:lpstr>
      <vt:lpstr>Times New Roman</vt:lpstr>
      <vt:lpstr>Trebuchet MS</vt:lpstr>
      <vt:lpstr>Wingdings 2</vt:lpstr>
      <vt:lpstr>自定义设计方案</vt:lpstr>
      <vt:lpstr>1_自定义设计方案</vt:lpstr>
      <vt:lpstr>Office Theme</vt:lpstr>
      <vt:lpstr>Slipstream</vt:lpstr>
      <vt:lpstr>2_Office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STD</cp:lastModifiedBy>
  <cp:revision>677</cp:revision>
  <cp:lastPrinted>2023-10-29T22:37:18Z</cp:lastPrinted>
  <dcterms:created xsi:type="dcterms:W3CDTF">2015-04-15T03:07:00Z</dcterms:created>
  <dcterms:modified xsi:type="dcterms:W3CDTF">2024-11-07T07:12:03Z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