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8" r:id="rId2"/>
  </p:sldMasterIdLst>
  <p:notesMasterIdLst>
    <p:notesMasterId r:id="rId22"/>
  </p:notesMasterIdLst>
  <p:sldIdLst>
    <p:sldId id="302" r:id="rId3"/>
    <p:sldId id="303" r:id="rId4"/>
    <p:sldId id="259" r:id="rId5"/>
    <p:sldId id="260" r:id="rId6"/>
    <p:sldId id="261" r:id="rId7"/>
    <p:sldId id="263" r:id="rId8"/>
    <p:sldId id="304" r:id="rId9"/>
    <p:sldId id="305" r:id="rId10"/>
    <p:sldId id="312" r:id="rId11"/>
    <p:sldId id="268" r:id="rId12"/>
    <p:sldId id="269" r:id="rId13"/>
    <p:sldId id="270" r:id="rId14"/>
    <p:sldId id="279" r:id="rId15"/>
    <p:sldId id="309" r:id="rId16"/>
    <p:sldId id="310" r:id="rId17"/>
    <p:sldId id="311" r:id="rId18"/>
    <p:sldId id="308" r:id="rId19"/>
    <p:sldId id="307" r:id="rId20"/>
    <p:sldId id="30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6" d="100"/>
          <a:sy n="76" d="100"/>
        </p:scale>
        <p:origin x="18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900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521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Bài giảng thiết kế bởi: Hương Thảo - tranthao121006@gmail.com</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Bài giảng thiết kế bởi: Hương Thảo - tranthao121006@gmail.com</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17</a:t>
            </a:fld>
            <a:endParaRPr lang="zh-CN" altLang="en-US"/>
          </a:p>
        </p:txBody>
      </p:sp>
    </p:spTree>
    <p:extLst>
      <p:ext uri="{BB962C8B-B14F-4D97-AF65-F5344CB8AC3E}">
        <p14:creationId xmlns:p14="http://schemas.microsoft.com/office/powerpoint/2010/main" val="206966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0440538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11/17/2024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11/17/2024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11/17/2024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11/17/2024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3.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1.pn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audio" Target="../media/audio3.wav"/><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audio" Target="../media/audio3.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audio" Target="../media/audio3.wav"/><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audio" Target="../media/audio3.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8600"/>
            <a:ext cx="9067800" cy="685801"/>
          </a:xfrm>
        </p:spPr>
        <p:txBody>
          <a:bodyPr>
            <a:prstTxWarp prst="textChevron">
              <a:avLst/>
            </a:prstTxWarp>
            <a:normAutofit/>
          </a:bodyPr>
          <a:lstStyle/>
          <a:p>
            <a:r>
              <a:rPr lang="en-US" sz="2800" b="1" dirty="0">
                <a:solidFill>
                  <a:schemeClr val="accent1"/>
                </a:solidFill>
                <a:latin typeface="Times New Roman" pitchFamily="18" charset="0"/>
                <a:cs typeface="Times New Roman" pitchFamily="18" charset="0"/>
              </a:rPr>
              <a:t>CHÀO MỪNG </a:t>
            </a:r>
            <a:r>
              <a:rPr lang="vi-VN" sz="2800" b="1" dirty="0">
                <a:solidFill>
                  <a:schemeClr val="accent1"/>
                </a:solidFill>
                <a:latin typeface="Times New Roman" pitchFamily="18" charset="0"/>
                <a:cs typeface="Times New Roman" pitchFamily="18" charset="0"/>
              </a:rPr>
              <a:t>QUÝ THẦY CÔ VỀ THĂM VÀ DỰ GIỜ</a:t>
            </a:r>
            <a:endParaRPr lang="en-US" sz="2800" b="1" dirty="0">
              <a:solidFill>
                <a:schemeClr val="accent1"/>
              </a:solidFill>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83" t="1212" r="2159" b="5858"/>
          <a:stretch/>
        </p:blipFill>
        <p:spPr bwMode="auto">
          <a:xfrm>
            <a:off x="1524001" y="2071073"/>
            <a:ext cx="9144000" cy="471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114799" y="757476"/>
            <a:ext cx="3886201" cy="584775"/>
          </a:xfrm>
          <a:prstGeom prst="rect">
            <a:avLst/>
          </a:prstGeom>
          <a:noFill/>
        </p:spPr>
        <p:txBody>
          <a:bodyPr wrap="square" rtlCol="0">
            <a:spAutoFit/>
          </a:bodyPr>
          <a:lstStyle/>
          <a:p>
            <a:r>
              <a:rPr lang="vi-VN" sz="3200" dirty="0">
                <a:ln w="0"/>
                <a:solidFill>
                  <a:srgbClr val="FF0000"/>
                </a:solidFill>
                <a:effectLst>
                  <a:outerShdw blurRad="38100" dist="25400" dir="5400000" algn="ctr" rotWithShape="0">
                    <a:srgbClr val="6E747A">
                      <a:alpha val="43000"/>
                    </a:srgbClr>
                  </a:outerShdw>
                </a:effectLst>
                <a:latin typeface="+mj-lt"/>
              </a:rPr>
              <a:t>MÔN : TIẾNG VIỆT  </a:t>
            </a:r>
            <a:endParaRPr lang="en-US" sz="3200" dirty="0">
              <a:ln w="0"/>
              <a:solidFill>
                <a:srgbClr val="FF0000"/>
              </a:solidFill>
              <a:effectLst>
                <a:outerShdw blurRad="38100" dist="25400" dir="5400000" algn="ctr" rotWithShape="0">
                  <a:srgbClr val="6E747A">
                    <a:alpha val="43000"/>
                  </a:srgbClr>
                </a:outerShdw>
              </a:effectLst>
              <a:latin typeface="+mj-lt"/>
            </a:endParaRPr>
          </a:p>
        </p:txBody>
      </p:sp>
      <p:sp>
        <p:nvSpPr>
          <p:cNvPr id="8" name="TextBox 7"/>
          <p:cNvSpPr txBox="1"/>
          <p:nvPr/>
        </p:nvSpPr>
        <p:spPr>
          <a:xfrm flipH="1">
            <a:off x="5257801" y="1409462"/>
            <a:ext cx="1402081" cy="461665"/>
          </a:xfrm>
          <a:prstGeom prst="rect">
            <a:avLst/>
          </a:prstGeom>
          <a:solidFill>
            <a:srgbClr val="C00000"/>
          </a:solidFill>
        </p:spPr>
        <p:txBody>
          <a:bodyPr wrap="square" rtlCol="0">
            <a:spAutoFit/>
          </a:bodyPr>
          <a:lstStyle/>
          <a:p>
            <a:r>
              <a:rPr lang="vi-VN" sz="2400" dirty="0">
                <a:solidFill>
                  <a:schemeClr val="accent5">
                    <a:lumMod val="40000"/>
                    <a:lumOff val="60000"/>
                  </a:schemeClr>
                </a:solidFill>
              </a:rPr>
              <a:t>LỚP 2A</a:t>
            </a:r>
            <a:endParaRPr lang="en-US" sz="2400" dirty="0">
              <a:solidFill>
                <a:schemeClr val="accent5">
                  <a:lumMod val="40000"/>
                  <a:lumOff val="60000"/>
                </a:schemeClr>
              </a:solidFill>
            </a:endParaRPr>
          </a:p>
        </p:txBody>
      </p:sp>
    </p:spTree>
    <p:extLst>
      <p:ext uri="{BB962C8B-B14F-4D97-AF65-F5344CB8AC3E}">
        <p14:creationId xmlns:p14="http://schemas.microsoft.com/office/powerpoint/2010/main" val="336078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inVertic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1045556" y="19627"/>
            <a:ext cx="12294235" cy="6858635"/>
          </a:xfrm>
          <a:prstGeom prst="rect">
            <a:avLst/>
          </a:prstGeom>
        </p:spPr>
      </p:pic>
      <p:sp>
        <p:nvSpPr>
          <p:cNvPr id="5" name="Text Box 4"/>
          <p:cNvSpPr txBox="1"/>
          <p:nvPr/>
        </p:nvSpPr>
        <p:spPr>
          <a:xfrm>
            <a:off x="1357483" y="578363"/>
            <a:ext cx="4396509"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76761" y="4457757"/>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8120348" y="4457757"/>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84775"/>
          </a:xfrm>
          <a:prstGeom prst="rect">
            <a:avLst/>
          </a:prstGeom>
          <a:noFill/>
        </p:spPr>
        <p:txBody>
          <a:bodyPr wrap="square" rtlCol="0">
            <a:spAutoFit/>
          </a:bodyPr>
          <a:lstStyle/>
          <a:p>
            <a:r>
              <a:rPr lang="vi-VN" sz="3200" b="1" dirty="0" smtClean="0">
                <a:solidFill>
                  <a:srgbClr val="FF0000"/>
                </a:solidFill>
                <a:latin typeface="+mj-lt"/>
                <a:cs typeface="Arial-Rounded" panose="020B0500000000000000" pitchFamily="34" charset="0"/>
              </a:rPr>
              <a:t>THẢ DIỀU</a:t>
            </a:r>
          </a:p>
        </p:txBody>
      </p:sp>
      <p:sp>
        <p:nvSpPr>
          <p:cNvPr id="10" name="Cloud 9"/>
          <p:cNvSpPr/>
          <p:nvPr/>
        </p:nvSpPr>
        <p:spPr>
          <a:xfrm>
            <a:off x="8953508" y="213229"/>
            <a:ext cx="3048000"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chemeClr val="tx1"/>
                </a:solidFill>
                <a:latin typeface="+mj-lt"/>
                <a:ea typeface="Arial-Rounded" panose="020B0500000000000000" pitchFamily="34" charset="0"/>
                <a:cs typeface="Arial-Rounded" panose="020B0500000000000000" pitchFamily="34" charset="0"/>
              </a:rPr>
              <a:t>GV đọc</a:t>
            </a:r>
            <a:endParaRPr lang="en-US" sz="3600" b="1" dirty="0">
              <a:solidFill>
                <a:schemeClr val="tx1"/>
              </a:solidFill>
              <a:latin typeface="+mj-lt"/>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3"/>
          <a:stretch>
            <a:fillRect/>
          </a:stretch>
        </p:blipFill>
        <p:spPr>
          <a:xfrm>
            <a:off x="0" y="0"/>
            <a:ext cx="12294235" cy="6858635"/>
          </a:xfrm>
          <a:prstGeom prst="rect">
            <a:avLst/>
          </a:prstGeom>
        </p:spPr>
      </p:pic>
      <p:sp>
        <p:nvSpPr>
          <p:cNvPr id="5" name="Text Box 4"/>
          <p:cNvSpPr txBox="1"/>
          <p:nvPr/>
        </p:nvSpPr>
        <p:spPr>
          <a:xfrm>
            <a:off x="1430540" y="487636"/>
            <a:ext cx="4107815"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98785" y="4768850"/>
            <a:ext cx="4038051"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955714" y="4371789"/>
            <a:ext cx="4049367"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646331"/>
          </a:xfrm>
          <a:prstGeom prst="rect">
            <a:avLst/>
          </a:prstGeom>
          <a:noFill/>
        </p:spPr>
        <p:txBody>
          <a:bodyPr wrap="square" rtlCol="0">
            <a:spAutoFit/>
          </a:bodyPr>
          <a:lstStyle/>
          <a:p>
            <a:r>
              <a:rPr lang="vi-VN" sz="3600" b="1" dirty="0">
                <a:solidFill>
                  <a:srgbClr val="FF0000"/>
                </a:solidFill>
                <a:latin typeface="+mj-lt"/>
                <a:cs typeface="Arial-Rounded" panose="020B0500000000000000" pitchFamily="34" charset="0"/>
              </a:rPr>
              <a:t>THẢ DIỀU</a:t>
            </a:r>
          </a:p>
        </p:txBody>
      </p:sp>
      <p:sp>
        <p:nvSpPr>
          <p:cNvPr id="3" name="Rounded Rectangle 2"/>
          <p:cNvSpPr/>
          <p:nvPr/>
        </p:nvSpPr>
        <p:spPr>
          <a:xfrm>
            <a:off x="7740795" y="428439"/>
            <a:ext cx="4300220" cy="59245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Luyện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endParaRPr lang="en-US" sz="36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3004704" y="943033"/>
            <a:ext cx="959485" cy="88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42705" y="3940234"/>
            <a:ext cx="1756080" cy="8311"/>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96593" y="6470824"/>
            <a:ext cx="1087120"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28397" y="5209771"/>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80797" y="6107112"/>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31363" y="6107112"/>
            <a:ext cx="121094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3" grpId="0" animBg="1"/>
      <p:bldP spid="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dirty="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3"/>
          <a:stretch>
            <a:fillRect/>
          </a:stretch>
        </p:blipFill>
        <p:spPr>
          <a:xfrm>
            <a:off x="-1731444" y="0"/>
            <a:ext cx="13967462" cy="7792085"/>
          </a:xfrm>
          <a:prstGeom prst="rect">
            <a:avLst/>
          </a:prstGeom>
        </p:spPr>
      </p:pic>
      <p:sp>
        <p:nvSpPr>
          <p:cNvPr id="6" name="Text Box 5"/>
          <p:cNvSpPr txBox="1"/>
          <p:nvPr/>
        </p:nvSpPr>
        <p:spPr>
          <a:xfrm>
            <a:off x="610639" y="3974556"/>
            <a:ext cx="3892146" cy="2923877"/>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Xong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hái</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Diều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lưỡi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liềm</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Ai </a:t>
            </a:r>
            <a:r>
              <a:rPr lang="en-US" sz="3200" dirty="0" err="1">
                <a:latin typeface="Times New Roman" panose="02020603050405020304" pitchFamily="18" charset="0"/>
                <a:cs typeface="Times New Roman" panose="02020603050405020304" pitchFamily="18" charset="0"/>
              </a:rPr>
              <a:t>quên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10" name="Cloud 9"/>
          <p:cNvSpPr/>
          <p:nvPr/>
        </p:nvSpPr>
        <p:spPr>
          <a:xfrm>
            <a:off x="-299259" y="2360989"/>
            <a:ext cx="5677594" cy="1179633"/>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smtClean="0">
              <a:solidFill>
                <a:srgbClr val="FF0000"/>
              </a:solidFill>
              <a:latin typeface="Times New Roman" panose="02020603050405020304" pitchFamily="18" charset="0"/>
              <a:cs typeface="Times New Roman" panose="02020603050405020304" pitchFamily="18" charset="0"/>
            </a:endParaRPr>
          </a:p>
          <a:p>
            <a:pPr algn="ctr"/>
            <a:endParaRPr lang="vi-VN" sz="3200" dirty="0" smtClean="0">
              <a:solidFill>
                <a:srgbClr val="FF0000"/>
              </a:solidFill>
              <a:latin typeface="Times New Roman" panose="02020603050405020304" pitchFamily="18" charset="0"/>
              <a:cs typeface="Times New Roman" panose="02020603050405020304" pitchFamily="18" charset="0"/>
            </a:endParaRPr>
          </a:p>
          <a:p>
            <a:pPr algn="ctr"/>
            <a:r>
              <a:rPr lang="en-US" sz="3200" dirty="0" err="1" smtClean="0">
                <a:solidFill>
                  <a:srgbClr val="C00000"/>
                </a:solidFill>
                <a:latin typeface="Times New Roman" panose="02020603050405020304" pitchFamily="18" charset="0"/>
                <a:cs typeface="Times New Roman" panose="02020603050405020304" pitchFamily="18" charset="0"/>
              </a:rPr>
              <a:t>Luyện</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đọc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ngắt</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nhịp</a:t>
            </a:r>
            <a:endParaRPr lang="en-US" sz="3200" dirty="0">
              <a:solidFill>
                <a:srgbClr val="C00000"/>
              </a:solidFill>
              <a:latin typeface="Times New Roman" panose="02020603050405020304" pitchFamily="18" charset="0"/>
              <a:cs typeface="Times New Roman" panose="02020603050405020304" pitchFamily="18" charset="0"/>
            </a:endParaRPr>
          </a:p>
          <a:p>
            <a:pPr algn="ctr"/>
            <a:endParaRPr lang="en-US" sz="36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21" name="Straight Connector 20"/>
          <p:cNvCxnSpPr/>
          <p:nvPr/>
        </p:nvCxnSpPr>
        <p:spPr>
          <a:xfrm flipH="1">
            <a:off x="1986505"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3959657" y="4154179"/>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H="1">
            <a:off x="3640399" y="461099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H="1">
            <a:off x="3216864"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p:nvPr/>
        </p:nvCxnSpPr>
        <p:spPr>
          <a:xfrm flipH="1">
            <a:off x="3904094" y="5109820"/>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flipH="1">
            <a:off x="2158770" y="502374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flipH="1">
            <a:off x="1385008" y="4083514"/>
            <a:ext cx="111125" cy="41275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3120922" y="5539566"/>
            <a:ext cx="111125" cy="412750"/>
          </a:xfrm>
          <a:prstGeom prst="line">
            <a:avLst/>
          </a:prstGeom>
        </p:spPr>
        <p:style>
          <a:lnRef idx="3">
            <a:schemeClr val="accent2"/>
          </a:lnRef>
          <a:fillRef idx="0">
            <a:schemeClr val="accent2"/>
          </a:fillRef>
          <a:effectRef idx="2">
            <a:schemeClr val="accent2"/>
          </a:effectRef>
          <a:fontRef idx="minor">
            <a:schemeClr val="tx1"/>
          </a:fontRef>
        </p:style>
      </p:cxnSp>
      <p:sp>
        <p:nvSpPr>
          <p:cNvPr id="30" name="Rectangle 29"/>
          <p:cNvSpPr/>
          <p:nvPr/>
        </p:nvSpPr>
        <p:spPr>
          <a:xfrm>
            <a:off x="4502785" y="430530"/>
            <a:ext cx="1499004" cy="369332"/>
          </a:xfrm>
          <a:prstGeom prst="rect">
            <a:avLst/>
          </a:prstGeom>
        </p:spPr>
        <p:txBody>
          <a:bodyPr wrap="square">
            <a:spAutoFit/>
          </a:bodyPr>
          <a:lstStyle/>
          <a:p>
            <a:endParaRPr lang="en-US" dirty="0"/>
          </a:p>
        </p:txBody>
      </p:sp>
      <p:sp>
        <p:nvSpPr>
          <p:cNvPr id="8" name="Rectangle 7"/>
          <p:cNvSpPr/>
          <p:nvPr/>
        </p:nvSpPr>
        <p:spPr>
          <a:xfrm>
            <a:off x="-1080654" y="163394"/>
            <a:ext cx="8271164" cy="2062103"/>
          </a:xfrm>
          <a:prstGeom prst="rect">
            <a:avLst/>
          </a:prstGeom>
        </p:spPr>
        <p:txBody>
          <a:bodyPr wrap="square">
            <a:spAutoFit/>
          </a:bodyPr>
          <a:lstStyle/>
          <a:p>
            <a:pPr lvl="0" algn="ctr">
              <a:defRPr/>
            </a:pP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sáu</a:t>
            </a:r>
            <a:r>
              <a:rPr lang="en-US" sz="32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17</a:t>
            </a:r>
            <a:r>
              <a:rPr lang="en-US" sz="32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tháng</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11</a:t>
            </a:r>
            <a:r>
              <a:rPr lang="en-US" sz="32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2023</a:t>
            </a:r>
            <a:endPar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ctr">
              <a:defRPr/>
            </a:pPr>
            <a:r>
              <a:rPr lang="en-US" sz="3200" b="1" u="sng" dirty="0" err="1">
                <a:solidFill>
                  <a:prstClr val="black"/>
                </a:solidFill>
                <a:latin typeface="Times New Roman" panose="02020603050405020304" pitchFamily="18" charset="0"/>
                <a:cs typeface="Times New Roman" panose="02020603050405020304" pitchFamily="18" charset="0"/>
              </a:rPr>
              <a:t>Tiếng</a:t>
            </a:r>
            <a:r>
              <a:rPr lang="en-US" sz="3200" b="1" u="sng" dirty="0">
                <a:solidFill>
                  <a:prstClr val="black"/>
                </a:solidFill>
                <a:latin typeface="Times New Roman" panose="02020603050405020304" pitchFamily="18" charset="0"/>
                <a:cs typeface="Times New Roman" panose="02020603050405020304" pitchFamily="18" charset="0"/>
              </a:rPr>
              <a:t> </a:t>
            </a:r>
            <a:r>
              <a:rPr lang="en-US" sz="3200" b="1" u="sng" dirty="0" err="1">
                <a:solidFill>
                  <a:prstClr val="black"/>
                </a:solidFill>
                <a:latin typeface="Times New Roman" panose="02020603050405020304" pitchFamily="18" charset="0"/>
                <a:cs typeface="Times New Roman" panose="02020603050405020304" pitchFamily="18" charset="0"/>
              </a:rPr>
              <a:t>việt</a:t>
            </a:r>
            <a:endParaRPr lang="en-US" sz="3200" b="1" u="sng" dirty="0">
              <a:solidFill>
                <a:prstClr val="black"/>
              </a:solidFill>
              <a:latin typeface="Times New Roman" panose="02020603050405020304" pitchFamily="18" charset="0"/>
              <a:cs typeface="Times New Roman" panose="02020603050405020304" pitchFamily="18" charset="0"/>
            </a:endParaRPr>
          </a:p>
          <a:p>
            <a:pPr lvl="0" algn="ctr">
              <a:defRPr/>
            </a:pP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21</a:t>
            </a:r>
            <a:r>
              <a:rPr lang="en-US" sz="3200" b="1" dirty="0" smtClean="0">
                <a:solidFill>
                  <a:srgbClr val="FF0000"/>
                </a:solidFill>
                <a:latin typeface="Times New Roman" panose="02020603050405020304" pitchFamily="18" charset="0"/>
                <a:cs typeface="Times New Roman" panose="02020603050405020304" pitchFamily="18" charset="0"/>
              </a:rPr>
              <a:t>:</a:t>
            </a:r>
            <a:r>
              <a:rPr lang="vi-VN" sz="3200" b="1" dirty="0" smtClean="0">
                <a:solidFill>
                  <a:srgbClr val="FF0000"/>
                </a:solidFill>
                <a:latin typeface="Times New Roman" panose="02020603050405020304" pitchFamily="18" charset="0"/>
                <a:cs typeface="Times New Roman" panose="02020603050405020304" pitchFamily="18" charset="0"/>
              </a:rPr>
              <a:t>THẢ DIỀU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1)</a:t>
            </a:r>
          </a:p>
          <a:p>
            <a:pPr algn="ctr"/>
            <a:r>
              <a:rPr lang="en-US" sz="3200" b="1" dirty="0">
                <a:solidFill>
                  <a:srgbClr val="0070C0"/>
                </a:solidFill>
                <a:latin typeface="Times New Roman" panose="02020603050405020304" pitchFamily="18" charset="0"/>
                <a:cs typeface="Times New Roman" panose="02020603050405020304" pitchFamily="18" charset="0"/>
              </a:rPr>
              <a:t>                                   ( </a:t>
            </a:r>
            <a:r>
              <a:rPr lang="vi-VN" sz="3200" b="1" dirty="0" smtClean="0">
                <a:solidFill>
                  <a:srgbClr val="0070C0"/>
                </a:solidFill>
                <a:latin typeface="Times New Roman" panose="02020603050405020304" pitchFamily="18" charset="0"/>
                <a:cs typeface="Times New Roman" panose="02020603050405020304" pitchFamily="18" charset="0"/>
              </a:rPr>
              <a:t>Trần Đăng Khoa</a:t>
            </a:r>
            <a:r>
              <a:rPr lang="en-US" sz="3200" b="1" dirty="0" smtClean="0">
                <a:solidFill>
                  <a:srgbClr val="0070C0"/>
                </a:solidFill>
                <a:latin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0" y="0"/>
            <a:ext cx="12294235" cy="6858635"/>
          </a:xfrm>
          <a:prstGeom prst="rect">
            <a:avLst/>
          </a:prstGeom>
        </p:spPr>
      </p:pic>
      <p:sp>
        <p:nvSpPr>
          <p:cNvPr id="5" name="Text Box 4"/>
          <p:cNvSpPr txBox="1"/>
          <p:nvPr/>
        </p:nvSpPr>
        <p:spPr>
          <a:xfrm>
            <a:off x="508000" y="426085"/>
            <a:ext cx="4107815" cy="612394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957320" y="4360545"/>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7603490" y="4360545"/>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07509" y="221798"/>
            <a:ext cx="3879215" cy="523220"/>
          </a:xfrm>
          <a:prstGeom prst="rect">
            <a:avLst/>
          </a:prstGeom>
          <a:noFill/>
        </p:spPr>
        <p:txBody>
          <a:bodyPr wrap="square" rtlCol="0">
            <a:spAutoFit/>
          </a:bodyPr>
          <a:lstStyle/>
          <a:p>
            <a:r>
              <a:rPr lang="vi-VN" sz="2800" b="1" dirty="0">
                <a:solidFill>
                  <a:srgbClr val="C00000"/>
                </a:solidFill>
                <a:latin typeface="+mj-lt"/>
                <a:cs typeface="Arial-Rounded" panose="020B0500000000000000" pitchFamily="34" charset="0"/>
              </a:rPr>
              <a:t>THẢ</a:t>
            </a:r>
            <a:r>
              <a:rPr lang="en-US" sz="2800" b="1" dirty="0">
                <a:solidFill>
                  <a:srgbClr val="C00000"/>
                </a:solidFill>
                <a:latin typeface="+mj-lt"/>
                <a:cs typeface="Arial-Rounded" panose="020B0500000000000000" pitchFamily="34" charset="0"/>
              </a:rPr>
              <a:t> DIỀU</a:t>
            </a:r>
          </a:p>
        </p:txBody>
      </p:sp>
      <p:sp>
        <p:nvSpPr>
          <p:cNvPr id="17" name="TextBox 16"/>
          <p:cNvSpPr txBox="1"/>
          <p:nvPr/>
        </p:nvSpPr>
        <p:spPr>
          <a:xfrm>
            <a:off x="5466715" y="3704658"/>
            <a:ext cx="6096000" cy="582295"/>
          </a:xfrm>
          <a:prstGeom prst="rect">
            <a:avLst/>
          </a:prstGeom>
          <a:solidFill>
            <a:srgbClr val="92D050"/>
          </a:solidFill>
        </p:spPr>
        <p:txBody>
          <a:bodyPr wrap="square" lIns="91403" tIns="45702" rIns="91403" bIns="45702" rtlCol="0">
            <a:spAutoFit/>
          </a:bodyPr>
          <a:lstStyle/>
          <a:p>
            <a:pPr algn="ctr"/>
            <a:r>
              <a:rPr lang="en-US" sz="3200" dirty="0">
                <a:latin typeface="Times New Roman" panose="02020603050405020304" pitchFamily="18" charset="0"/>
                <a:ea typeface="Arial-Rounded" panose="020B0500000000000000" pitchFamily="34" charset="0"/>
                <a:cs typeface="Times New Roman" panose="02020603050405020304" pitchFamily="18" charset="0"/>
              </a:rPr>
              <a:t>Đọc nối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smtClean="0">
                <a:latin typeface="Times New Roman" panose="02020603050405020304" pitchFamily="18" charset="0"/>
                <a:ea typeface="Arial-Rounded" panose="020B0500000000000000" pitchFamily="34" charset="0"/>
                <a:cs typeface="Times New Roman" panose="02020603050405020304" pitchFamily="18" charset="0"/>
              </a:rPr>
              <a:t>từng khổ thơ.</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960" y="9697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395" y="214040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30" y="4289240"/>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3145" y="3995805"/>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5302" y="3996319"/>
            <a:ext cx="527050"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owchart: Connector 2"/>
          <p:cNvSpPr/>
          <p:nvPr/>
        </p:nvSpPr>
        <p:spPr>
          <a:xfrm>
            <a:off x="71120" y="50419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1</a:t>
            </a:r>
          </a:p>
        </p:txBody>
      </p:sp>
      <p:sp>
        <p:nvSpPr>
          <p:cNvPr id="10" name="Flowchart: Connector 9"/>
          <p:cNvSpPr/>
          <p:nvPr/>
        </p:nvSpPr>
        <p:spPr>
          <a:xfrm>
            <a:off x="93980" y="2684780"/>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2</a:t>
            </a:r>
          </a:p>
        </p:txBody>
      </p:sp>
      <p:sp>
        <p:nvSpPr>
          <p:cNvPr id="15" name="Flowchart: Connector 14"/>
          <p:cNvSpPr/>
          <p:nvPr/>
        </p:nvSpPr>
        <p:spPr>
          <a:xfrm>
            <a:off x="93980" y="477456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3</a:t>
            </a:r>
          </a:p>
        </p:txBody>
      </p:sp>
      <p:sp>
        <p:nvSpPr>
          <p:cNvPr id="16" name="Flowchart: Connector 15"/>
          <p:cNvSpPr/>
          <p:nvPr/>
        </p:nvSpPr>
        <p:spPr>
          <a:xfrm>
            <a:off x="3380740" y="444944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4</a:t>
            </a:r>
          </a:p>
        </p:txBody>
      </p:sp>
      <p:sp>
        <p:nvSpPr>
          <p:cNvPr id="18" name="Flowchart: Connector 17"/>
          <p:cNvSpPr/>
          <p:nvPr/>
        </p:nvSpPr>
        <p:spPr>
          <a:xfrm>
            <a:off x="7046867" y="4565015"/>
            <a:ext cx="414020" cy="23114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Rounded MT Bold" panose="020F0704030504030204" pitchFamily="34" charset="0"/>
                <a:cs typeface="Times New Roman" panose="02020603050405020304" pitchFamily="18"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500" fill="hold"/>
                                        <p:tgtEl>
                                          <p:spTgt spid="17"/>
                                        </p:tgtEl>
                                        <p:attrNameLst>
                                          <p:attrName>ppt_x</p:attrName>
                                        </p:attrNameLst>
                                      </p:cBhvr>
                                      <p:tavLst>
                                        <p:tav tm="0">
                                          <p:val>
                                            <p:strVal val="1+#ppt_w/2"/>
                                          </p:val>
                                        </p:tav>
                                        <p:tav tm="100000">
                                          <p:val>
                                            <p:strVal val="#ppt_x"/>
                                          </p:val>
                                        </p:tav>
                                      </p:tavLst>
                                    </p:anim>
                                    <p:anim calcmode="lin" valueType="num">
                                      <p:cBhvr additive="base">
                                        <p:cTn id="6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7" grpId="0" bldLvl="0" animBg="1"/>
      <p:bldP spid="3" grpId="0" bldLvl="0" animBg="1"/>
      <p:bldP spid="10" grpId="0" bldLvl="0" animBg="1"/>
      <p:bldP spid="15" grpId="0" bldLvl="0" animBg="1"/>
      <p:bldP spid="16" grpId="0" bldLvl="0" animBg="1"/>
      <p:bldP spid="1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3C8FAFC-C1D0-49BB-A45E-D744951A028F}"/>
              </a:ext>
            </a:extLst>
          </p:cNvPr>
          <p:cNvSpPr txBox="1"/>
          <p:nvPr/>
        </p:nvSpPr>
        <p:spPr>
          <a:xfrm>
            <a:off x="2543918" y="1116627"/>
            <a:ext cx="7154436" cy="708014"/>
          </a:xfrm>
          <a:prstGeom prst="rect">
            <a:avLst/>
          </a:prstGeom>
          <a:noFill/>
        </p:spPr>
        <p:txBody>
          <a:bodyPr wrap="square" rtlCol="0">
            <a:spAutoFit/>
          </a:bodyPr>
          <a:lstStyle/>
          <a:p>
            <a:pPr algn="ctr">
              <a:lnSpc>
                <a:spcPct val="150000"/>
              </a:lnSpc>
            </a:pPr>
            <a:r>
              <a:rPr lang="vi-VN"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rPr>
              <a:t>Từ ngữ</a:t>
            </a:r>
            <a:endParaRPr lang="en-US"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2137632" y="1875887"/>
            <a:ext cx="7995683"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sông Ngân ( dải Ngân Hà )</a:t>
            </a:r>
            <a:endParaRPr lang="vi-VN" sz="2400" dirty="0"/>
          </a:p>
        </p:txBody>
      </p:sp>
      <p:sp>
        <p:nvSpPr>
          <p:cNvPr id="5" name="Oval 4">
            <a:extLst>
              <a:ext uri="{FF2B5EF4-FFF2-40B4-BE49-F238E27FC236}">
                <a16:creationId xmlns:a16="http://schemas.microsoft.com/office/drawing/2014/main" id="{2C8AD751-7B5F-4219-A003-AE328012CD5C}"/>
              </a:ext>
            </a:extLst>
          </p:cNvPr>
          <p:cNvSpPr/>
          <p:nvPr/>
        </p:nvSpPr>
        <p:spPr>
          <a:xfrm>
            <a:off x="2207863" y="20591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29" name="TextBox 28">
            <a:extLst>
              <a:ext uri="{FF2B5EF4-FFF2-40B4-BE49-F238E27FC236}">
                <a16:creationId xmlns:a16="http://schemas.microsoft.com/office/drawing/2014/main" id="{3BCDD889-B037-48BC-924C-9A4CE9368C89}"/>
              </a:ext>
            </a:extLst>
          </p:cNvPr>
          <p:cNvSpPr txBox="1"/>
          <p:nvPr/>
        </p:nvSpPr>
        <p:spPr>
          <a:xfrm>
            <a:off x="6680393" y="1862053"/>
            <a:ext cx="3452923" cy="646331"/>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dải trắng bạc, vắt </a:t>
            </a:r>
            <a:endParaRPr lang="en-US" sz="2400"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DF5D2971-2D53-5044-BF9F-77A04FDC6546}"/>
              </a:ext>
            </a:extLst>
          </p:cNvPr>
          <p:cNvSpPr/>
          <p:nvPr/>
        </p:nvSpPr>
        <p:spPr>
          <a:xfrm>
            <a:off x="2570029" y="2426859"/>
            <a:ext cx="7484340" cy="1200329"/>
          </a:xfrm>
          <a:prstGeom prst="rect">
            <a:avLst/>
          </a:prstGeom>
        </p:spPr>
        <p:txBody>
          <a:bodyPr wrap="square">
            <a:spAutoFit/>
          </a:bodyPr>
          <a:lstStyle/>
          <a:p>
            <a:pPr>
              <a:lnSpc>
                <a:spcPct val="150000"/>
              </a:lnSpc>
            </a:pPr>
            <a:r>
              <a:rPr lang="vi-VN" sz="2400" dirty="0">
                <a:solidFill>
                  <a:srgbClr val="FC7D77">
                    <a:lumMod val="50000"/>
                  </a:srgbClr>
                </a:solidFill>
                <a:latin typeface="UTM Avo" panose="02040603050506020204" pitchFamily="18" charset="0"/>
              </a:rPr>
              <a:t>ngang bầu trời, được tạo nên từ nhiều ngôi sao, trông giống như một con sông.</a:t>
            </a:r>
          </a:p>
        </p:txBody>
      </p:sp>
      <p:pic>
        <p:nvPicPr>
          <p:cNvPr id="4098" name="Picture 2" descr="Dải Ngân Hà của chúng ta có gì đặc biệt? - Doanh Nghiệp Việt Nam">
            <a:extLst>
              <a:ext uri="{FF2B5EF4-FFF2-40B4-BE49-F238E27FC236}">
                <a16:creationId xmlns:a16="http://schemas.microsoft.com/office/drawing/2014/main" id="{A0D8775B-C293-4344-9ABA-184AF4057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348" y="3642328"/>
            <a:ext cx="8313205" cy="2927299"/>
          </a:xfrm>
          <a:prstGeom prst="rect">
            <a:avLst/>
          </a:prstGeom>
          <a:ln w="9525">
            <a:solidFill>
              <a:schemeClr val="tx1"/>
            </a:solid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5ED3BB3-5366-334B-9E75-3277F51C96AE}"/>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Tree>
    <p:custDataLst>
      <p:tags r:id="rId1"/>
    </p:custDataLst>
    <p:extLst>
      <p:ext uri="{BB962C8B-B14F-4D97-AF65-F5344CB8AC3E}">
        <p14:creationId xmlns:p14="http://schemas.microsoft.com/office/powerpoint/2010/main" val="54973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1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9" grpId="0"/>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D3BB3-5366-334B-9E75-3277F51C96AE}"/>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2A2626E7-5C31-2B4E-9A81-FE7B38B44127}"/>
              </a:ext>
            </a:extLst>
          </p:cNvPr>
          <p:cNvSpPr txBox="1"/>
          <p:nvPr/>
        </p:nvSpPr>
        <p:spPr>
          <a:xfrm>
            <a:off x="2543918" y="1116627"/>
            <a:ext cx="7154436" cy="708014"/>
          </a:xfrm>
          <a:prstGeom prst="rect">
            <a:avLst/>
          </a:prstGeom>
          <a:noFill/>
        </p:spPr>
        <p:txBody>
          <a:bodyPr wrap="square" rtlCol="0">
            <a:spAutoFit/>
          </a:bodyPr>
          <a:lstStyle/>
          <a:p>
            <a:pPr algn="ctr">
              <a:lnSpc>
                <a:spcPct val="150000"/>
              </a:lnSpc>
            </a:pPr>
            <a:r>
              <a:rPr lang="vi-VN"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rPr>
              <a:t>Từ ngữ</a:t>
            </a:r>
            <a:endParaRPr lang="en-US" sz="2667" b="1" dirty="0">
              <a:ln w="0"/>
              <a:solidFill>
                <a:schemeClr val="accent1">
                  <a:lumMod val="75000"/>
                </a:schemeClr>
              </a:solidFill>
              <a:effectLst>
                <a:outerShdw blurRad="38100" dist="25400" dir="5400000" algn="ctr" rotWithShape="0">
                  <a:srgbClr val="6E747A">
                    <a:alpha val="43000"/>
                  </a:srgbClr>
                </a:outerShdw>
              </a:effectLst>
              <a:latin typeface="UTM Avo" panose="02040603050506020204" pitchFamily="18" charset="0"/>
            </a:endParaRPr>
          </a:p>
        </p:txBody>
      </p:sp>
      <p:sp>
        <p:nvSpPr>
          <p:cNvPr id="5" name="Rectangle 4">
            <a:extLst>
              <a:ext uri="{FF2B5EF4-FFF2-40B4-BE49-F238E27FC236}">
                <a16:creationId xmlns:a16="http://schemas.microsoft.com/office/drawing/2014/main" id="{47EE4D69-BB1B-8240-B303-999DAE66FF03}"/>
              </a:ext>
            </a:extLst>
          </p:cNvPr>
          <p:cNvSpPr/>
          <p:nvPr/>
        </p:nvSpPr>
        <p:spPr>
          <a:xfrm>
            <a:off x="2137632" y="1875887"/>
            <a:ext cx="7995683"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nong</a:t>
            </a:r>
            <a:endParaRPr lang="vi-VN" sz="2400" dirty="0"/>
          </a:p>
        </p:txBody>
      </p:sp>
      <p:sp>
        <p:nvSpPr>
          <p:cNvPr id="6" name="Oval 5">
            <a:extLst>
              <a:ext uri="{FF2B5EF4-FFF2-40B4-BE49-F238E27FC236}">
                <a16:creationId xmlns:a16="http://schemas.microsoft.com/office/drawing/2014/main" id="{CC97C997-CF4C-3E48-BF87-F6D703346CB8}"/>
              </a:ext>
            </a:extLst>
          </p:cNvPr>
          <p:cNvSpPr/>
          <p:nvPr/>
        </p:nvSpPr>
        <p:spPr>
          <a:xfrm>
            <a:off x="2207863" y="20591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7" name="Rectangle 6">
            <a:extLst>
              <a:ext uri="{FF2B5EF4-FFF2-40B4-BE49-F238E27FC236}">
                <a16:creationId xmlns:a16="http://schemas.microsoft.com/office/drawing/2014/main" id="{8EA5652B-C773-F94B-B193-0F8B31CBA13A}"/>
              </a:ext>
            </a:extLst>
          </p:cNvPr>
          <p:cNvSpPr/>
          <p:nvPr/>
        </p:nvSpPr>
        <p:spPr>
          <a:xfrm>
            <a:off x="3399587" y="1875887"/>
            <a:ext cx="7484340" cy="646331"/>
          </a:xfrm>
          <a:prstGeom prst="rect">
            <a:avLst/>
          </a:prstGeom>
        </p:spPr>
        <p:txBody>
          <a:bodyPr wrap="square">
            <a:spAutoFit/>
          </a:bodyPr>
          <a:lstStyle/>
          <a:p>
            <a:pPr>
              <a:lnSpc>
                <a:spcPct val="150000"/>
              </a:lnSpc>
            </a:pPr>
            <a:r>
              <a:rPr lang="vi-VN" sz="2400" dirty="0">
                <a:solidFill>
                  <a:srgbClr val="FC7D77">
                    <a:lumMod val="50000"/>
                  </a:srgbClr>
                </a:solidFill>
                <a:latin typeface="UTM Avo" panose="02040603050506020204" pitchFamily="18" charset="0"/>
              </a:rPr>
              <a:t>: vật dụng làm từ tre nứa, có hình tròn, dùng</a:t>
            </a:r>
          </a:p>
        </p:txBody>
      </p:sp>
      <p:sp>
        <p:nvSpPr>
          <p:cNvPr id="8" name="Rectangle 7">
            <a:extLst>
              <a:ext uri="{FF2B5EF4-FFF2-40B4-BE49-F238E27FC236}">
                <a16:creationId xmlns:a16="http://schemas.microsoft.com/office/drawing/2014/main" id="{10731A89-B598-4F4B-B7DD-1F570E40ED08}"/>
              </a:ext>
            </a:extLst>
          </p:cNvPr>
          <p:cNvSpPr/>
          <p:nvPr/>
        </p:nvSpPr>
        <p:spPr>
          <a:xfrm>
            <a:off x="2519751" y="2511885"/>
            <a:ext cx="2404826" cy="461665"/>
          </a:xfrm>
          <a:prstGeom prst="rect">
            <a:avLst/>
          </a:prstGeom>
        </p:spPr>
        <p:txBody>
          <a:bodyPr wrap="none">
            <a:spAutoFit/>
          </a:bodyPr>
          <a:lstStyle/>
          <a:p>
            <a:r>
              <a:rPr lang="vi-VN" sz="2400" dirty="0">
                <a:solidFill>
                  <a:srgbClr val="FC7D77">
                    <a:lumMod val="50000"/>
                  </a:srgbClr>
                </a:solidFill>
                <a:latin typeface="UTM Avo" panose="02040603050506020204" pitchFamily="18" charset="0"/>
              </a:rPr>
              <a:t>để phơi thóc lúa.</a:t>
            </a:r>
            <a:endParaRPr lang="en-VN" sz="2400" dirty="0"/>
          </a:p>
        </p:txBody>
      </p:sp>
      <p:pic>
        <p:nvPicPr>
          <p:cNvPr id="5124" name="Picture 4" descr="Cái nong - Báo Gia Lai điện tử - Tin nhanh - Chính xác">
            <a:extLst>
              <a:ext uri="{FF2B5EF4-FFF2-40B4-BE49-F238E27FC236}">
                <a16:creationId xmlns:a16="http://schemas.microsoft.com/office/drawing/2014/main" id="{0CF05587-897F-A941-A4B3-355F5FA9B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2118" y="3004327"/>
            <a:ext cx="5262863" cy="3500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4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1000"/>
                                        <p:tgtEl>
                                          <p:spTgt spid="7">
                                            <p:txEl>
                                              <p:pRg st="0" end="0"/>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124"/>
                                        </p:tgtEl>
                                        <p:attrNameLst>
                                          <p:attrName>style.visibility</p:attrName>
                                        </p:attrNameLst>
                                      </p:cBhvr>
                                      <p:to>
                                        <p:strVal val="visible"/>
                                      </p:to>
                                    </p:set>
                                    <p:anim calcmode="lin" valueType="num">
                                      <p:cBhvr>
                                        <p:cTn id="30" dur="500" fill="hold"/>
                                        <p:tgtEl>
                                          <p:spTgt spid="5124"/>
                                        </p:tgtEl>
                                        <p:attrNameLst>
                                          <p:attrName>ppt_w</p:attrName>
                                        </p:attrNameLst>
                                      </p:cBhvr>
                                      <p:tavLst>
                                        <p:tav tm="0">
                                          <p:val>
                                            <p:fltVal val="0"/>
                                          </p:val>
                                        </p:tav>
                                        <p:tav tm="100000">
                                          <p:val>
                                            <p:strVal val="#ppt_w"/>
                                          </p:val>
                                        </p:tav>
                                      </p:tavLst>
                                    </p:anim>
                                    <p:anim calcmode="lin" valueType="num">
                                      <p:cBhvr>
                                        <p:cTn id="31" dur="500" fill="hold"/>
                                        <p:tgtEl>
                                          <p:spTgt spid="5124"/>
                                        </p:tgtEl>
                                        <p:attrNameLst>
                                          <p:attrName>ppt_h</p:attrName>
                                        </p:attrNameLst>
                                      </p:cBhvr>
                                      <p:tavLst>
                                        <p:tav tm="0">
                                          <p:val>
                                            <p:fltVal val="0"/>
                                          </p:val>
                                        </p:tav>
                                        <p:tav tm="100000">
                                          <p:val>
                                            <p:strVal val="#ppt_h"/>
                                          </p:val>
                                        </p:tav>
                                      </p:tavLst>
                                    </p:anim>
                                    <p:animEffect transition="in" filter="fade">
                                      <p:cBhvr>
                                        <p:cTn id="3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ED3BB3-5366-334B-9E75-3277F51C96AE}"/>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2371725" y="654051"/>
            <a:ext cx="776411" cy="700229"/>
          </a:xfrm>
          <a:prstGeom prst="rect">
            <a:avLst/>
          </a:prstGeom>
        </p:spPr>
      </p:pic>
      <p:sp>
        <p:nvSpPr>
          <p:cNvPr id="4" name="TextBox 3">
            <a:extLst>
              <a:ext uri="{FF2B5EF4-FFF2-40B4-BE49-F238E27FC236}">
                <a16:creationId xmlns:a16="http://schemas.microsoft.com/office/drawing/2014/main" id="{2A2626E7-5C31-2B4E-9A81-FE7B38B44127}"/>
              </a:ext>
            </a:extLst>
          </p:cNvPr>
          <p:cNvSpPr txBox="1"/>
          <p:nvPr/>
        </p:nvSpPr>
        <p:spPr>
          <a:xfrm>
            <a:off x="2543918" y="1041211"/>
            <a:ext cx="7154436" cy="708014"/>
          </a:xfrm>
          <a:prstGeom prst="rect">
            <a:avLst/>
          </a:prstGeom>
          <a:noFill/>
        </p:spPr>
        <p:txBody>
          <a:bodyPr wrap="square" rtlCol="0">
            <a:spAutoFit/>
          </a:bodyPr>
          <a:lstStyle/>
          <a:p>
            <a:pPr algn="ctr" defTabSz="1219170">
              <a:lnSpc>
                <a:spcPct val="150000"/>
              </a:lnSpc>
              <a:buClr>
                <a:srgbClr val="000000"/>
              </a:buClr>
              <a:defRPr/>
            </a:pPr>
            <a:r>
              <a:rPr lang="vi-VN" sz="2667" b="1" kern="0" dirty="0">
                <a:ln w="0"/>
                <a:solidFill>
                  <a:srgbClr val="FFAB40">
                    <a:lumMod val="75000"/>
                  </a:srgbClr>
                </a:solidFill>
                <a:effectLst>
                  <a:outerShdw blurRad="38100" dist="25400" dir="5400000" algn="ctr" rotWithShape="0">
                    <a:srgbClr val="6E747A">
                      <a:alpha val="43000"/>
                    </a:srgbClr>
                  </a:outerShdw>
                </a:effectLst>
                <a:latin typeface="UTM Avo" panose="02040603050506020204" pitchFamily="18" charset="0"/>
                <a:cs typeface="Arial"/>
                <a:sym typeface="Arial"/>
              </a:rPr>
              <a:t>Từ ngữ</a:t>
            </a:r>
            <a:endParaRPr lang="en-US" sz="2667" b="1" kern="0" dirty="0">
              <a:ln w="0"/>
              <a:solidFill>
                <a:srgbClr val="FFAB40">
                  <a:lumMod val="75000"/>
                </a:srgbClr>
              </a:solidFill>
              <a:effectLst>
                <a:outerShdw blurRad="38100" dist="25400" dir="5400000" algn="ctr" rotWithShape="0">
                  <a:srgbClr val="6E747A">
                    <a:alpha val="43000"/>
                  </a:srgbClr>
                </a:outerShdw>
              </a:effectLst>
              <a:latin typeface="UTM Avo" panose="02040603050506020204" pitchFamily="18" charset="0"/>
              <a:cs typeface="Arial"/>
              <a:sym typeface="Arial"/>
            </a:endParaRPr>
          </a:p>
        </p:txBody>
      </p:sp>
      <p:sp>
        <p:nvSpPr>
          <p:cNvPr id="5" name="Rectangle 4">
            <a:extLst>
              <a:ext uri="{FF2B5EF4-FFF2-40B4-BE49-F238E27FC236}">
                <a16:creationId xmlns:a16="http://schemas.microsoft.com/office/drawing/2014/main" id="{47EE4D69-BB1B-8240-B303-999DAE66FF03}"/>
              </a:ext>
            </a:extLst>
          </p:cNvPr>
          <p:cNvSpPr/>
          <p:nvPr/>
        </p:nvSpPr>
        <p:spPr>
          <a:xfrm>
            <a:off x="2615257" y="1875887"/>
            <a:ext cx="7995683" cy="646331"/>
          </a:xfrm>
          <a:prstGeom prst="rect">
            <a:avLst/>
          </a:prstGeom>
        </p:spPr>
        <p:txBody>
          <a:bodyPr wrap="square">
            <a:spAutoFit/>
          </a:bodyPr>
          <a:lstStyle/>
          <a:p>
            <a:pPr algn="just" defTabSz="1219170">
              <a:lnSpc>
                <a:spcPct val="150000"/>
              </a:lnSpc>
              <a:buClr>
                <a:srgbClr val="000000"/>
              </a:buClr>
              <a:defRPr/>
            </a:pPr>
            <a:r>
              <a:rPr lang="vi-VN" sz="2400" kern="0" dirty="0">
                <a:solidFill>
                  <a:srgbClr val="000000"/>
                </a:solidFill>
                <a:latin typeface="UTM Avo" panose="02040603050506020204" pitchFamily="18" charset="0"/>
                <a:cs typeface="Arial"/>
                <a:sym typeface="Arial"/>
              </a:rPr>
              <a:t>     hạt cau:</a:t>
            </a:r>
            <a:endParaRPr lang="vi-VN" sz="2400" kern="0" dirty="0">
              <a:solidFill>
                <a:srgbClr val="000000"/>
              </a:solidFill>
              <a:latin typeface="Arial"/>
              <a:cs typeface="Arial"/>
              <a:sym typeface="Arial"/>
            </a:endParaRPr>
          </a:p>
        </p:txBody>
      </p:sp>
      <p:sp>
        <p:nvSpPr>
          <p:cNvPr id="6" name="Oval 5">
            <a:extLst>
              <a:ext uri="{FF2B5EF4-FFF2-40B4-BE49-F238E27FC236}">
                <a16:creationId xmlns:a16="http://schemas.microsoft.com/office/drawing/2014/main" id="{CC97C997-CF4C-3E48-BF87-F6D703346CB8}"/>
              </a:ext>
            </a:extLst>
          </p:cNvPr>
          <p:cNvSpPr/>
          <p:nvPr/>
        </p:nvSpPr>
        <p:spPr>
          <a:xfrm>
            <a:off x="2685488" y="2059125"/>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BAE5E4"/>
              </a:solidFill>
              <a:latin typeface="Arial" panose="020B0604020202020204" pitchFamily="34" charset="0"/>
              <a:sym typeface="Arial"/>
            </a:endParaRPr>
          </a:p>
        </p:txBody>
      </p:sp>
      <p:sp>
        <p:nvSpPr>
          <p:cNvPr id="7" name="Rectangle 6">
            <a:extLst>
              <a:ext uri="{FF2B5EF4-FFF2-40B4-BE49-F238E27FC236}">
                <a16:creationId xmlns:a16="http://schemas.microsoft.com/office/drawing/2014/main" id="{8EA5652B-C773-F94B-B193-0F8B31CBA13A}"/>
              </a:ext>
            </a:extLst>
          </p:cNvPr>
          <p:cNvSpPr/>
          <p:nvPr/>
        </p:nvSpPr>
        <p:spPr>
          <a:xfrm>
            <a:off x="2997376" y="2371013"/>
            <a:ext cx="2335053" cy="1200329"/>
          </a:xfrm>
          <a:prstGeom prst="rect">
            <a:avLst/>
          </a:prstGeom>
        </p:spPr>
        <p:txBody>
          <a:bodyPr wrap="square">
            <a:spAutoFit/>
          </a:bodyPr>
          <a:lstStyle/>
          <a:p>
            <a:pPr algn="just" defTabSz="1219170">
              <a:lnSpc>
                <a:spcPct val="150000"/>
              </a:lnSpc>
              <a:buClr>
                <a:srgbClr val="000000"/>
              </a:buClr>
              <a:defRPr/>
            </a:pPr>
            <a:r>
              <a:rPr lang="vi-VN" sz="2400" kern="0" dirty="0">
                <a:solidFill>
                  <a:srgbClr val="FC7D77">
                    <a:lumMod val="50000"/>
                  </a:srgbClr>
                </a:solidFill>
                <a:latin typeface="UTM Avo" panose="02040603050506020204" pitchFamily="18" charset="0"/>
                <a:cs typeface="Arial"/>
                <a:sym typeface="Arial"/>
              </a:rPr>
              <a:t>phần hạt của quả cau</a:t>
            </a:r>
          </a:p>
        </p:txBody>
      </p:sp>
      <p:sp>
        <p:nvSpPr>
          <p:cNvPr id="10" name="Rectangle 9">
            <a:extLst>
              <a:ext uri="{FF2B5EF4-FFF2-40B4-BE49-F238E27FC236}">
                <a16:creationId xmlns:a16="http://schemas.microsoft.com/office/drawing/2014/main" id="{40808B3D-05C5-0040-8BBF-64EA4992C8A0}"/>
              </a:ext>
            </a:extLst>
          </p:cNvPr>
          <p:cNvSpPr/>
          <p:nvPr/>
        </p:nvSpPr>
        <p:spPr>
          <a:xfrm>
            <a:off x="5557627" y="4465610"/>
            <a:ext cx="7995683" cy="646331"/>
          </a:xfrm>
          <a:prstGeom prst="rect">
            <a:avLst/>
          </a:prstGeom>
        </p:spPr>
        <p:txBody>
          <a:bodyPr wrap="square">
            <a:spAutoFit/>
          </a:bodyPr>
          <a:lstStyle/>
          <a:p>
            <a:pPr algn="just" defTabSz="1219170">
              <a:lnSpc>
                <a:spcPct val="150000"/>
              </a:lnSpc>
              <a:buClr>
                <a:srgbClr val="000000"/>
              </a:buClr>
              <a:defRPr/>
            </a:pPr>
            <a:r>
              <a:rPr lang="vi-VN" sz="2400" kern="0" dirty="0">
                <a:solidFill>
                  <a:srgbClr val="000000"/>
                </a:solidFill>
                <a:latin typeface="UTM Avo" panose="02040603050506020204" pitchFamily="18" charset="0"/>
                <a:cs typeface="Arial"/>
                <a:sym typeface="Arial"/>
              </a:rPr>
              <a:t>     lưỡi liềm:</a:t>
            </a:r>
            <a:endParaRPr lang="vi-VN" sz="2400" kern="0" dirty="0">
              <a:solidFill>
                <a:srgbClr val="000000"/>
              </a:solidFill>
              <a:latin typeface="Arial"/>
              <a:cs typeface="Arial"/>
              <a:sym typeface="Arial"/>
            </a:endParaRPr>
          </a:p>
        </p:txBody>
      </p:sp>
      <p:sp>
        <p:nvSpPr>
          <p:cNvPr id="11" name="Oval 10">
            <a:extLst>
              <a:ext uri="{FF2B5EF4-FFF2-40B4-BE49-F238E27FC236}">
                <a16:creationId xmlns:a16="http://schemas.microsoft.com/office/drawing/2014/main" id="{6685647B-F304-F748-AFD4-E012948F2799}"/>
              </a:ext>
            </a:extLst>
          </p:cNvPr>
          <p:cNvSpPr/>
          <p:nvPr/>
        </p:nvSpPr>
        <p:spPr>
          <a:xfrm>
            <a:off x="5627857" y="4648848"/>
            <a:ext cx="311888" cy="311888"/>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BAE5E4"/>
              </a:solidFill>
              <a:latin typeface="Arial" panose="020B0604020202020204" pitchFamily="34" charset="0"/>
              <a:sym typeface="Arial"/>
            </a:endParaRPr>
          </a:p>
        </p:txBody>
      </p:sp>
      <p:sp>
        <p:nvSpPr>
          <p:cNvPr id="12" name="Rectangle 11">
            <a:extLst>
              <a:ext uri="{FF2B5EF4-FFF2-40B4-BE49-F238E27FC236}">
                <a16:creationId xmlns:a16="http://schemas.microsoft.com/office/drawing/2014/main" id="{5A3AE20E-7EE3-9740-8A16-213680E86CC7}"/>
              </a:ext>
            </a:extLst>
          </p:cNvPr>
          <p:cNvSpPr/>
          <p:nvPr/>
        </p:nvSpPr>
        <p:spPr>
          <a:xfrm>
            <a:off x="5939746" y="4960737"/>
            <a:ext cx="3150836" cy="1200329"/>
          </a:xfrm>
          <a:prstGeom prst="rect">
            <a:avLst/>
          </a:prstGeom>
        </p:spPr>
        <p:txBody>
          <a:bodyPr wrap="square">
            <a:spAutoFit/>
          </a:bodyPr>
          <a:lstStyle/>
          <a:p>
            <a:pPr algn="just" defTabSz="1219170">
              <a:lnSpc>
                <a:spcPct val="150000"/>
              </a:lnSpc>
              <a:buClr>
                <a:srgbClr val="000000"/>
              </a:buClr>
              <a:defRPr/>
            </a:pPr>
            <a:r>
              <a:rPr lang="vi-VN" sz="2400" kern="0" dirty="0">
                <a:solidFill>
                  <a:srgbClr val="FC7D77">
                    <a:lumMod val="50000"/>
                  </a:srgbClr>
                </a:solidFill>
                <a:latin typeface="UTM Avo" panose="02040603050506020204" pitchFamily="18" charset="0"/>
                <a:cs typeface="Arial"/>
                <a:sym typeface="Arial"/>
              </a:rPr>
              <a:t>vật dụng dùng để gặt lúa.</a:t>
            </a:r>
          </a:p>
        </p:txBody>
      </p:sp>
      <p:pic>
        <p:nvPicPr>
          <p:cNvPr id="7170" name="Picture 2" descr="Nhớ những mùa cau | Báo dân sinh">
            <a:extLst>
              <a:ext uri="{FF2B5EF4-FFF2-40B4-BE49-F238E27FC236}">
                <a16:creationId xmlns:a16="http://schemas.microsoft.com/office/drawing/2014/main" id="{0E8B3CAC-51C7-C44E-A438-3DA1925F5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281150" y="1222599"/>
            <a:ext cx="2392941" cy="369951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iềm – Wikipedia tiếng Việt">
            <a:extLst>
              <a:ext uri="{FF2B5EF4-FFF2-40B4-BE49-F238E27FC236}">
                <a16:creationId xmlns:a16="http://schemas.microsoft.com/office/drawing/2014/main" id="{3A130879-2A2B-6B43-8F4D-592F2F0A070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backgroundMark x1="41241" y1="16868" x2="41241" y2="16868"/>
                        <a14:backgroundMark x1="39820" y1="17045" x2="44460" y2="16868"/>
                        <a14:backgroundMark x1="44460" y1="16690" x2="44934" y2="17223"/>
                        <a14:backgroundMark x1="70597" y1="29332" x2="73532" y2="38494"/>
                        <a14:backgroundMark x1="58617" y1="61932" x2="62263" y2="85405"/>
                        <a14:backgroundMark x1="59612" y1="82848" x2="57386" y2="83771"/>
                      </a14:backgroundRemoval>
                    </a14:imgEffect>
                  </a14:imgLayer>
                </a14:imgProps>
              </a:ext>
              <a:ext uri="{28A0092B-C50C-407E-A947-70E740481C1C}">
                <a14:useLocalDpi xmlns:a14="http://schemas.microsoft.com/office/drawing/2010/main" val="0"/>
              </a:ext>
            </a:extLst>
          </a:blip>
          <a:srcRect/>
          <a:stretch>
            <a:fillRect/>
          </a:stretch>
        </p:blipFill>
        <p:spPr bwMode="auto">
          <a:xfrm>
            <a:off x="3437167" y="4019888"/>
            <a:ext cx="2311520" cy="308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85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left)">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left)">
                                      <p:cBhvr>
                                        <p:cTn id="37" dur="10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build="p"/>
      <p:bldP spid="10" grpId="0"/>
      <p:bldP spid="11" grpId="0" animBg="1"/>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19450" y="2697369"/>
            <a:ext cx="7717871" cy="769441"/>
          </a:xfrm>
          <a:prstGeom prst="rect">
            <a:avLst/>
          </a:prstGeom>
          <a:solidFill>
            <a:srgbClr val="00B0F0"/>
          </a:solidFill>
        </p:spPr>
        <p:txBody>
          <a:bodyPr wrap="square" rtlCol="0">
            <a:spAutoFit/>
          </a:bodyPr>
          <a:lstStyle/>
          <a:p>
            <a:pPr algn="ctr"/>
            <a:r>
              <a:rPr lang="en-US" sz="44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a:t>
            </a:r>
            <a:r>
              <a:rPr lang="en-US" sz="4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đọc</a:t>
            </a:r>
            <a:r>
              <a:rPr lang="en-US" sz="4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theo</a:t>
            </a:r>
            <a:r>
              <a:rPr lang="en-US" sz="4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nhóm</a:t>
            </a:r>
            <a:r>
              <a:rPr lang="en-US" sz="4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4400" b="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đôi</a:t>
            </a:r>
            <a:r>
              <a:rPr lang="en-US" sz="4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endParaRPr lang="en-US" sz="4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95618" y="429585"/>
            <a:ext cx="10662408" cy="2062103"/>
          </a:xfrm>
          <a:prstGeom prst="rect">
            <a:avLst/>
          </a:prstGeom>
        </p:spPr>
        <p:txBody>
          <a:bodyPr wrap="square">
            <a:spAutoFit/>
          </a:bodyPr>
          <a:lstStyle/>
          <a:p>
            <a:pPr lvl="0" algn="ctr">
              <a:defRPr/>
            </a:pP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S</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áu</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22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tháng</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11</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202</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4</a:t>
            </a:r>
          </a:p>
          <a:p>
            <a:pPr lvl="0" algn="ctr">
              <a:defRPr/>
            </a:pPr>
            <a:r>
              <a:rPr lang="en-US" sz="3200" b="1" u="sng" dirty="0" err="1" smtClean="0">
                <a:solidFill>
                  <a:prstClr val="black"/>
                </a:solidFill>
                <a:latin typeface="Times New Roman" panose="02020603050405020304" pitchFamily="18" charset="0"/>
                <a:cs typeface="Times New Roman" panose="02020603050405020304" pitchFamily="18" charset="0"/>
              </a:rPr>
              <a:t>Tiếng</a:t>
            </a:r>
            <a:r>
              <a:rPr lang="en-US" sz="3200" b="1" u="sng" dirty="0" smtClean="0">
                <a:solidFill>
                  <a:prstClr val="black"/>
                </a:solidFill>
                <a:latin typeface="Times New Roman" panose="02020603050405020304" pitchFamily="18" charset="0"/>
                <a:cs typeface="Times New Roman" panose="02020603050405020304" pitchFamily="18" charset="0"/>
              </a:rPr>
              <a:t> </a:t>
            </a:r>
            <a:r>
              <a:rPr lang="en-US" sz="3200" b="1" u="sng" dirty="0" err="1">
                <a:solidFill>
                  <a:prstClr val="black"/>
                </a:solidFill>
                <a:latin typeface="Times New Roman" panose="02020603050405020304" pitchFamily="18" charset="0"/>
                <a:cs typeface="Times New Roman" panose="02020603050405020304" pitchFamily="18" charset="0"/>
              </a:rPr>
              <a:t>việt</a:t>
            </a:r>
            <a:endParaRPr lang="en-US" sz="3200" b="1" u="sng" dirty="0">
              <a:solidFill>
                <a:prstClr val="black"/>
              </a:solidFill>
              <a:latin typeface="Times New Roman" panose="02020603050405020304" pitchFamily="18" charset="0"/>
              <a:cs typeface="Times New Roman" panose="02020603050405020304" pitchFamily="18" charset="0"/>
            </a:endParaRPr>
          </a:p>
          <a:p>
            <a:pPr lvl="0" algn="ctr">
              <a:defRPr/>
            </a:pP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21</a:t>
            </a:r>
            <a:r>
              <a:rPr lang="en-US" sz="3200" b="1" dirty="0" smtClean="0">
                <a:solidFill>
                  <a:srgbClr val="FF0000"/>
                </a:solidFill>
                <a:latin typeface="Times New Roman" panose="02020603050405020304" pitchFamily="18" charset="0"/>
                <a:cs typeface="Times New Roman" panose="02020603050405020304" pitchFamily="18" charset="0"/>
              </a:rPr>
              <a:t>:</a:t>
            </a:r>
            <a:r>
              <a:rPr lang="vi-VN" sz="3200" b="1" dirty="0">
                <a:solidFill>
                  <a:srgbClr val="FF0000"/>
                </a:solidFill>
                <a:latin typeface="Times New Roman" panose="02020603050405020304" pitchFamily="18" charset="0"/>
                <a:cs typeface="Times New Roman" panose="02020603050405020304" pitchFamily="18" charset="0"/>
              </a:rPr>
              <a:t> THẢ DIỀU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cs typeface="Times New Roman" panose="02020603050405020304" pitchFamily="18" charset="0"/>
              </a:rPr>
              <a:t> 1)</a:t>
            </a:r>
          </a:p>
          <a:p>
            <a:pPr algn="ctr"/>
            <a:r>
              <a:rPr lang="en-US" sz="3200" b="1" dirty="0">
                <a:solidFill>
                  <a:srgbClr val="0070C0"/>
                </a:solidFill>
                <a:latin typeface="HP001 4 hàng" panose="020B0603050302020204" pitchFamily="34" charset="0"/>
              </a:rPr>
              <a:t>                                   </a:t>
            </a:r>
            <a:r>
              <a:rPr lang="en-US" sz="3200" b="1" dirty="0">
                <a:solidFill>
                  <a:srgbClr val="0070C0"/>
                </a:solidFill>
                <a:latin typeface="Times New Roman" panose="02020603050405020304" pitchFamily="18" charset="0"/>
                <a:cs typeface="Times New Roman" panose="02020603050405020304" pitchFamily="18" charset="0"/>
              </a:rPr>
              <a:t>( </a:t>
            </a:r>
            <a:r>
              <a:rPr lang="vi-VN" sz="3200" b="1" dirty="0" smtClean="0">
                <a:solidFill>
                  <a:srgbClr val="0070C0"/>
                </a:solidFill>
                <a:latin typeface="Times New Roman" panose="02020603050405020304" pitchFamily="18" charset="0"/>
                <a:cs typeface="Times New Roman" panose="02020603050405020304" pitchFamily="18" charset="0"/>
              </a:rPr>
              <a:t>Trần Đăng Khoa</a:t>
            </a:r>
            <a:r>
              <a:rPr lang="en-US" sz="3200" b="1" dirty="0" smtClean="0">
                <a:solidFill>
                  <a:srgbClr val="0070C0"/>
                </a:solidFill>
                <a:latin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09615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955"/>
            <a:ext cx="13713460" cy="1143000"/>
          </a:xfrm>
        </p:spPr>
        <p:txBody>
          <a:bodyPr/>
          <a:lstStyle/>
          <a:p>
            <a:endParaRPr lang="en-US" sz="2800">
              <a:latin typeface="Arial-Rounded" panose="020B0500000000000000" pitchFamily="34" charset="0"/>
              <a:cs typeface="Arial-Rounded" panose="020B0500000000000000" pitchFamily="34" charset="0"/>
            </a:endParaRPr>
          </a:p>
        </p:txBody>
      </p:sp>
      <p:pic>
        <p:nvPicPr>
          <p:cNvPr id="4" name="Content Placeholder 3" descr="Capture"/>
          <p:cNvPicPr>
            <a:picLocks noGrp="1" noChangeAspect="1"/>
          </p:cNvPicPr>
          <p:nvPr>
            <p:ph idx="1"/>
          </p:nvPr>
        </p:nvPicPr>
        <p:blipFill>
          <a:blip r:embed="rId2"/>
          <a:stretch>
            <a:fillRect/>
          </a:stretch>
        </p:blipFill>
        <p:spPr>
          <a:xfrm>
            <a:off x="1045556" y="19627"/>
            <a:ext cx="12294235" cy="6858635"/>
          </a:xfrm>
          <a:prstGeom prst="rect">
            <a:avLst/>
          </a:prstGeom>
        </p:spPr>
      </p:pic>
      <p:sp>
        <p:nvSpPr>
          <p:cNvPr id="5" name="Text Box 4"/>
          <p:cNvSpPr txBox="1"/>
          <p:nvPr/>
        </p:nvSpPr>
        <p:spPr>
          <a:xfrm>
            <a:off x="1357483" y="578363"/>
            <a:ext cx="4396509" cy="6124754"/>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vang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Sao </a:t>
            </a:r>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qua</a:t>
            </a: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ngần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thuyền</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Ngân.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cau</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Phơi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nong</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trời.</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4676761" y="4457757"/>
            <a:ext cx="4107815" cy="267652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Trời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lưỡi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endParaRPr lang="en-US" sz="2800" dirty="0">
              <a:latin typeface="Arial-Rounded" panose="020B0500000000000000" pitchFamily="34" charset="0"/>
              <a:cs typeface="Arial-Rounded" panose="020B0500000000000000" pitchFamily="34" charset="0"/>
            </a:endParaRPr>
          </a:p>
          <a:p>
            <a:endParaRPr lang="en-US" sz="2800" dirty="0">
              <a:latin typeface="Arial-Rounded" panose="020B0500000000000000" pitchFamily="34" charset="0"/>
              <a:cs typeface="Arial-Rounded" panose="020B0500000000000000" pitchFamily="34" charset="0"/>
            </a:endParaRPr>
          </a:p>
        </p:txBody>
      </p:sp>
      <p:sp>
        <p:nvSpPr>
          <p:cNvPr id="7" name="Text Box 6"/>
          <p:cNvSpPr txBox="1"/>
          <p:nvPr/>
        </p:nvSpPr>
        <p:spPr>
          <a:xfrm>
            <a:off x="8120348" y="4457757"/>
            <a:ext cx="4107815" cy="224536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sym typeface="+mn-ea"/>
              </a:rPr>
              <a:t>Cánh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no </a:t>
            </a:r>
            <a:r>
              <a:rPr lang="en-US" sz="2800" dirty="0" err="1">
                <a:latin typeface="Times New Roman" panose="02020603050405020304" pitchFamily="18" charset="0"/>
                <a:cs typeface="Times New Roman" panose="02020603050405020304" pitchFamily="18" charset="0"/>
                <a:sym typeface="+mn-ea"/>
              </a:rPr>
              <a:t>gió</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Nhạc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trời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réo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vang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Tiếng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diều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xanh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lúa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sym typeface="+mn-ea"/>
              </a:rPr>
              <a:t>Uốn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cong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tre</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làng</a:t>
            </a:r>
            <a:endParaRPr lang="en-US" sz="2800" dirty="0">
              <a:latin typeface="Times New Roman" panose="02020603050405020304" pitchFamily="18" charset="0"/>
              <a:cs typeface="Times New Roman" panose="02020603050405020304" pitchFamily="18" charset="0"/>
              <a:sym typeface="+mn-ea"/>
            </a:endParaRPr>
          </a:p>
          <a:p>
            <a:pPr algn="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a:t>
            </a:r>
          </a:p>
        </p:txBody>
      </p:sp>
      <p:sp>
        <p:nvSpPr>
          <p:cNvPr id="8" name="Text Box 7"/>
          <p:cNvSpPr txBox="1"/>
          <p:nvPr/>
        </p:nvSpPr>
        <p:spPr>
          <a:xfrm>
            <a:off x="4288790" y="213360"/>
            <a:ext cx="3879215" cy="584775"/>
          </a:xfrm>
          <a:prstGeom prst="rect">
            <a:avLst/>
          </a:prstGeom>
          <a:noFill/>
        </p:spPr>
        <p:txBody>
          <a:bodyPr wrap="square" rtlCol="0">
            <a:spAutoFit/>
          </a:bodyPr>
          <a:lstStyle/>
          <a:p>
            <a:r>
              <a:rPr lang="vi-VN" sz="3200" b="1" dirty="0" smtClean="0">
                <a:solidFill>
                  <a:srgbClr val="FF0000"/>
                </a:solidFill>
                <a:latin typeface="+mj-lt"/>
                <a:cs typeface="Arial-Rounded" panose="020B0500000000000000" pitchFamily="34" charset="0"/>
              </a:rPr>
              <a:t>THẢ DIỀU</a:t>
            </a:r>
          </a:p>
        </p:txBody>
      </p:sp>
      <p:sp>
        <p:nvSpPr>
          <p:cNvPr id="10" name="Cloud 9"/>
          <p:cNvSpPr/>
          <p:nvPr/>
        </p:nvSpPr>
        <p:spPr>
          <a:xfrm>
            <a:off x="7780713" y="213229"/>
            <a:ext cx="5178829" cy="730269"/>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mj-lt"/>
                <a:ea typeface="Arial-Rounded" panose="020B0500000000000000" pitchFamily="34" charset="0"/>
                <a:cs typeface="Arial-Rounded" panose="020B0500000000000000" pitchFamily="34" charset="0"/>
              </a:rPr>
              <a:t>HS</a:t>
            </a:r>
            <a:r>
              <a:rPr lang="vi-VN" sz="3600" b="1" smtClean="0">
                <a:solidFill>
                  <a:schemeClr val="tx1"/>
                </a:solidFill>
                <a:latin typeface="+mj-lt"/>
                <a:ea typeface="Arial-Rounded" panose="020B0500000000000000" pitchFamily="34" charset="0"/>
                <a:cs typeface="Arial-Rounded" panose="020B0500000000000000" pitchFamily="34" charset="0"/>
              </a:rPr>
              <a:t> đọc toàn bài</a:t>
            </a:r>
            <a:endParaRPr lang="en-US" sz="3600" b="1" dirty="0">
              <a:solidFill>
                <a:schemeClr val="tx1"/>
              </a:solidFill>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8311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169937-B356-427A-BB98-7689C56BAD18}"/>
              </a:ext>
            </a:extLst>
          </p:cNvPr>
          <p:cNvSpPr txBox="1"/>
          <p:nvPr/>
        </p:nvSpPr>
        <p:spPr>
          <a:xfrm>
            <a:off x="1635852" y="620676"/>
            <a:ext cx="7675927" cy="707886"/>
          </a:xfrm>
          <a:prstGeom prst="rect">
            <a:avLst/>
          </a:prstGeom>
          <a:noFill/>
        </p:spPr>
        <p:txBody>
          <a:bodyPr wrap="square">
            <a:spAutoFit/>
          </a:bodyPr>
          <a:lstStyle/>
          <a:p>
            <a:pPr algn="ctr"/>
            <a:r>
              <a:rPr lang="en-US" sz="4000" b="1" dirty="0">
                <a:solidFill>
                  <a:srgbClr val="0070C0"/>
                </a:solidFill>
                <a:latin typeface="Times New Roman" panose="02020603050405020304" pitchFamily="18" charset="0"/>
                <a:cs typeface="Times New Roman" panose="02020603050405020304" pitchFamily="18" charset="0"/>
              </a:rPr>
              <a:t>CỦNG CỐ </a:t>
            </a:r>
            <a:r>
              <a:rPr lang="en-US" sz="4000" b="1" dirty="0" smtClean="0">
                <a:solidFill>
                  <a:srgbClr val="0070C0"/>
                </a:solidFill>
                <a:latin typeface="Times New Roman" panose="02020603050405020304" pitchFamily="18" charset="0"/>
                <a:cs typeface="Times New Roman" panose="02020603050405020304" pitchFamily="18" charset="0"/>
              </a:rPr>
              <a:t>,DẶN DÒ</a:t>
            </a:r>
            <a:r>
              <a:rPr lang="en-US" sz="4000" b="1" dirty="0" smtClean="0">
                <a:solidFill>
                  <a:srgbClr val="0070C0"/>
                </a:solidFill>
              </a:rPr>
              <a:t>:</a:t>
            </a:r>
            <a:endParaRPr lang="en-US" sz="4000" b="1" dirty="0">
              <a:solidFill>
                <a:srgbClr val="0070C0"/>
              </a:solidFill>
            </a:endParaRPr>
          </a:p>
        </p:txBody>
      </p:sp>
      <p:grpSp>
        <p:nvGrpSpPr>
          <p:cNvPr id="13" name="1">
            <a:extLst>
              <a:ext uri="{FF2B5EF4-FFF2-40B4-BE49-F238E27FC236}">
                <a16:creationId xmlns:a16="http://schemas.microsoft.com/office/drawing/2014/main" id="{F91B7652-1A43-4852-AB5E-0C39343DCA52}"/>
              </a:ext>
            </a:extLst>
          </p:cNvPr>
          <p:cNvGrpSpPr/>
          <p:nvPr/>
        </p:nvGrpSpPr>
        <p:grpSpPr>
          <a:xfrm>
            <a:off x="0" y="4443812"/>
            <a:ext cx="12282473" cy="2258127"/>
            <a:chOff x="-53293" y="2190760"/>
            <a:chExt cx="9211855" cy="2951064"/>
          </a:xfrm>
        </p:grpSpPr>
        <p:pic>
          <p:nvPicPr>
            <p:cNvPr id="14" name="10">
              <a:extLst>
                <a:ext uri="{FF2B5EF4-FFF2-40B4-BE49-F238E27FC236}">
                  <a16:creationId xmlns:a16="http://schemas.microsoft.com/office/drawing/2014/main" id="{CD9DD4C0-AF4B-4FE1-A3E1-388DA021776B}"/>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15" name="13">
              <a:extLst>
                <a:ext uri="{FF2B5EF4-FFF2-40B4-BE49-F238E27FC236}">
                  <a16:creationId xmlns:a16="http://schemas.microsoft.com/office/drawing/2014/main" id="{4EA58876-3131-4127-8EF3-6DF6D95EF17F}"/>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16" name="16">
              <a:extLst>
                <a:ext uri="{FF2B5EF4-FFF2-40B4-BE49-F238E27FC236}">
                  <a16:creationId xmlns:a16="http://schemas.microsoft.com/office/drawing/2014/main" id="{6CE6C008-AB85-4086-B124-DE7BDF8BE17B}"/>
                </a:ext>
              </a:extLst>
            </p:cNvPr>
            <p:cNvPicPr>
              <a:picLocks noChangeAspect="1"/>
            </p:cNvPicPr>
            <p:nvPr/>
          </p:nvPicPr>
          <p:blipFill>
            <a:blip r:embed="rId2" cstate="screen"/>
            <a:stretch>
              <a:fillRect/>
            </a:stretch>
          </p:blipFill>
          <p:spPr>
            <a:xfrm>
              <a:off x="-53293" y="3185627"/>
              <a:ext cx="4910252" cy="1956197"/>
            </a:xfrm>
            <a:prstGeom prst="rect">
              <a:avLst/>
            </a:prstGeom>
          </p:spPr>
        </p:pic>
      </p:grpSp>
      <p:sp>
        <p:nvSpPr>
          <p:cNvPr id="4" name="TextBox 3"/>
          <p:cNvSpPr txBox="1"/>
          <p:nvPr/>
        </p:nvSpPr>
        <p:spPr>
          <a:xfrm>
            <a:off x="2592198" y="1946246"/>
            <a:ext cx="7466202" cy="1323439"/>
          </a:xfrm>
          <a:prstGeom prst="rect">
            <a:avLst/>
          </a:prstGeom>
          <a:noFill/>
        </p:spPr>
        <p:txBody>
          <a:bodyPr wrap="square" rtlCol="0">
            <a:spAutoFit/>
          </a:bodyPr>
          <a:lstStyle/>
          <a:p>
            <a:pPr marL="285750" indent="-285750">
              <a:buFontTx/>
              <a:buChar char="-"/>
            </a:pPr>
            <a:r>
              <a:rPr lang="en-US" sz="4000" dirty="0" err="1" smtClean="0">
                <a:latin typeface="Times New Roman" panose="02020603050405020304" pitchFamily="18" charset="0"/>
                <a:cs typeface="Times New Roman" panose="02020603050405020304" pitchFamily="18" charset="0"/>
              </a:rPr>
              <a:t>Về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luyện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đọc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lại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endParaRPr lang="en-US" sz="4000" dirty="0" smtClean="0">
              <a:latin typeface="Times New Roman" panose="02020603050405020304" pitchFamily="18" charset="0"/>
              <a:cs typeface="Times New Roman" panose="02020603050405020304" pitchFamily="18" charset="0"/>
            </a:endParaRPr>
          </a:p>
          <a:p>
            <a:pPr marL="285750" indent="-285750">
              <a:buFontTx/>
              <a:buChar char="-"/>
            </a:pPr>
            <a:r>
              <a:rPr lang="en-US" sz="4000" dirty="0" err="1" smtClean="0">
                <a:latin typeface="Times New Roman" panose="02020603050405020304" pitchFamily="18" charset="0"/>
                <a:cs typeface="Times New Roman" panose="02020603050405020304" pitchFamily="18" charset="0"/>
              </a:rPr>
              <a:t>Chuẩn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bị</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tiết</a:t>
            </a:r>
            <a:r>
              <a:rPr lang="en-US" sz="4000" dirty="0" smtClean="0">
                <a:latin typeface="Times New Roman" panose="02020603050405020304" pitchFamily="18" charset="0"/>
                <a:cs typeface="Times New Roman" panose="02020603050405020304" pitchFamily="18" charset="0"/>
              </a:rPr>
              <a:t> 2</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391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30422" y="3006461"/>
            <a:ext cx="3972713"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Khởi</a:t>
            </a: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 </a:t>
            </a: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động</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103506" y="2890865"/>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208" y="397449"/>
            <a:ext cx="11962356" cy="1077218"/>
          </a:xfrm>
          <a:prstGeom prst="rect">
            <a:avLst/>
          </a:prstGeom>
        </p:spPr>
        <p:txBody>
          <a:bodyPr wrap="square">
            <a:spAutoFit/>
          </a:bodyPr>
          <a:lstStyle/>
          <a:p>
            <a:pPr lvl="0" algn="ctr">
              <a:defRPr/>
            </a:pP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Thứ</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S</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áu</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22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tháng</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11</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202</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3200" b="1" i="0" u="sng"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sng"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việt</a:t>
            </a:r>
            <a:endPar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9712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838200" y="-282750"/>
            <a:ext cx="10744199" cy="4209369"/>
          </a:xfrm>
          <a:prstGeom prst="rect">
            <a:avLst/>
          </a:prstGeom>
        </p:spPr>
      </p:pic>
      <p:sp>
        <p:nvSpPr>
          <p:cNvPr id="12" name="Rectangle 11"/>
          <p:cNvSpPr/>
          <p:nvPr/>
        </p:nvSpPr>
        <p:spPr>
          <a:xfrm>
            <a:off x="1371600" y="4027708"/>
            <a:ext cx="4608467" cy="908435"/>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ea typeface="Arial-Rounded" panose="020B0500000000000000" pitchFamily="34" charset="0"/>
                <a:cs typeface="Arial-Rounded" panose="020B0500000000000000" pitchFamily="34" charset="0"/>
              </a:rPr>
              <a:t>A. </a:t>
            </a:r>
            <a:r>
              <a:rPr lang="en-US" sz="3200" dirty="0">
                <a:solidFill>
                  <a:prstClr val="black"/>
                </a:solidFill>
                <a:latin typeface="+mj-lt"/>
                <a:ea typeface="Arial-Rounded" panose="020B0500000000000000" pitchFamily="34" charset="0"/>
                <a:cs typeface="Arial-Rounded" panose="020B0500000000000000" pitchFamily="34" charset="0"/>
              </a:rPr>
              <a:t>Thỏ trắng</a:t>
            </a:r>
            <a:endParaRPr lang="vi-VN" sz="3200" dirty="0">
              <a:solidFill>
                <a:prstClr val="black"/>
              </a:solidFill>
              <a:latin typeface="+mj-lt"/>
              <a:ea typeface="Arial-Rounded" panose="020B0500000000000000" pitchFamily="34" charset="0"/>
              <a:cs typeface="Arial-Rounded" panose="020B0500000000000000" pitchFamily="34" charset="0"/>
            </a:endParaRPr>
          </a:p>
        </p:txBody>
      </p:sp>
      <p:sp>
        <p:nvSpPr>
          <p:cNvPr id="13" name="Rectangle 12"/>
          <p:cNvSpPr/>
          <p:nvPr/>
        </p:nvSpPr>
        <p:spPr>
          <a:xfrm>
            <a:off x="6708872" y="4027708"/>
            <a:ext cx="4721128" cy="908436"/>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Nhím trắng</a:t>
            </a:r>
          </a:p>
        </p:txBody>
      </p:sp>
      <p:sp>
        <p:nvSpPr>
          <p:cNvPr id="14" name="Rectangle 13"/>
          <p:cNvSpPr/>
          <p:nvPr/>
        </p:nvSpPr>
        <p:spPr>
          <a:xfrm>
            <a:off x="1371601" y="5093497"/>
            <a:ext cx="4608466" cy="123110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ea typeface="Arial-Rounded" panose="020B0500000000000000" pitchFamily="34" charset="0"/>
                <a:cs typeface="Arial-Rounded" panose="020B0500000000000000" pitchFamily="34" charset="0"/>
              </a:rPr>
              <a:t>C.</a:t>
            </a:r>
            <a:r>
              <a:rPr lang="en-US" altLang="vi-VN" sz="3200" dirty="0">
                <a:solidFill>
                  <a:prstClr val="black"/>
                </a:solidFill>
                <a:latin typeface="+mj-lt"/>
                <a:ea typeface="Arial-Rounded" panose="020B0500000000000000" pitchFamily="34" charset="0"/>
                <a:cs typeface="Arial-Rounded" panose="020B0500000000000000" pitchFamily="34" charset="0"/>
              </a:rPr>
              <a:t> </a:t>
            </a:r>
            <a:r>
              <a:rPr lang="en-US" sz="3200" dirty="0">
                <a:solidFill>
                  <a:prstClr val="black"/>
                </a:solidFill>
                <a:latin typeface="+mj-lt"/>
                <a:ea typeface="Arial-Rounded" panose="020B0500000000000000" pitchFamily="34" charset="0"/>
                <a:cs typeface="Arial-Rounded" panose="020B0500000000000000" pitchFamily="34" charset="0"/>
              </a:rPr>
              <a:t>Sóc nâu</a:t>
            </a:r>
            <a:endParaRPr lang="vi-VN" sz="3200" dirty="0">
              <a:solidFill>
                <a:prstClr val="black"/>
              </a:solidFill>
              <a:latin typeface="+mj-lt"/>
              <a:ea typeface="Arial-Rounded" panose="020B0500000000000000" pitchFamily="34" charset="0"/>
              <a:cs typeface="Arial-Rounded" panose="020B0500000000000000" pitchFamily="34"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3467" y="4259613"/>
            <a:ext cx="672947" cy="59137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7872" y="4398441"/>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5294" y="5761365"/>
            <a:ext cx="672129" cy="590658"/>
          </a:xfrm>
          <a:prstGeom prst="rect">
            <a:avLst/>
          </a:prstGeom>
        </p:spPr>
      </p:pic>
      <p:sp>
        <p:nvSpPr>
          <p:cNvPr id="25" name="TextBox 24"/>
          <p:cNvSpPr txBox="1"/>
          <p:nvPr/>
        </p:nvSpPr>
        <p:spPr>
          <a:xfrm>
            <a:off x="2590800" y="1221769"/>
            <a:ext cx="7239000" cy="1322070"/>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Trong bài Nhím nâu kết bạn, nhím nâu kết bạn với ai?</a:t>
            </a:r>
            <a:endParaRPr lang="en-US" sz="20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50" fill="hold"/>
                                        <p:tgtEl>
                                          <p:spTgt spid="12"/>
                                        </p:tgtEl>
                                        <p:attrNameLst>
                                          <p:attrName>fillcolor</p:attrName>
                                        </p:attrNameLst>
                                      </p:cBhvr>
                                      <p:to>
                                        <a:srgbClr val="FFF2CC"/>
                                      </p:to>
                                    </p:animClr>
                                    <p:set>
                                      <p:cBhvr>
                                        <p:cTn id="25" dur="250" fill="hold"/>
                                        <p:tgtEl>
                                          <p:spTgt spid="12"/>
                                        </p:tgtEl>
                                        <p:attrNameLst>
                                          <p:attrName>fill.type</p:attrName>
                                        </p:attrNameLst>
                                      </p:cBhvr>
                                      <p:to>
                                        <p:strVal val="solid"/>
                                      </p:to>
                                    </p:set>
                                    <p:set>
                                      <p:cBhvr>
                                        <p:cTn id="26" dur="250" fill="hold"/>
                                        <p:tgtEl>
                                          <p:spTgt spid="1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23" presetClass="entr" presetSubtype="32" fill="hold" nodeType="withEffect">
                                  <p:stCondLst>
                                    <p:cond delay="1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ppt_w</p:attrName>
                                        </p:attrNameLst>
                                      </p:cBhvr>
                                      <p:tavLst>
                                        <p:tav tm="0">
                                          <p:val>
                                            <p:strVal val="4*#ppt_w"/>
                                          </p:val>
                                        </p:tav>
                                        <p:tav tm="100000">
                                          <p:val>
                                            <p:strVal val="#ppt_w"/>
                                          </p:val>
                                        </p:tav>
                                      </p:tavLst>
                                    </p:anim>
                                    <p:anim calcmode="lin" valueType="num">
                                      <p:cBhvr>
                                        <p:cTn id="3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par>
                                <p:cTn id="31" presetID="1" presetClass="emph" presetSubtype="2" fill="hold" nodeType="withEffect">
                                  <p:stCondLst>
                                    <p:cond delay="1000"/>
                                  </p:stCondLst>
                                  <p:childTnLst>
                                    <p:animClr clrSpc="rgb" dir="cw">
                                      <p:cBhvr>
                                        <p:cTn id="32" dur="250" fill="hold"/>
                                        <p:tgtEl>
                                          <p:spTgt spid="12"/>
                                        </p:tgtEl>
                                        <p:attrNameLst>
                                          <p:attrName>fillcolor</p:attrName>
                                        </p:attrNameLst>
                                      </p:cBhvr>
                                      <p:to>
                                        <a:srgbClr val="FFFF00"/>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3"/>
                                        </p:tgtEl>
                                        <p:attrNameLst>
                                          <p:attrName>fillcolor</p:attrName>
                                        </p:attrNameLst>
                                      </p:cBhvr>
                                      <p:to>
                                        <a:srgbClr val="FFF2CC"/>
                                      </p:to>
                                    </p:animClr>
                                    <p:set>
                                      <p:cBhvr>
                                        <p:cTn id="40" dur="250" fill="hold"/>
                                        <p:tgtEl>
                                          <p:spTgt spid="13"/>
                                        </p:tgtEl>
                                        <p:attrNameLst>
                                          <p:attrName>fill.type</p:attrName>
                                        </p:attrNameLst>
                                      </p:cBhvr>
                                      <p:to>
                                        <p:strVal val="solid"/>
                                      </p:to>
                                    </p:set>
                                    <p:set>
                                      <p:cBhvr>
                                        <p:cTn id="41" dur="250" fill="hold"/>
                                        <p:tgtEl>
                                          <p:spTgt spid="1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strVal val="4*#ppt_w"/>
                                          </p:val>
                                        </p:tav>
                                        <p:tav tm="100000">
                                          <p:val>
                                            <p:strVal val="#ppt_w"/>
                                          </p:val>
                                        </p:tav>
                                      </p:tavLst>
                                    </p:anim>
                                    <p:anim calcmode="lin" valueType="num">
                                      <p:cBhvr>
                                        <p:cTn id="45"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13"/>
                                        </p:tgtEl>
                                        <p:attrNameLst>
                                          <p:attrName>fillcolor</p:attrName>
                                        </p:attrNameLst>
                                      </p:cBhvr>
                                      <p:to>
                                        <a:srgbClr val="00B050"/>
                                      </p:to>
                                    </p:animClr>
                                    <p:set>
                                      <p:cBhvr>
                                        <p:cTn id="48" dur="250" fill="hold"/>
                                        <p:tgtEl>
                                          <p:spTgt spid="13"/>
                                        </p:tgtEl>
                                        <p:attrNameLst>
                                          <p:attrName>fill.type</p:attrName>
                                        </p:attrNameLst>
                                      </p:cBhvr>
                                      <p:to>
                                        <p:strVal val="solid"/>
                                      </p:to>
                                    </p:set>
                                    <p:set>
                                      <p:cBhvr>
                                        <p:cTn id="4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4"/>
                                        </p:tgtEl>
                                        <p:attrNameLst>
                                          <p:attrName>fillcolor</p:attrName>
                                        </p:attrNameLst>
                                      </p:cBhvr>
                                      <p:to>
                                        <a:srgbClr val="FFF2CC"/>
                                      </p:to>
                                    </p:animClr>
                                    <p:set>
                                      <p:cBhvr>
                                        <p:cTn id="55" dur="250" fill="hold"/>
                                        <p:tgtEl>
                                          <p:spTgt spid="14"/>
                                        </p:tgtEl>
                                        <p:attrNameLst>
                                          <p:attrName>fill.type</p:attrName>
                                        </p:attrNameLst>
                                      </p:cBhvr>
                                      <p:to>
                                        <p:strVal val="solid"/>
                                      </p:to>
                                    </p:set>
                                    <p:set>
                                      <p:cBhvr>
                                        <p:cTn id="56" dur="250" fill="hold"/>
                                        <p:tgtEl>
                                          <p:spTgt spid="14"/>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ppt_w</p:attrName>
                                        </p:attrNameLst>
                                      </p:cBhvr>
                                      <p:tavLst>
                                        <p:tav tm="0">
                                          <p:val>
                                            <p:strVal val="4*#ppt_w"/>
                                          </p:val>
                                        </p:tav>
                                        <p:tav tm="100000">
                                          <p:val>
                                            <p:strVal val="#ppt_w"/>
                                          </p:val>
                                        </p:tav>
                                      </p:tavLst>
                                    </p:anim>
                                    <p:anim calcmode="lin" valueType="num">
                                      <p:cBhvr>
                                        <p:cTn id="6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0"/>
                                  </p:stCondLst>
                                  <p:childTnLst>
                                    <p:animClr clrSpc="rgb" dir="cw">
                                      <p:cBhvr>
                                        <p:cTn id="62" dur="250" fill="hold"/>
                                        <p:tgtEl>
                                          <p:spTgt spid="14"/>
                                        </p:tgtEl>
                                        <p:attrNameLst>
                                          <p:attrName>fillcolor</p:attrName>
                                        </p:attrNameLst>
                                      </p:cBhvr>
                                      <p:to>
                                        <a:srgbClr val="FFFF00"/>
                                      </p:to>
                                    </p:animClr>
                                    <p:set>
                                      <p:cBhvr>
                                        <p:cTn id="63" dur="250" fill="hold"/>
                                        <p:tgtEl>
                                          <p:spTgt spid="14"/>
                                        </p:tgtEl>
                                        <p:attrNameLst>
                                          <p:attrName>fill.type</p:attrName>
                                        </p:attrNameLst>
                                      </p:cBhvr>
                                      <p:to>
                                        <p:strVal val="solid"/>
                                      </p:to>
                                    </p:set>
                                    <p:set>
                                      <p:cBhvr>
                                        <p:cTn id="6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12" grpId="0" bldLvl="0" animBg="1"/>
      <p:bldP spid="13" grpId="0" bldLvl="0" animBg="1"/>
      <p:bldP spid="1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1404193" y="-118406"/>
            <a:ext cx="9524999" cy="4209369"/>
          </a:xfrm>
          <a:prstGeom prst="rect">
            <a:avLst/>
          </a:prstGeom>
        </p:spPr>
      </p:pic>
      <p:sp>
        <p:nvSpPr>
          <p:cNvPr id="12" name="Rectangle 11"/>
          <p:cNvSpPr/>
          <p:nvPr/>
        </p:nvSpPr>
        <p:spPr>
          <a:xfrm>
            <a:off x="2286001" y="4159801"/>
            <a:ext cx="3563300"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chăm chỉ</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413939" y="4938129"/>
            <a:ext cx="3796861"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hiền lành, nhút nhát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ectangle 14"/>
          <p:cNvSpPr/>
          <p:nvPr/>
        </p:nvSpPr>
        <p:spPr>
          <a:xfrm>
            <a:off x="6413940" y="4136983"/>
            <a:ext cx="3796860" cy="643793"/>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mạnh dạn</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2701" y="4104246"/>
            <a:ext cx="672947" cy="591378"/>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91395" y="4185227"/>
            <a:ext cx="672129" cy="59065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8672" y="4964696"/>
            <a:ext cx="672128" cy="537702"/>
          </a:xfrm>
          <a:prstGeom prst="rect">
            <a:avLst/>
          </a:prstGeom>
        </p:spPr>
      </p:pic>
      <p:sp>
        <p:nvSpPr>
          <p:cNvPr id="25" name="TextBox 24"/>
          <p:cNvSpPr txBox="1"/>
          <p:nvPr/>
        </p:nvSpPr>
        <p:spPr>
          <a:xfrm>
            <a:off x="3200400" y="1295497"/>
            <a:ext cx="6324600" cy="1322070"/>
          </a:xfrm>
          <a:prstGeom prst="rect">
            <a:avLst/>
          </a:prstGeom>
          <a:noFill/>
        </p:spPr>
        <p:txBody>
          <a:bodyPr wrap="square" rtlCol="0">
            <a:spAutoFit/>
          </a:bodyP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Tính cách của nhím nâu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50" fill="hold"/>
                                        <p:tgtEl>
                                          <p:spTgt spid="12"/>
                                        </p:tgtEl>
                                        <p:attrNameLst>
                                          <p:attrName>fillcolor</p:attrName>
                                        </p:attrNameLst>
                                      </p:cBhvr>
                                      <p:to>
                                        <a:srgbClr val="FFF2CC"/>
                                      </p:to>
                                    </p:animClr>
                                    <p:set>
                                      <p:cBhvr>
                                        <p:cTn id="25" dur="250" fill="hold"/>
                                        <p:tgtEl>
                                          <p:spTgt spid="12"/>
                                        </p:tgtEl>
                                        <p:attrNameLst>
                                          <p:attrName>fill.type</p:attrName>
                                        </p:attrNameLst>
                                      </p:cBhvr>
                                      <p:to>
                                        <p:strVal val="solid"/>
                                      </p:to>
                                    </p:set>
                                    <p:set>
                                      <p:cBhvr>
                                        <p:cTn id="26" dur="250" fill="hold"/>
                                        <p:tgtEl>
                                          <p:spTgt spid="1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23" presetClass="entr" presetSubtype="32" fill="hold" nodeType="withEffect">
                                  <p:stCondLst>
                                    <p:cond delay="1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ppt_w</p:attrName>
                                        </p:attrNameLst>
                                      </p:cBhvr>
                                      <p:tavLst>
                                        <p:tav tm="0">
                                          <p:val>
                                            <p:strVal val="4*#ppt_w"/>
                                          </p:val>
                                        </p:tav>
                                        <p:tav tm="100000">
                                          <p:val>
                                            <p:strVal val="#ppt_w"/>
                                          </p:val>
                                        </p:tav>
                                      </p:tavLst>
                                    </p:anim>
                                    <p:anim calcmode="lin" valueType="num">
                                      <p:cBhvr>
                                        <p:cTn id="3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par>
                                <p:cTn id="31" presetID="1" presetClass="emph" presetSubtype="2" fill="hold" nodeType="withEffect">
                                  <p:stCondLst>
                                    <p:cond delay="1000"/>
                                  </p:stCondLst>
                                  <p:childTnLst>
                                    <p:animClr clrSpc="rgb" dir="cw">
                                      <p:cBhvr>
                                        <p:cTn id="32" dur="250" fill="hold"/>
                                        <p:tgtEl>
                                          <p:spTgt spid="12"/>
                                        </p:tgtEl>
                                        <p:attrNameLst>
                                          <p:attrName>fillcolor</p:attrName>
                                        </p:attrNameLst>
                                      </p:cBhvr>
                                      <p:to>
                                        <a:srgbClr val="FFFF00"/>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3"/>
                                        </p:tgtEl>
                                        <p:attrNameLst>
                                          <p:attrName>fillcolor</p:attrName>
                                        </p:attrNameLst>
                                      </p:cBhvr>
                                      <p:to>
                                        <a:srgbClr val="FFF2CC"/>
                                      </p:to>
                                    </p:animClr>
                                    <p:set>
                                      <p:cBhvr>
                                        <p:cTn id="40" dur="250" fill="hold"/>
                                        <p:tgtEl>
                                          <p:spTgt spid="13"/>
                                        </p:tgtEl>
                                        <p:attrNameLst>
                                          <p:attrName>fill.type</p:attrName>
                                        </p:attrNameLst>
                                      </p:cBhvr>
                                      <p:to>
                                        <p:strVal val="solid"/>
                                      </p:to>
                                    </p:set>
                                    <p:set>
                                      <p:cBhvr>
                                        <p:cTn id="41" dur="250" fill="hold"/>
                                        <p:tgtEl>
                                          <p:spTgt spid="1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strVal val="4*#ppt_w"/>
                                          </p:val>
                                        </p:tav>
                                        <p:tav tm="100000">
                                          <p:val>
                                            <p:strVal val="#ppt_w"/>
                                          </p:val>
                                        </p:tav>
                                      </p:tavLst>
                                    </p:anim>
                                    <p:anim calcmode="lin" valueType="num">
                                      <p:cBhvr>
                                        <p:cTn id="45"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13"/>
                                        </p:tgtEl>
                                        <p:attrNameLst>
                                          <p:attrName>fillcolor</p:attrName>
                                        </p:attrNameLst>
                                      </p:cBhvr>
                                      <p:to>
                                        <a:srgbClr val="00B050"/>
                                      </p:to>
                                    </p:animClr>
                                    <p:set>
                                      <p:cBhvr>
                                        <p:cTn id="48" dur="250" fill="hold"/>
                                        <p:tgtEl>
                                          <p:spTgt spid="13"/>
                                        </p:tgtEl>
                                        <p:attrNameLst>
                                          <p:attrName>fill.type</p:attrName>
                                        </p:attrNameLst>
                                      </p:cBhvr>
                                      <p:to>
                                        <p:strVal val="solid"/>
                                      </p:to>
                                    </p:set>
                                    <p:set>
                                      <p:cBhvr>
                                        <p:cTn id="4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5"/>
                                        </p:tgtEl>
                                        <p:attrNameLst>
                                          <p:attrName>fillcolor</p:attrName>
                                        </p:attrNameLst>
                                      </p:cBhvr>
                                      <p:to>
                                        <a:srgbClr val="FFF2CC"/>
                                      </p:to>
                                    </p:animClr>
                                    <p:set>
                                      <p:cBhvr>
                                        <p:cTn id="55" dur="250" fill="hold"/>
                                        <p:tgtEl>
                                          <p:spTgt spid="15"/>
                                        </p:tgtEl>
                                        <p:attrNameLst>
                                          <p:attrName>fill.type</p:attrName>
                                        </p:attrNameLst>
                                      </p:cBhvr>
                                      <p:to>
                                        <p:strVal val="solid"/>
                                      </p:to>
                                    </p:set>
                                    <p:set>
                                      <p:cBhvr>
                                        <p:cTn id="56" dur="250" fill="hold"/>
                                        <p:tgtEl>
                                          <p:spTgt spid="15"/>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1000"/>
                                  </p:stCondLst>
                                  <p:childTnLst>
                                    <p:set>
                                      <p:cBhvr>
                                        <p:cTn id="58" dur="1" fill="hold">
                                          <p:stCondLst>
                                            <p:cond delay="0"/>
                                          </p:stCondLst>
                                        </p:cTn>
                                        <p:tgtEl>
                                          <p:spTgt spid="17"/>
                                        </p:tgtEl>
                                        <p:attrNameLst>
                                          <p:attrName>style.visibility</p:attrName>
                                        </p:attrNameLst>
                                      </p:cBhvr>
                                      <p:to>
                                        <p:strVal val="visible"/>
                                      </p:to>
                                    </p:set>
                                    <p:anim calcmode="lin" valueType="num">
                                      <p:cBhvr>
                                        <p:cTn id="59" dur="250" fill="hold"/>
                                        <p:tgtEl>
                                          <p:spTgt spid="17"/>
                                        </p:tgtEl>
                                        <p:attrNameLst>
                                          <p:attrName>ppt_w</p:attrName>
                                        </p:attrNameLst>
                                      </p:cBhvr>
                                      <p:tavLst>
                                        <p:tav tm="0">
                                          <p:val>
                                            <p:strVal val="4*#ppt_w"/>
                                          </p:val>
                                        </p:tav>
                                        <p:tav tm="100000">
                                          <p:val>
                                            <p:strVal val="#ppt_w"/>
                                          </p:val>
                                        </p:tav>
                                      </p:tavLst>
                                    </p:anim>
                                    <p:anim calcmode="lin" valueType="num">
                                      <p:cBhvr>
                                        <p:cTn id="60"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1000"/>
                                  </p:stCondLst>
                                  <p:childTnLst>
                                    <p:animClr clrSpc="rgb" dir="cw">
                                      <p:cBhvr>
                                        <p:cTn id="62" dur="250" fill="hold"/>
                                        <p:tgtEl>
                                          <p:spTgt spid="15"/>
                                        </p:tgtEl>
                                        <p:attrNameLst>
                                          <p:attrName>fillcolor</p:attrName>
                                        </p:attrNameLst>
                                      </p:cBhvr>
                                      <p:to>
                                        <a:srgbClr val="FFFF00"/>
                                      </p:to>
                                    </p:animClr>
                                    <p:set>
                                      <p:cBhvr>
                                        <p:cTn id="63" dur="250" fill="hold"/>
                                        <p:tgtEl>
                                          <p:spTgt spid="15"/>
                                        </p:tgtEl>
                                        <p:attrNameLst>
                                          <p:attrName>fill.type</p:attrName>
                                        </p:attrNameLst>
                                      </p:cBhvr>
                                      <p:to>
                                        <p:strVal val="solid"/>
                                      </p:to>
                                    </p:set>
                                    <p:set>
                                      <p:cBhvr>
                                        <p:cTn id="6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2" grpId="0" bldLvl="0" animBg="1"/>
      <p:bldP spid="13"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1981200" y="-169237"/>
            <a:ext cx="8991599" cy="4209369"/>
          </a:xfrm>
          <a:prstGeom prst="rect">
            <a:avLst/>
          </a:prstGeom>
        </p:spPr>
      </p:pic>
      <p:sp>
        <p:nvSpPr>
          <p:cNvPr id="12" name="Rectangle 11"/>
          <p:cNvSpPr/>
          <p:nvPr/>
        </p:nvSpPr>
        <p:spPr>
          <a:xfrm>
            <a:off x="1371600" y="4101063"/>
            <a:ext cx="4690873" cy="100433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Vội vàng</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1399309" y="5435371"/>
            <a:ext cx="4663162" cy="1346429"/>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Vồn vã</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ectangle 13"/>
          <p:cNvSpPr/>
          <p:nvPr/>
        </p:nvSpPr>
        <p:spPr>
          <a:xfrm>
            <a:off x="6476999" y="4101063"/>
            <a:ext cx="4208025" cy="995878"/>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mj-lt"/>
                <a:ea typeface="Arial-Rounded" panose="020B0500000000000000" pitchFamily="34" charset="0"/>
                <a:cs typeface="Arial-Rounded" panose="020B0500000000000000" pitchFamily="34" charset="0"/>
              </a:rPr>
              <a:t>B.</a:t>
            </a:r>
            <a:r>
              <a:rPr lang="en-US" altLang="vi-VN" sz="3200" dirty="0">
                <a:solidFill>
                  <a:prstClr val="black"/>
                </a:solidFill>
                <a:latin typeface="+mj-lt"/>
                <a:ea typeface="Arial-Rounded" panose="020B0500000000000000" pitchFamily="34" charset="0"/>
                <a:cs typeface="Arial-Rounded" panose="020B0500000000000000" pitchFamily="34" charset="0"/>
              </a:rPr>
              <a:t> chăm chỉ</a:t>
            </a: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9423" y="4514022"/>
            <a:ext cx="672947" cy="59137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0343" y="6320298"/>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0876" y="4069047"/>
            <a:ext cx="672129" cy="590658"/>
          </a:xfrm>
          <a:prstGeom prst="rect">
            <a:avLst/>
          </a:prstGeom>
        </p:spPr>
      </p:pic>
      <p:sp>
        <p:nvSpPr>
          <p:cNvPr id="25" name="TextBox 24"/>
          <p:cNvSpPr txBox="1"/>
          <p:nvPr/>
        </p:nvSpPr>
        <p:spPr>
          <a:xfrm>
            <a:off x="3657600" y="1252650"/>
            <a:ext cx="5705043" cy="1477328"/>
          </a:xfrm>
          <a:prstGeom prst="rect">
            <a:avLst/>
          </a:prstGeom>
          <a:noFill/>
        </p:spPr>
        <p:txBody>
          <a:bodyPr wrap="square" rtlCol="0">
            <a:spAutoFit/>
          </a:bodyPr>
          <a:lstStyle/>
          <a:p>
            <a:pPr algn="ctr"/>
            <a:r>
              <a:rPr lang="en-US" sz="3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Niềm nở, nhiệt tình khi trò chuyện với người khác là nghĩa của từ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50" fill="hold"/>
                                        <p:tgtEl>
                                          <p:spTgt spid="12"/>
                                        </p:tgtEl>
                                        <p:attrNameLst>
                                          <p:attrName>fillcolor</p:attrName>
                                        </p:attrNameLst>
                                      </p:cBhvr>
                                      <p:to>
                                        <a:srgbClr val="FFF2CC"/>
                                      </p:to>
                                    </p:animClr>
                                    <p:set>
                                      <p:cBhvr>
                                        <p:cTn id="25" dur="250" fill="hold"/>
                                        <p:tgtEl>
                                          <p:spTgt spid="12"/>
                                        </p:tgtEl>
                                        <p:attrNameLst>
                                          <p:attrName>fill.type</p:attrName>
                                        </p:attrNameLst>
                                      </p:cBhvr>
                                      <p:to>
                                        <p:strVal val="solid"/>
                                      </p:to>
                                    </p:set>
                                    <p:set>
                                      <p:cBhvr>
                                        <p:cTn id="26" dur="250" fill="hold"/>
                                        <p:tgtEl>
                                          <p:spTgt spid="1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23" presetClass="entr" presetSubtype="32" fill="hold" nodeType="withEffect">
                                  <p:stCondLst>
                                    <p:cond delay="1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ppt_w</p:attrName>
                                        </p:attrNameLst>
                                      </p:cBhvr>
                                      <p:tavLst>
                                        <p:tav tm="0">
                                          <p:val>
                                            <p:strVal val="4*#ppt_w"/>
                                          </p:val>
                                        </p:tav>
                                        <p:tav tm="100000">
                                          <p:val>
                                            <p:strVal val="#ppt_w"/>
                                          </p:val>
                                        </p:tav>
                                      </p:tavLst>
                                    </p:anim>
                                    <p:anim calcmode="lin" valueType="num">
                                      <p:cBhvr>
                                        <p:cTn id="3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par>
                                <p:cTn id="31" presetID="1" presetClass="emph" presetSubtype="2" fill="hold" nodeType="withEffect">
                                  <p:stCondLst>
                                    <p:cond delay="1000"/>
                                  </p:stCondLst>
                                  <p:childTnLst>
                                    <p:animClr clrSpc="rgb" dir="cw">
                                      <p:cBhvr>
                                        <p:cTn id="32" dur="250" fill="hold"/>
                                        <p:tgtEl>
                                          <p:spTgt spid="12"/>
                                        </p:tgtEl>
                                        <p:attrNameLst>
                                          <p:attrName>fillcolor</p:attrName>
                                        </p:attrNameLst>
                                      </p:cBhvr>
                                      <p:to>
                                        <a:srgbClr val="FFFF00"/>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3"/>
                                        </p:tgtEl>
                                        <p:attrNameLst>
                                          <p:attrName>fillcolor</p:attrName>
                                        </p:attrNameLst>
                                      </p:cBhvr>
                                      <p:to>
                                        <a:srgbClr val="FFF2CC"/>
                                      </p:to>
                                    </p:animClr>
                                    <p:set>
                                      <p:cBhvr>
                                        <p:cTn id="40" dur="250" fill="hold"/>
                                        <p:tgtEl>
                                          <p:spTgt spid="13"/>
                                        </p:tgtEl>
                                        <p:attrNameLst>
                                          <p:attrName>fill.type</p:attrName>
                                        </p:attrNameLst>
                                      </p:cBhvr>
                                      <p:to>
                                        <p:strVal val="solid"/>
                                      </p:to>
                                    </p:set>
                                    <p:set>
                                      <p:cBhvr>
                                        <p:cTn id="41" dur="250" fill="hold"/>
                                        <p:tgtEl>
                                          <p:spTgt spid="1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strVal val="4*#ppt_w"/>
                                          </p:val>
                                        </p:tav>
                                        <p:tav tm="100000">
                                          <p:val>
                                            <p:strVal val="#ppt_w"/>
                                          </p:val>
                                        </p:tav>
                                      </p:tavLst>
                                    </p:anim>
                                    <p:anim calcmode="lin" valueType="num">
                                      <p:cBhvr>
                                        <p:cTn id="45"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13"/>
                                        </p:tgtEl>
                                        <p:attrNameLst>
                                          <p:attrName>fillcolor</p:attrName>
                                        </p:attrNameLst>
                                      </p:cBhvr>
                                      <p:to>
                                        <a:srgbClr val="00B050"/>
                                      </p:to>
                                    </p:animClr>
                                    <p:set>
                                      <p:cBhvr>
                                        <p:cTn id="48" dur="250" fill="hold"/>
                                        <p:tgtEl>
                                          <p:spTgt spid="13"/>
                                        </p:tgtEl>
                                        <p:attrNameLst>
                                          <p:attrName>fill.type</p:attrName>
                                        </p:attrNameLst>
                                      </p:cBhvr>
                                      <p:to>
                                        <p:strVal val="solid"/>
                                      </p:to>
                                    </p:set>
                                    <p:set>
                                      <p:cBhvr>
                                        <p:cTn id="4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4"/>
                                        </p:tgtEl>
                                        <p:attrNameLst>
                                          <p:attrName>fillcolor</p:attrName>
                                        </p:attrNameLst>
                                      </p:cBhvr>
                                      <p:to>
                                        <a:srgbClr val="FFF2CC"/>
                                      </p:to>
                                    </p:animClr>
                                    <p:set>
                                      <p:cBhvr>
                                        <p:cTn id="55" dur="250" fill="hold"/>
                                        <p:tgtEl>
                                          <p:spTgt spid="14"/>
                                        </p:tgtEl>
                                        <p:attrNameLst>
                                          <p:attrName>fill.type</p:attrName>
                                        </p:attrNameLst>
                                      </p:cBhvr>
                                      <p:to>
                                        <p:strVal val="solid"/>
                                      </p:to>
                                    </p:set>
                                    <p:set>
                                      <p:cBhvr>
                                        <p:cTn id="56" dur="250" fill="hold"/>
                                        <p:tgtEl>
                                          <p:spTgt spid="14"/>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ppt_w</p:attrName>
                                        </p:attrNameLst>
                                      </p:cBhvr>
                                      <p:tavLst>
                                        <p:tav tm="0">
                                          <p:val>
                                            <p:strVal val="4*#ppt_w"/>
                                          </p:val>
                                        </p:tav>
                                        <p:tav tm="100000">
                                          <p:val>
                                            <p:strVal val="#ppt_w"/>
                                          </p:val>
                                        </p:tav>
                                      </p:tavLst>
                                    </p:anim>
                                    <p:anim calcmode="lin" valueType="num">
                                      <p:cBhvr>
                                        <p:cTn id="6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0"/>
                                  </p:stCondLst>
                                  <p:childTnLst>
                                    <p:animClr clrSpc="rgb" dir="cw">
                                      <p:cBhvr>
                                        <p:cTn id="62" dur="250" fill="hold"/>
                                        <p:tgtEl>
                                          <p:spTgt spid="14"/>
                                        </p:tgtEl>
                                        <p:attrNameLst>
                                          <p:attrName>fillcolor</p:attrName>
                                        </p:attrNameLst>
                                      </p:cBhvr>
                                      <p:to>
                                        <a:srgbClr val="FFFF00"/>
                                      </p:to>
                                    </p:animClr>
                                    <p:set>
                                      <p:cBhvr>
                                        <p:cTn id="63" dur="250" fill="hold"/>
                                        <p:tgtEl>
                                          <p:spTgt spid="14"/>
                                        </p:tgtEl>
                                        <p:attrNameLst>
                                          <p:attrName>fill.type</p:attrName>
                                        </p:attrNameLst>
                                      </p:cBhvr>
                                      <p:to>
                                        <p:strVal val="solid"/>
                                      </p:to>
                                    </p:set>
                                    <p:set>
                                      <p:cBhvr>
                                        <p:cTn id="6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12" grpId="0" bldLvl="0" animBg="1"/>
      <p:bldP spid="13" grpId="0" bldLvl="0" animBg="1"/>
      <p:bldP spid="1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44000" r="-4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455" b="91250" l="600" r="99400"/>
                    </a14:imgEffect>
                  </a14:imgLayer>
                </a14:imgProps>
              </a:ext>
              <a:ext uri="{28A0092B-C50C-407E-A947-70E740481C1C}">
                <a14:useLocalDpi xmlns:a14="http://schemas.microsoft.com/office/drawing/2010/main" val="0"/>
              </a:ext>
            </a:extLst>
          </a:blip>
          <a:srcRect b="15975"/>
          <a:stretch>
            <a:fillRect/>
          </a:stretch>
        </p:blipFill>
        <p:spPr>
          <a:xfrm>
            <a:off x="433943" y="-46040"/>
            <a:ext cx="11040992" cy="4209369"/>
          </a:xfrm>
          <a:prstGeom prst="rect">
            <a:avLst/>
          </a:prstGeom>
        </p:spPr>
      </p:pic>
      <p:sp>
        <p:nvSpPr>
          <p:cNvPr id="12" name="Rectangle 11"/>
          <p:cNvSpPr/>
          <p:nvPr/>
        </p:nvSpPr>
        <p:spPr>
          <a:xfrm>
            <a:off x="685800" y="4101063"/>
            <a:ext cx="5316041" cy="108053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 </a:t>
            </a:r>
            <a:r>
              <a:rPr lang="en-US" alt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áy bay</a:t>
            </a:r>
            <a:endPar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Rectangle 12"/>
          <p:cNvSpPr/>
          <p:nvPr/>
        </p:nvSpPr>
        <p:spPr>
          <a:xfrm>
            <a:off x="685800" y="5434213"/>
            <a:ext cx="5402387" cy="1195187"/>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mj-lt"/>
                <a:ea typeface="Arial-Rounded" panose="020B0500000000000000" pitchFamily="34" charset="0"/>
                <a:cs typeface="Arial-Rounded" panose="020B0500000000000000" pitchFamily="34" charset="0"/>
              </a:rPr>
              <a:t>C</a:t>
            </a:r>
            <a:r>
              <a:rPr lang="en-US" sz="2800" dirty="0">
                <a:solidFill>
                  <a:prstClr val="black"/>
                </a:solidFill>
                <a:latin typeface="+mj-lt"/>
                <a:ea typeface="Arial-Rounded" panose="020B0500000000000000" pitchFamily="34" charset="0"/>
                <a:cs typeface="Arial-Rounded" panose="020B0500000000000000" pitchFamily="34" charset="0"/>
              </a:rPr>
              <a:t>.</a:t>
            </a:r>
            <a:r>
              <a:rPr lang="vi-VN" sz="2800" dirty="0">
                <a:solidFill>
                  <a:prstClr val="black"/>
                </a:solidFill>
                <a:latin typeface="+mj-lt"/>
                <a:ea typeface="Arial-Rounded" panose="020B0500000000000000" pitchFamily="34" charset="0"/>
                <a:cs typeface="Arial-Rounded" panose="020B0500000000000000" pitchFamily="34" charset="0"/>
              </a:rPr>
              <a:t> </a:t>
            </a:r>
            <a:r>
              <a:rPr lang="en-US" altLang="vi-VN" sz="2800" dirty="0">
                <a:solidFill>
                  <a:prstClr val="black"/>
                </a:solidFill>
                <a:latin typeface="+mj-lt"/>
                <a:ea typeface="Arial-Rounded" panose="020B0500000000000000" pitchFamily="34" charset="0"/>
                <a:cs typeface="Arial-Rounded" panose="020B0500000000000000" pitchFamily="34" charset="0"/>
              </a:rPr>
              <a:t>C</a:t>
            </a:r>
            <a:r>
              <a:rPr lang="en-US" sz="2800" dirty="0">
                <a:solidFill>
                  <a:prstClr val="black"/>
                </a:solidFill>
                <a:latin typeface="+mj-lt"/>
                <a:ea typeface="Arial-Rounded" panose="020B0500000000000000" pitchFamily="34" charset="0"/>
                <a:cs typeface="Arial-Rounded" panose="020B0500000000000000" pitchFamily="34" charset="0"/>
              </a:rPr>
              <a:t>on diều</a:t>
            </a:r>
            <a:endParaRPr lang="vi-VN" sz="2800" dirty="0">
              <a:solidFill>
                <a:prstClr val="black"/>
              </a:solidFill>
              <a:latin typeface="+mj-lt"/>
              <a:ea typeface="Arial-Rounded" panose="020B0500000000000000" pitchFamily="34" charset="0"/>
              <a:cs typeface="Arial-Rounded" panose="020B0500000000000000" pitchFamily="34" charset="0"/>
            </a:endParaRPr>
          </a:p>
        </p:txBody>
      </p:sp>
      <p:sp>
        <p:nvSpPr>
          <p:cNvPr id="14" name="Rectangle 13"/>
          <p:cNvSpPr/>
          <p:nvPr/>
        </p:nvSpPr>
        <p:spPr>
          <a:xfrm>
            <a:off x="6253698" y="4137199"/>
            <a:ext cx="5106859" cy="1165688"/>
          </a:xfrm>
          <a:prstGeom prst="rect">
            <a:avLst/>
          </a:prstGeom>
          <a:solidFill>
            <a:schemeClr val="accent6">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2800" dirty="0">
                <a:solidFill>
                  <a:prstClr val="black"/>
                </a:solidFill>
                <a:latin typeface="Times New Roman" panose="02020603050405020304" pitchFamily="18" charset="0"/>
                <a:cs typeface="Times New Roman" panose="02020603050405020304" pitchFamily="18" charset="0"/>
              </a:rPr>
              <a:t>B.</a:t>
            </a:r>
            <a:r>
              <a:rPr lang="en-US" sz="2800" dirty="0">
                <a:solidFill>
                  <a:prstClr val="black"/>
                </a:solidFill>
                <a:latin typeface="Times New Roman" panose="02020603050405020304" pitchFamily="18" charset="0"/>
                <a:cs typeface="Times New Roman" panose="02020603050405020304" pitchFamily="18" charset="0"/>
              </a:rPr>
              <a:t>Cầu vồng</a:t>
            </a:r>
            <a:endParaRPr lang="vi-VN" sz="2800" dirty="0">
              <a:solidFill>
                <a:prstClr val="black"/>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5240" y="4068326"/>
            <a:ext cx="672947" cy="59137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42214" y="6155962"/>
            <a:ext cx="672128" cy="537702"/>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47073" y="4324761"/>
            <a:ext cx="672129" cy="590658"/>
          </a:xfrm>
          <a:prstGeom prst="rect">
            <a:avLst/>
          </a:prstGeom>
        </p:spPr>
      </p:pic>
      <p:sp>
        <p:nvSpPr>
          <p:cNvPr id="25" name="TextBox 24"/>
          <p:cNvSpPr txBox="1"/>
          <p:nvPr/>
        </p:nvSpPr>
        <p:spPr>
          <a:xfrm>
            <a:off x="2333483" y="1200573"/>
            <a:ext cx="7509408" cy="1754326"/>
          </a:xfrm>
          <a:prstGeom prst="rect">
            <a:avLst/>
          </a:prstGeom>
          <a:noFill/>
        </p:spPr>
        <p:txBody>
          <a:bodyPr wrap="square" rtlCol="0">
            <a:spAutoFit/>
          </a:bodyPr>
          <a:lstStyle/>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Muôn màu muôn sắc máy bay,</a:t>
            </a:r>
          </a:p>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Buộc dây cho chắc thả ngay lên trời</a:t>
            </a:r>
          </a:p>
          <a:p>
            <a:pPr algn="ct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Là đồ chơi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50" fill="hold"/>
                                        <p:tgtEl>
                                          <p:spTgt spid="12"/>
                                        </p:tgtEl>
                                        <p:attrNameLst>
                                          <p:attrName>fillcolor</p:attrName>
                                        </p:attrNameLst>
                                      </p:cBhvr>
                                      <p:to>
                                        <a:srgbClr val="FFF2CC"/>
                                      </p:to>
                                    </p:animClr>
                                    <p:set>
                                      <p:cBhvr>
                                        <p:cTn id="25" dur="250" fill="hold"/>
                                        <p:tgtEl>
                                          <p:spTgt spid="12"/>
                                        </p:tgtEl>
                                        <p:attrNameLst>
                                          <p:attrName>fill.type</p:attrName>
                                        </p:attrNameLst>
                                      </p:cBhvr>
                                      <p:to>
                                        <p:strVal val="solid"/>
                                      </p:to>
                                    </p:set>
                                    <p:set>
                                      <p:cBhvr>
                                        <p:cTn id="26" dur="250" fill="hold"/>
                                        <p:tgtEl>
                                          <p:spTgt spid="12"/>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par>
                                <p:cTn id="27" presetID="23" presetClass="entr" presetSubtype="32" fill="hold" nodeType="withEffect">
                                  <p:stCondLst>
                                    <p:cond delay="1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250" fill="hold"/>
                                        <p:tgtEl>
                                          <p:spTgt spid="16"/>
                                        </p:tgtEl>
                                        <p:attrNameLst>
                                          <p:attrName>ppt_w</p:attrName>
                                        </p:attrNameLst>
                                      </p:cBhvr>
                                      <p:tavLst>
                                        <p:tav tm="0">
                                          <p:val>
                                            <p:strVal val="4*#ppt_w"/>
                                          </p:val>
                                        </p:tav>
                                        <p:tav tm="100000">
                                          <p:val>
                                            <p:strVal val="#ppt_w"/>
                                          </p:val>
                                        </p:tav>
                                      </p:tavLst>
                                    </p:anim>
                                    <p:anim calcmode="lin" valueType="num">
                                      <p:cBhvr>
                                        <p:cTn id="30"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Wrong Buzzer.wav"/>
                                        </p:tgtEl>
                                      </p:cMediaNode>
                                    </p:audio>
                                  </p:subTnLst>
                                </p:cTn>
                              </p:par>
                              <p:par>
                                <p:cTn id="31" presetID="1" presetClass="emph" presetSubtype="2" fill="hold" nodeType="withEffect">
                                  <p:stCondLst>
                                    <p:cond delay="1000"/>
                                  </p:stCondLst>
                                  <p:childTnLst>
                                    <p:animClr clrSpc="rgb" dir="cw">
                                      <p:cBhvr>
                                        <p:cTn id="32" dur="250" fill="hold"/>
                                        <p:tgtEl>
                                          <p:spTgt spid="12"/>
                                        </p:tgtEl>
                                        <p:attrNameLst>
                                          <p:attrName>fillcolor</p:attrName>
                                        </p:attrNameLst>
                                      </p:cBhvr>
                                      <p:to>
                                        <a:srgbClr val="FFFF00"/>
                                      </p:to>
                                    </p:animClr>
                                    <p:set>
                                      <p:cBhvr>
                                        <p:cTn id="33" dur="250" fill="hold"/>
                                        <p:tgtEl>
                                          <p:spTgt spid="12"/>
                                        </p:tgtEl>
                                        <p:attrNameLst>
                                          <p:attrName>fill.type</p:attrName>
                                        </p:attrNameLst>
                                      </p:cBhvr>
                                      <p:to>
                                        <p:strVal val="solid"/>
                                      </p:to>
                                    </p:set>
                                    <p:set>
                                      <p:cBhvr>
                                        <p:cTn id="3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13"/>
                                        </p:tgtEl>
                                        <p:attrNameLst>
                                          <p:attrName>fillcolor</p:attrName>
                                        </p:attrNameLst>
                                      </p:cBhvr>
                                      <p:to>
                                        <a:srgbClr val="FFF2CC"/>
                                      </p:to>
                                    </p:animClr>
                                    <p:set>
                                      <p:cBhvr>
                                        <p:cTn id="40" dur="250" fill="hold"/>
                                        <p:tgtEl>
                                          <p:spTgt spid="13"/>
                                        </p:tgtEl>
                                        <p:attrNameLst>
                                          <p:attrName>fill.type</p:attrName>
                                        </p:attrNameLst>
                                      </p:cBhvr>
                                      <p:to>
                                        <p:strVal val="solid"/>
                                      </p:to>
                                    </p:set>
                                    <p:set>
                                      <p:cBhvr>
                                        <p:cTn id="41" dur="250" fill="hold"/>
                                        <p:tgtEl>
                                          <p:spTgt spid="1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250" fill="hold"/>
                                        <p:tgtEl>
                                          <p:spTgt spid="18"/>
                                        </p:tgtEl>
                                        <p:attrNameLst>
                                          <p:attrName>ppt_w</p:attrName>
                                        </p:attrNameLst>
                                      </p:cBhvr>
                                      <p:tavLst>
                                        <p:tav tm="0">
                                          <p:val>
                                            <p:strVal val="4*#ppt_w"/>
                                          </p:val>
                                        </p:tav>
                                        <p:tav tm="100000">
                                          <p:val>
                                            <p:strVal val="#ppt_w"/>
                                          </p:val>
                                        </p:tav>
                                      </p:tavLst>
                                    </p:anim>
                                    <p:anim calcmode="lin" valueType="num">
                                      <p:cBhvr>
                                        <p:cTn id="45"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4" name="Check mark.wav"/>
                                        </p:tgtEl>
                                      </p:cMediaNode>
                                    </p:audio>
                                  </p:subTnLst>
                                </p:cTn>
                              </p:par>
                              <p:par>
                                <p:cTn id="46" presetID="1" presetClass="emph" presetSubtype="2" fill="hold" nodeType="withEffect">
                                  <p:stCondLst>
                                    <p:cond delay="1000"/>
                                  </p:stCondLst>
                                  <p:childTnLst>
                                    <p:animClr clrSpc="rgb" dir="cw">
                                      <p:cBhvr>
                                        <p:cTn id="47" dur="250" fill="hold"/>
                                        <p:tgtEl>
                                          <p:spTgt spid="13"/>
                                        </p:tgtEl>
                                        <p:attrNameLst>
                                          <p:attrName>fillcolor</p:attrName>
                                        </p:attrNameLst>
                                      </p:cBhvr>
                                      <p:to>
                                        <a:srgbClr val="00B050"/>
                                      </p:to>
                                    </p:animClr>
                                    <p:set>
                                      <p:cBhvr>
                                        <p:cTn id="48" dur="250" fill="hold"/>
                                        <p:tgtEl>
                                          <p:spTgt spid="13"/>
                                        </p:tgtEl>
                                        <p:attrNameLst>
                                          <p:attrName>fill.type</p:attrName>
                                        </p:attrNameLst>
                                      </p:cBhvr>
                                      <p:to>
                                        <p:strVal val="solid"/>
                                      </p:to>
                                    </p:set>
                                    <p:set>
                                      <p:cBhvr>
                                        <p:cTn id="4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250" fill="hold"/>
                                        <p:tgtEl>
                                          <p:spTgt spid="14"/>
                                        </p:tgtEl>
                                        <p:attrNameLst>
                                          <p:attrName>fillcolor</p:attrName>
                                        </p:attrNameLst>
                                      </p:cBhvr>
                                      <p:to>
                                        <a:srgbClr val="FFF2CC"/>
                                      </p:to>
                                    </p:animClr>
                                    <p:set>
                                      <p:cBhvr>
                                        <p:cTn id="55" dur="250" fill="hold"/>
                                        <p:tgtEl>
                                          <p:spTgt spid="14"/>
                                        </p:tgtEl>
                                        <p:attrNameLst>
                                          <p:attrName>fill.type</p:attrName>
                                        </p:attrNameLst>
                                      </p:cBhvr>
                                      <p:to>
                                        <p:strVal val="solid"/>
                                      </p:to>
                                    </p:set>
                                    <p:set>
                                      <p:cBhvr>
                                        <p:cTn id="56" dur="250" fill="hold"/>
                                        <p:tgtEl>
                                          <p:spTgt spid="14"/>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par>
                                <p:cTn id="57" presetID="23" presetClass="entr" presetSubtype="32"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250" fill="hold"/>
                                        <p:tgtEl>
                                          <p:spTgt spid="19"/>
                                        </p:tgtEl>
                                        <p:attrNameLst>
                                          <p:attrName>ppt_w</p:attrName>
                                        </p:attrNameLst>
                                      </p:cBhvr>
                                      <p:tavLst>
                                        <p:tav tm="0">
                                          <p:val>
                                            <p:strVal val="4*#ppt_w"/>
                                          </p:val>
                                        </p:tav>
                                        <p:tav tm="100000">
                                          <p:val>
                                            <p:strVal val="#ppt_w"/>
                                          </p:val>
                                        </p:tav>
                                      </p:tavLst>
                                    </p:anim>
                                    <p:anim calcmode="lin" valueType="num">
                                      <p:cBhvr>
                                        <p:cTn id="6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par>
                                <p:cTn id="61" presetID="1" presetClass="emph" presetSubtype="2" fill="hold" nodeType="withEffect">
                                  <p:stCondLst>
                                    <p:cond delay="0"/>
                                  </p:stCondLst>
                                  <p:childTnLst>
                                    <p:animClr clrSpc="rgb" dir="cw">
                                      <p:cBhvr>
                                        <p:cTn id="62" dur="250" fill="hold"/>
                                        <p:tgtEl>
                                          <p:spTgt spid="14"/>
                                        </p:tgtEl>
                                        <p:attrNameLst>
                                          <p:attrName>fillcolor</p:attrName>
                                        </p:attrNameLst>
                                      </p:cBhvr>
                                      <p:to>
                                        <a:srgbClr val="FFFF00"/>
                                      </p:to>
                                    </p:animClr>
                                    <p:set>
                                      <p:cBhvr>
                                        <p:cTn id="63" dur="250" fill="hold"/>
                                        <p:tgtEl>
                                          <p:spTgt spid="14"/>
                                        </p:tgtEl>
                                        <p:attrNameLst>
                                          <p:attrName>fill.type</p:attrName>
                                        </p:attrNameLst>
                                      </p:cBhvr>
                                      <p:to>
                                        <p:strVal val="solid"/>
                                      </p:to>
                                    </p:set>
                                    <p:set>
                                      <p:cBhvr>
                                        <p:cTn id="6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bldLst>
      <p:bldP spid="12" grpId="0" bldLvl="0" animBg="1"/>
      <p:bldP spid="13" grpId="0" bldLvl="0" animBg="1"/>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0933" y="715962"/>
            <a:ext cx="9050867" cy="5181600"/>
          </a:xfrm>
        </p:spPr>
        <p:txBody>
          <a:bodyPr>
            <a:normAutofit/>
          </a:bodyPr>
          <a:lstStyle/>
          <a:p>
            <a:pPr marL="0" indent="0">
              <a:buNone/>
            </a:pPr>
            <a:r>
              <a:rPr lang="vi-VN" b="1" dirty="0">
                <a:solidFill>
                  <a:schemeClr val="accent1"/>
                </a:solidFill>
              </a:rPr>
              <a:t>1. Các bạn trong tranh đang chơi trò chơi gì</a:t>
            </a:r>
            <a:r>
              <a:rPr lang="vi-VN" b="1" dirty="0" smtClean="0">
                <a:solidFill>
                  <a:schemeClr val="accent1"/>
                </a:solidFill>
              </a:rPr>
              <a:t>?</a:t>
            </a:r>
            <a:endParaRPr lang="en-US" b="1" dirty="0" smtClean="0">
              <a:solidFill>
                <a:schemeClr val="accent1"/>
              </a:solidFill>
            </a:endParaRPr>
          </a:p>
          <a:p>
            <a:pPr marL="0" indent="0">
              <a:buNone/>
            </a:pPr>
            <a:r>
              <a:rPr lang="en-US" b="1" dirty="0" err="1" smtClean="0">
                <a:solidFill>
                  <a:schemeClr val="accent1"/>
                </a:solidFill>
              </a:rPr>
              <a:t>Trả</a:t>
            </a:r>
            <a:r>
              <a:rPr lang="en-US" b="1" dirty="0" smtClean="0">
                <a:solidFill>
                  <a:schemeClr val="accent1"/>
                </a:solidFill>
              </a:rPr>
              <a:t> </a:t>
            </a:r>
            <a:r>
              <a:rPr lang="en-US" b="1" dirty="0" err="1" smtClean="0">
                <a:solidFill>
                  <a:schemeClr val="accent1"/>
                </a:solidFill>
              </a:rPr>
              <a:t>lời</a:t>
            </a:r>
            <a:r>
              <a:rPr lang="en-US" b="1" dirty="0" smtClean="0">
                <a:solidFill>
                  <a:schemeClr val="accent1"/>
                </a:solidFill>
              </a:rPr>
              <a:t>:</a:t>
            </a:r>
            <a:endParaRPr lang="vi-VN" dirty="0">
              <a:solidFill>
                <a:schemeClr val="accent1"/>
              </a:solidFill>
            </a:endParaRPr>
          </a:p>
          <a:p>
            <a:pPr marL="0" indent="0">
              <a:buNone/>
            </a:pPr>
            <a:r>
              <a:rPr lang="vi-VN" dirty="0" smtClean="0">
                <a:solidFill>
                  <a:schemeClr val="bg1"/>
                </a:solidFill>
              </a:rPr>
              <a:t> </a:t>
            </a:r>
            <a:r>
              <a:rPr lang="vi-VN" dirty="0">
                <a:solidFill>
                  <a:srgbClr val="FF0000"/>
                </a:solidFill>
              </a:rPr>
              <a:t>Các bạn trong tranh đang </a:t>
            </a:r>
            <a:r>
              <a:rPr lang="vi-VN" dirty="0" smtClean="0">
                <a:solidFill>
                  <a:srgbClr val="FF0000"/>
                </a:solidFill>
              </a:rPr>
              <a:t>chơi trò chơi </a:t>
            </a:r>
            <a:r>
              <a:rPr lang="vi-VN" dirty="0">
                <a:solidFill>
                  <a:srgbClr val="FF0000"/>
                </a:solidFill>
              </a:rPr>
              <a:t>thả </a:t>
            </a:r>
            <a:r>
              <a:rPr lang="vi-VN" dirty="0" smtClean="0">
                <a:solidFill>
                  <a:srgbClr val="FF0000"/>
                </a:solidFill>
              </a:rPr>
              <a:t>diều</a:t>
            </a:r>
            <a:r>
              <a:rPr lang="vi-VN" dirty="0" smtClean="0">
                <a:solidFill>
                  <a:srgbClr val="FFFF00"/>
                </a:solidFill>
              </a:rPr>
              <a:t>.</a:t>
            </a:r>
            <a:endParaRPr lang="vi-VN" dirty="0">
              <a:solidFill>
                <a:srgbClr val="FFFF0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32" b="4577"/>
          <a:stretch/>
        </p:blipFill>
        <p:spPr bwMode="auto">
          <a:xfrm>
            <a:off x="1540933" y="2514600"/>
            <a:ext cx="9127067" cy="40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4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8763000" cy="6096000"/>
          </a:xfrm>
        </p:spPr>
        <p:txBody>
          <a:bodyPr/>
          <a:lstStyle/>
          <a:p>
            <a:pPr marL="0" indent="0">
              <a:buNone/>
            </a:pPr>
            <a:r>
              <a:rPr lang="vi-VN" b="1" dirty="0" smtClean="0">
                <a:solidFill>
                  <a:schemeClr val="accent1"/>
                </a:solidFill>
              </a:rPr>
              <a:t>2. Em biết gì về trò chơi này?</a:t>
            </a:r>
            <a:endParaRPr lang="vi-VN" dirty="0" smtClean="0">
              <a:solidFill>
                <a:schemeClr val="accent1"/>
              </a:solidFill>
            </a:endParaRPr>
          </a:p>
          <a:p>
            <a:pPr marL="0" indent="0">
              <a:buNone/>
            </a:pPr>
            <a:r>
              <a:rPr lang="vi-VN" dirty="0" smtClean="0">
                <a:solidFill>
                  <a:schemeClr val="bg1"/>
                </a:solidFill>
              </a:rPr>
              <a:t> </a:t>
            </a:r>
            <a:r>
              <a:rPr lang="vi-VN" dirty="0" smtClean="0">
                <a:solidFill>
                  <a:srgbClr val="FF0000"/>
                </a:solidFill>
              </a:rPr>
              <a:t>Trò chơi này cần có cánh diều: Diều được làm từ một khung tre dán kín giấy có buộc dây dài. Cầm dây kéo diều ngược chiều gió thì diều sẽ bay lên cao. Một số diều còn được gắn cây sáo, gọi là diều sáo. Khi lên cao, gió thổi qua ống sáo khiến diều phát ra tiếng kêu “vu vu” rất vui tai. Trò chơi thả diều thường diễn ra ở không gian rộng như triền đề, cánh đồng lúa, bãi cỏ,...</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4831455"/>
            <a:ext cx="4995863" cy="202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68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26"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80">
                                          <p:stCondLst>
                                            <p:cond delay="0"/>
                                          </p:stCondLst>
                                        </p:cTn>
                                        <p:tgtEl>
                                          <p:spTgt spid="3074"/>
                                        </p:tgtEl>
                                      </p:cBhvr>
                                    </p:animEffect>
                                    <p:anim calcmode="lin" valueType="num">
                                      <p:cBhvr>
                                        <p:cTn id="11"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6" dur="26">
                                          <p:stCondLst>
                                            <p:cond delay="650"/>
                                          </p:stCondLst>
                                        </p:cTn>
                                        <p:tgtEl>
                                          <p:spTgt spid="3074"/>
                                        </p:tgtEl>
                                      </p:cBhvr>
                                      <p:to x="100000" y="60000"/>
                                    </p:animScale>
                                    <p:animScale>
                                      <p:cBhvr>
                                        <p:cTn id="17" dur="166" decel="50000">
                                          <p:stCondLst>
                                            <p:cond delay="676"/>
                                          </p:stCondLst>
                                        </p:cTn>
                                        <p:tgtEl>
                                          <p:spTgt spid="3074"/>
                                        </p:tgtEl>
                                      </p:cBhvr>
                                      <p:to x="100000" y="100000"/>
                                    </p:animScale>
                                    <p:animScale>
                                      <p:cBhvr>
                                        <p:cTn id="18" dur="26">
                                          <p:stCondLst>
                                            <p:cond delay="1312"/>
                                          </p:stCondLst>
                                        </p:cTn>
                                        <p:tgtEl>
                                          <p:spTgt spid="3074"/>
                                        </p:tgtEl>
                                      </p:cBhvr>
                                      <p:to x="100000" y="80000"/>
                                    </p:animScale>
                                    <p:animScale>
                                      <p:cBhvr>
                                        <p:cTn id="19" dur="166" decel="50000">
                                          <p:stCondLst>
                                            <p:cond delay="1338"/>
                                          </p:stCondLst>
                                        </p:cTn>
                                        <p:tgtEl>
                                          <p:spTgt spid="3074"/>
                                        </p:tgtEl>
                                      </p:cBhvr>
                                      <p:to x="100000" y="100000"/>
                                    </p:animScale>
                                    <p:animScale>
                                      <p:cBhvr>
                                        <p:cTn id="20" dur="26">
                                          <p:stCondLst>
                                            <p:cond delay="1642"/>
                                          </p:stCondLst>
                                        </p:cTn>
                                        <p:tgtEl>
                                          <p:spTgt spid="3074"/>
                                        </p:tgtEl>
                                      </p:cBhvr>
                                      <p:to x="100000" y="90000"/>
                                    </p:animScale>
                                    <p:animScale>
                                      <p:cBhvr>
                                        <p:cTn id="21" dur="166" decel="50000">
                                          <p:stCondLst>
                                            <p:cond delay="1668"/>
                                          </p:stCondLst>
                                        </p:cTn>
                                        <p:tgtEl>
                                          <p:spTgt spid="3074"/>
                                        </p:tgtEl>
                                      </p:cBhvr>
                                      <p:to x="100000" y="100000"/>
                                    </p:animScale>
                                    <p:animScale>
                                      <p:cBhvr>
                                        <p:cTn id="22" dur="26">
                                          <p:stCondLst>
                                            <p:cond delay="1808"/>
                                          </p:stCondLst>
                                        </p:cTn>
                                        <p:tgtEl>
                                          <p:spTgt spid="3074"/>
                                        </p:tgtEl>
                                      </p:cBhvr>
                                      <p:to x="100000" y="95000"/>
                                    </p:animScale>
                                    <p:animScale>
                                      <p:cBhvr>
                                        <p:cTn id="23" dur="166" decel="50000">
                                          <p:stCondLst>
                                            <p:cond delay="1834"/>
                                          </p:stCondLst>
                                        </p:cTn>
                                        <p:tgtEl>
                                          <p:spTgt spid="3074"/>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29620" y="3006461"/>
            <a:ext cx="3974316"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Khám phá</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142369" y="2453181"/>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0208" y="397449"/>
            <a:ext cx="1196235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Thứ</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a:t>
            </a:r>
            <a:r>
              <a:rPr lang="vi-VN" sz="3200" b="1" noProof="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áu</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ngày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22</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tháng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11</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năm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202</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4</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Tiếng</a:t>
            </a:r>
            <a:r>
              <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sng"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việt</a:t>
            </a:r>
            <a:endParaRPr kumimoji="0" lang="en-US" sz="3200" b="1" i="0" u="sng"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900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876</Words>
  <Application>Microsoft Office PowerPoint</Application>
  <PresentationFormat>Widescreen</PresentationFormat>
  <Paragraphs>174</Paragraphs>
  <Slides>19</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宋体</vt:lpstr>
      <vt:lpstr>Arial</vt:lpstr>
      <vt:lpstr>Arial Rounded MT Bold</vt:lpstr>
      <vt:lpstr>Arial-Rounded</vt:lpstr>
      <vt:lpstr>Calibri</vt:lpstr>
      <vt:lpstr>Calibri Light</vt:lpstr>
      <vt:lpstr>HP001 4 hàng</vt:lpstr>
      <vt:lpstr>Times New Roman</vt:lpstr>
      <vt:lpstr>UTM Avo</vt:lpstr>
      <vt:lpstr>1_Office Theme</vt:lpstr>
      <vt:lpstr>4_Office Theme</vt:lpstr>
      <vt:lpstr>CHÀO MỪNG QUÝ THẦY CÔ VỀ THĂM VÀ DỰ GIỜ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DELL-NM</cp:lastModifiedBy>
  <cp:revision>61</cp:revision>
  <dcterms:created xsi:type="dcterms:W3CDTF">2021-05-27T05:02:00Z</dcterms:created>
  <dcterms:modified xsi:type="dcterms:W3CDTF">2024-11-17T02:09:40Z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