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2" r:id="rId1"/>
  </p:sldMasterIdLst>
  <p:notesMasterIdLst>
    <p:notesMasterId r:id="rId22"/>
  </p:notesMasterIdLst>
  <p:sldIdLst>
    <p:sldId id="323" r:id="rId2"/>
    <p:sldId id="339" r:id="rId3"/>
    <p:sldId id="256" r:id="rId4"/>
    <p:sldId id="338" r:id="rId5"/>
    <p:sldId id="628" r:id="rId6"/>
    <p:sldId id="319" r:id="rId7"/>
    <p:sldId id="320" r:id="rId8"/>
    <p:sldId id="625" r:id="rId9"/>
    <p:sldId id="347" r:id="rId10"/>
    <p:sldId id="352" r:id="rId11"/>
    <p:sldId id="322" r:id="rId12"/>
    <p:sldId id="626" r:id="rId13"/>
    <p:sldId id="622" r:id="rId14"/>
    <p:sldId id="371" r:id="rId15"/>
    <p:sldId id="627" r:id="rId16"/>
    <p:sldId id="331" r:id="rId17"/>
    <p:sldId id="624" r:id="rId18"/>
    <p:sldId id="361" r:id="rId19"/>
    <p:sldId id="353" r:id="rId20"/>
    <p:sldId id="336" r:id="rId21"/>
  </p:sldIdLst>
  <p:sldSz cx="12161838" cy="6858000"/>
  <p:notesSz cx="6858000" cy="9144000"/>
  <p:embeddedFontLst>
    <p:embeddedFont>
      <p:font typeface="HP001 4 hàng" panose="020B0604020202020204" charset="0"/>
      <p:regular r:id="rId23"/>
      <p:bold r:id="rId24"/>
    </p:embeddedFont>
    <p:embeddedFont>
      <p:font typeface="Itim" panose="020B0604020202020204" charset="-34"/>
      <p:regular r:id="rId25"/>
    </p:embeddedFont>
    <p:embeddedFont>
      <p:font typeface="Varela Round" panose="00000500000000000000" pitchFamily="2" charset="-79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211E"/>
    <a:srgbClr val="C5EBEC"/>
    <a:srgbClr val="FEFAF7"/>
    <a:srgbClr val="DBF4F6"/>
    <a:srgbClr val="FFE5A8"/>
    <a:srgbClr val="FBF2DD"/>
    <a:srgbClr val="FFDC6D"/>
    <a:srgbClr val="D6F1F2"/>
    <a:srgbClr val="DE0000"/>
    <a:srgbClr val="F9EA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4A9C77-A8A4-4D1C-BC68-1706C802DA68}">
  <a:tblStyle styleId="{A44A9C77-A8A4-4D1C-BC68-1706C802DA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9503" autoAdjust="0"/>
  </p:normalViewPr>
  <p:slideViewPr>
    <p:cSldViewPr snapToGrid="0">
      <p:cViewPr varScale="1">
        <p:scale>
          <a:sx n="59" d="100"/>
          <a:sy n="59" d="100"/>
        </p:scale>
        <p:origin x="968" y="8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-18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nhắc lại số nào nhân với 0 cũng bằng 0, 0 nhân với số nào cũng bằng 0</a:t>
            </a:r>
          </a:p>
        </p:txBody>
      </p:sp>
    </p:spTree>
    <p:extLst>
      <p:ext uri="{BB962C8B-B14F-4D97-AF65-F5344CB8AC3E}">
        <p14:creationId xmlns:p14="http://schemas.microsoft.com/office/powerpoint/2010/main" val="1123763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43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Làm theo hàng ngang rồi GV chú phần tich mối quan hệ giữa phép nhân và chia nhé</a:t>
            </a:r>
          </a:p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cần cho HS thấy được số cần tìm ở đây là thành phần nào trong phép trừ để HS áp dụng lí thuyết hợp lí</a:t>
            </a:r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328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</p:txBody>
      </p:sp>
    </p:spTree>
    <p:extLst>
      <p:ext uri="{BB962C8B-B14F-4D97-AF65-F5344CB8AC3E}">
        <p14:creationId xmlns:p14="http://schemas.microsoft.com/office/powerpoint/2010/main" val="5504483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linh động tình huống thực tế nếu có</a:t>
            </a:r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linh hoạt phần khởi động có/không vì có những bài dài nên khởi động là dạy cháy giờ ạ</a:t>
            </a:r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/>
          </a:p>
          <a:p>
            <a:endParaRPr lang="en-US" b="0"/>
          </a:p>
          <a:p>
            <a:endParaRPr lang="en-US" b="0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Mai hỏi, GV hỏi khai thác thêm</a:t>
            </a:r>
          </a:p>
          <a:p>
            <a:r>
              <a:rPr lang="en-US"/>
              <a:t>Ta làm phép tính gì để tính được?</a:t>
            </a:r>
          </a:p>
          <a:p>
            <a:r>
              <a:rPr lang="en-US"/>
              <a:t>HS sẽ tl đc là 6 x 4  = 24</a:t>
            </a:r>
          </a:p>
          <a:p>
            <a:r>
              <a:rPr lang="en-US"/>
              <a:t>GV khai thác tiếp để chứng minh bằng cách đưa ra phép cộng 6 + 6 + 6 + 6</a:t>
            </a:r>
          </a:p>
          <a:p>
            <a:r>
              <a:rPr lang="en-US"/>
              <a:t>Cho HS tính kết quả rồi từ đó cho 1 HS kết luận về phép nhận 6 x 4</a:t>
            </a:r>
          </a:p>
        </p:txBody>
      </p:sp>
    </p:spTree>
    <p:extLst>
      <p:ext uri="{BB962C8B-B14F-4D97-AF65-F5344CB8AC3E}">
        <p14:creationId xmlns:p14="http://schemas.microsoft.com/office/powerpoint/2010/main" val="31878251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Mai hỏi, GV hỏi khai thác thêm</a:t>
            </a:r>
          </a:p>
          <a:p>
            <a:r>
              <a:rPr lang="en-US"/>
              <a:t>Ta làm phép tính gì để tính được?</a:t>
            </a:r>
          </a:p>
          <a:p>
            <a:r>
              <a:rPr lang="en-US"/>
              <a:t>HS sẽ tl đc là 6 x 4  = 24</a:t>
            </a:r>
          </a:p>
          <a:p>
            <a:r>
              <a:rPr lang="en-US"/>
              <a:t>GV khai thác tiếp để chứng minh bằng cách đưa ra phép cộng 6 + 6 + 6 + 6</a:t>
            </a:r>
          </a:p>
          <a:p>
            <a:r>
              <a:rPr lang="en-US"/>
              <a:t>Cho HS tính kết quả rồi từ đó cho 1 HS kết luận về phép nhận 6 x 4</a:t>
            </a:r>
          </a:p>
        </p:txBody>
      </p:sp>
    </p:spTree>
    <p:extLst>
      <p:ext uri="{BB962C8B-B14F-4D97-AF65-F5344CB8AC3E}">
        <p14:creationId xmlns:p14="http://schemas.microsoft.com/office/powerpoint/2010/main" val="2989920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 nhắc lại số nào nhân với 0 cũng bằng 0, 0 nhân với số nào cũng bằng 0</a:t>
            </a:r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29494" y="-1333234"/>
            <a:ext cx="14269245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79483" y="1197067"/>
            <a:ext cx="9002872" cy="131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79483" y="2385653"/>
            <a:ext cx="9002872" cy="50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0433" y="-877113"/>
            <a:ext cx="14741906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05054" y="1893767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45599" y="2657367"/>
            <a:ext cx="5870641" cy="2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>
            <a:spLocks noGrp="1"/>
          </p:cNvSpPr>
          <p:nvPr>
            <p:ph type="title"/>
          </p:nvPr>
        </p:nvSpPr>
        <p:spPr>
          <a:xfrm>
            <a:off x="3152382" y="3971000"/>
            <a:ext cx="5857074" cy="7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435660" y="2111967"/>
            <a:ext cx="7080440" cy="23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700030" y="-1744099"/>
            <a:ext cx="14246328" cy="9681857"/>
            <a:chOff x="-526325" y="-1308075"/>
            <a:chExt cx="10711245" cy="7261393"/>
          </a:xfrm>
        </p:grpSpPr>
        <p:sp>
          <p:nvSpPr>
            <p:cNvPr id="70" name="Google Shape;70;p8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" name="Google Shape;71;p8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" name="Google Shape;72;p8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" name="Google Shape;73;p8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" name="Google Shape;74;p8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" name="Google Shape;75;p8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" name="Google Shape;76;p8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" name="Google Shape;77;p8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>
            <a:spLocks noGrp="1"/>
          </p:cNvSpPr>
          <p:nvPr>
            <p:ph type="body" idx="1"/>
          </p:nvPr>
        </p:nvSpPr>
        <p:spPr>
          <a:xfrm>
            <a:off x="1003677" y="5200400"/>
            <a:ext cx="7978613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1235536" y="1474833"/>
            <a:ext cx="9690766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body" idx="1"/>
          </p:nvPr>
        </p:nvSpPr>
        <p:spPr>
          <a:xfrm>
            <a:off x="414572" y="4202967"/>
            <a:ext cx="11332694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CUSTOM_6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1"/>
          <p:cNvSpPr txBox="1">
            <a:spLocks noGrp="1"/>
          </p:cNvSpPr>
          <p:nvPr>
            <p:ph type="title"/>
          </p:nvPr>
        </p:nvSpPr>
        <p:spPr>
          <a:xfrm>
            <a:off x="2504988" y="521000"/>
            <a:ext cx="7151863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07" name="Google Shape;207;p21"/>
          <p:cNvSpPr txBox="1">
            <a:spLocks noGrp="1"/>
          </p:cNvSpPr>
          <p:nvPr>
            <p:ph type="subTitle" idx="1"/>
          </p:nvPr>
        </p:nvSpPr>
        <p:spPr>
          <a:xfrm>
            <a:off x="3759344" y="1225977"/>
            <a:ext cx="4643284" cy="3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21"/>
          <p:cNvGrpSpPr/>
          <p:nvPr/>
        </p:nvGrpSpPr>
        <p:grpSpPr>
          <a:xfrm>
            <a:off x="-1467095" y="-1286733"/>
            <a:ext cx="13530218" cy="9250975"/>
            <a:chOff x="-1103050" y="-965050"/>
            <a:chExt cx="10172830" cy="6938231"/>
          </a:xfrm>
        </p:grpSpPr>
        <p:grpSp>
          <p:nvGrpSpPr>
            <p:cNvPr id="209" name="Google Shape;209;p21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210" name="Google Shape;210;p21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1" name="Google Shape;211;p21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212" name="Google Shape;212;p21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1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213" name="Google Shape;213;p21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" name="Google Shape;214;p21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" name="Google Shape;215;p21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" name="Google Shape;216;p21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" name="Google Shape;217;p21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3815" y="593367"/>
            <a:ext cx="8894342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3815" y="1986767"/>
            <a:ext cx="8894342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6" r:id="rId4"/>
    <p:sldLayoutId id="2147483657" r:id="rId5"/>
    <p:sldLayoutId id="2147483658" r:id="rId6"/>
    <p:sldLayoutId id="2147483667" r:id="rId7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5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4.jpe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microsoft.com/office/2007/relationships/hdphoto" Target="../media/hdphoto5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9483" y="0"/>
            <a:ext cx="9002872" cy="1313200"/>
          </a:xfrm>
        </p:spPr>
        <p:txBody>
          <a:bodyPr/>
          <a:lstStyle/>
          <a:p>
            <a:r>
              <a:rPr lang="en-US" dirty="0" err="1">
                <a:latin typeface="+mj-lt"/>
              </a:rPr>
              <a:t>Chuẩn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bị</a:t>
            </a:r>
            <a:endParaRPr lang="en-US" dirty="0">
              <a:latin typeface="+mj-lt"/>
            </a:endParaRPr>
          </a:p>
        </p:txBody>
      </p:sp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1718697"/>
              </p:ext>
            </p:extLst>
          </p:nvPr>
        </p:nvGraphicFramePr>
        <p:xfrm>
          <a:off x="-57368" y="3032"/>
          <a:ext cx="12362688" cy="6126276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130892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344596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327029" y="1385086"/>
            <a:ext cx="1067930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6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Tư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 16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10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024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974446" y="2297167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92" y="4676794"/>
            <a:ext cx="1536167" cy="21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446" y="5038336"/>
            <a:ext cx="2365233" cy="175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581269" y="6063667"/>
            <a:ext cx="1085415" cy="60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396" y="4724907"/>
            <a:ext cx="1453533" cy="118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783572" y="4870918"/>
            <a:ext cx="613183" cy="1754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961181" y="4445903"/>
            <a:ext cx="2365233" cy="19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8011253" y="5319814"/>
            <a:ext cx="2265090" cy="2265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19" y="6411477"/>
            <a:ext cx="693335" cy="4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9127997" y="4982035"/>
            <a:ext cx="605495" cy="1892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38139" y="5376639"/>
            <a:ext cx="1886556" cy="18865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391F08-1EBE-0643-36C3-8A671B3EED1F}"/>
              </a:ext>
            </a:extLst>
          </p:cNvPr>
          <p:cNvSpPr txBox="1"/>
          <p:nvPr/>
        </p:nvSpPr>
        <p:spPr>
          <a:xfrm>
            <a:off x="4307446" y="2348408"/>
            <a:ext cx="116864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Tìm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à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ζ ι</a:t>
            </a:r>
            <a:r>
              <a:rPr lang="en-US" sz="46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ần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1961CA-7EC6-4EB8-79A4-A8F53E503912}"/>
              </a:ext>
            </a:extLst>
          </p:cNvPr>
          <p:cNvSpPr txBox="1"/>
          <p:nvPr/>
        </p:nvSpPr>
        <p:spPr>
          <a:xfrm>
            <a:off x="1895707" y="3318515"/>
            <a:ext cx="1009008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Ǉr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Ϊ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Ί˛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p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ân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,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Ί˛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p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ia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(Ǉ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Ğt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3)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424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42FCEE-DA58-3EAD-3146-5891B6E31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64" y="898356"/>
            <a:ext cx="2883494" cy="2964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38899C-C623-965A-FE15-63E205F7BB62}"/>
              </a:ext>
            </a:extLst>
          </p:cNvPr>
          <p:cNvSpPr txBox="1"/>
          <p:nvPr/>
        </p:nvSpPr>
        <p:spPr>
          <a:xfrm>
            <a:off x="77764" y="6858000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Hoạt động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ADF42C-0B8A-D17E-36CF-C2C76B9D2F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04" y="2564712"/>
            <a:ext cx="12004064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6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541434-FB5F-9A25-4D21-B84B89AF388E}"/>
              </a:ext>
            </a:extLst>
          </p:cNvPr>
          <p:cNvSpPr/>
          <p:nvPr/>
        </p:nvSpPr>
        <p:spPr>
          <a:xfrm>
            <a:off x="1004521" y="1920897"/>
            <a:ext cx="5645935" cy="17032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FEBBA36-FA35-95F1-4184-8E68FAFAAD23}"/>
              </a:ext>
            </a:extLst>
          </p:cNvPr>
          <p:cNvGrpSpPr/>
          <p:nvPr/>
        </p:nvGrpSpPr>
        <p:grpSpPr>
          <a:xfrm>
            <a:off x="640351" y="457636"/>
            <a:ext cx="11152772" cy="5797478"/>
            <a:chOff x="842010" y="668060"/>
            <a:chExt cx="11152772" cy="5797478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3FCBE92-53BF-28DF-E3C6-9BE361FBD89D}"/>
                </a:ext>
              </a:extLst>
            </p:cNvPr>
            <p:cNvGrpSpPr/>
            <p:nvPr/>
          </p:nvGrpSpPr>
          <p:grpSpPr>
            <a:xfrm>
              <a:off x="842010" y="668060"/>
              <a:ext cx="914400" cy="914400"/>
              <a:chOff x="651510" y="2573060"/>
              <a:chExt cx="914400" cy="914400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0716A203-4855-714A-07C9-BB042B79EB2D}"/>
                  </a:ext>
                </a:extLst>
              </p:cNvPr>
              <p:cNvSpPr/>
              <p:nvPr/>
            </p:nvSpPr>
            <p:spPr>
              <a:xfrm>
                <a:off x="742950" y="26645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7C508173-B11D-2B3F-E978-C5F5420F6ACE}"/>
                  </a:ext>
                </a:extLst>
              </p:cNvPr>
              <p:cNvSpPr/>
              <p:nvPr/>
            </p:nvSpPr>
            <p:spPr>
              <a:xfrm>
                <a:off x="651510" y="25730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19F4CC2-B717-E348-A47C-1CACCD69AD1F}"/>
                </a:ext>
              </a:extLst>
            </p:cNvPr>
            <p:cNvSpPr txBox="1"/>
            <p:nvPr/>
          </p:nvSpPr>
          <p:spPr>
            <a:xfrm>
              <a:off x="1756410" y="844689"/>
              <a:ext cx="10238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a) Tìm số bị chia (theo mẫu).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FBBEC02-CF0A-C3CF-B562-BEB51862D289}"/>
                </a:ext>
              </a:extLst>
            </p:cNvPr>
            <p:cNvSpPr txBox="1"/>
            <p:nvPr/>
          </p:nvSpPr>
          <p:spPr>
            <a:xfrm>
              <a:off x="7685770" y="1519867"/>
              <a:ext cx="4133266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a)       : 6 = 7</a:t>
              </a:r>
            </a:p>
            <a:p>
              <a:pPr algn="just">
                <a:spcBef>
                  <a:spcPts val="1200"/>
                </a:spcBef>
              </a:pPr>
              <a:r>
                <a:rPr lang="en-US" sz="3600"/>
                <a:t>    7 x 6 = 42.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E5DBEBB-7749-2D64-A5F7-A8F457EAE7D8}"/>
                </a:ext>
              </a:extLst>
            </p:cNvPr>
            <p:cNvSpPr txBox="1"/>
            <p:nvPr/>
          </p:nvSpPr>
          <p:spPr>
            <a:xfrm>
              <a:off x="7685770" y="3308614"/>
              <a:ext cx="4133265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b)       : 4 = 8</a:t>
              </a:r>
            </a:p>
            <a:p>
              <a:pPr algn="just">
                <a:spcBef>
                  <a:spcPts val="1200"/>
                </a:spcBef>
              </a:pPr>
              <a:r>
                <a:rPr lang="en-US" sz="3600"/>
                <a:t>    8 x 4 = 32.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68E5270-FD6F-7690-6AAA-3B8001C33506}"/>
                </a:ext>
              </a:extLst>
            </p:cNvPr>
            <p:cNvSpPr txBox="1"/>
            <p:nvPr/>
          </p:nvSpPr>
          <p:spPr>
            <a:xfrm>
              <a:off x="7685771" y="5111321"/>
              <a:ext cx="4133265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c)       : 3 = 6</a:t>
              </a:r>
            </a:p>
            <a:p>
              <a:pPr algn="just">
                <a:spcBef>
                  <a:spcPts val="1200"/>
                </a:spcBef>
              </a:pPr>
              <a:r>
                <a:rPr lang="en-US" sz="3600"/>
                <a:t>    6 x 3 = 18.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9E25F2A-3499-A565-8990-4F0BAAAA7718}"/>
              </a:ext>
            </a:extLst>
          </p:cNvPr>
          <p:cNvSpPr txBox="1"/>
          <p:nvPr/>
        </p:nvSpPr>
        <p:spPr>
          <a:xfrm>
            <a:off x="1323812" y="1991120"/>
            <a:ext cx="5645935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/>
              <a:t>Mẫu:            : 5 = 6</a:t>
            </a:r>
          </a:p>
          <a:p>
            <a:pPr algn="just">
              <a:lnSpc>
                <a:spcPct val="150000"/>
              </a:lnSpc>
            </a:pPr>
            <a:r>
              <a:rPr lang="en-US" sz="3200"/>
              <a:t>	      6 x 5 = 30.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D52B16D-57CE-4EB1-FF3A-2F8FB84EFFF7}"/>
              </a:ext>
            </a:extLst>
          </p:cNvPr>
          <p:cNvSpPr/>
          <p:nvPr/>
        </p:nvSpPr>
        <p:spPr>
          <a:xfrm>
            <a:off x="2874114" y="2181689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B208E8-961C-BD0C-A5B9-47E3A96473D9}"/>
              </a:ext>
            </a:extLst>
          </p:cNvPr>
          <p:cNvSpPr/>
          <p:nvPr/>
        </p:nvSpPr>
        <p:spPr>
          <a:xfrm>
            <a:off x="8195601" y="316961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1C026CE-3B86-A2F5-B7D3-0C20CBC697F1}"/>
              </a:ext>
            </a:extLst>
          </p:cNvPr>
          <p:cNvSpPr/>
          <p:nvPr/>
        </p:nvSpPr>
        <p:spPr>
          <a:xfrm>
            <a:off x="8183130" y="136876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5D1549-45D6-48A7-4210-A0830D368F59}"/>
              </a:ext>
            </a:extLst>
          </p:cNvPr>
          <p:cNvSpPr/>
          <p:nvPr/>
        </p:nvSpPr>
        <p:spPr>
          <a:xfrm>
            <a:off x="8195601" y="497160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C78571-EFCE-02BA-6C7E-494EB1153D32}"/>
              </a:ext>
            </a:extLst>
          </p:cNvPr>
          <p:cNvSpPr/>
          <p:nvPr/>
        </p:nvSpPr>
        <p:spPr>
          <a:xfrm>
            <a:off x="2874114" y="2969368"/>
            <a:ext cx="2430566" cy="458252"/>
          </a:xfrm>
          <a:prstGeom prst="rect">
            <a:avLst/>
          </a:prstGeom>
          <a:solidFill>
            <a:srgbClr val="DBF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8608A4-1EBE-7D86-4327-874BB126B3B5}"/>
              </a:ext>
            </a:extLst>
          </p:cNvPr>
          <p:cNvSpPr/>
          <p:nvPr/>
        </p:nvSpPr>
        <p:spPr>
          <a:xfrm>
            <a:off x="7803402" y="2094002"/>
            <a:ext cx="2430566" cy="458252"/>
          </a:xfrm>
          <a:prstGeom prst="rect">
            <a:avLst/>
          </a:prstGeom>
          <a:solidFill>
            <a:srgbClr val="FE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E8C0AC-044E-A42F-9A47-35DCCB45D0F4}"/>
              </a:ext>
            </a:extLst>
          </p:cNvPr>
          <p:cNvSpPr/>
          <p:nvPr/>
        </p:nvSpPr>
        <p:spPr>
          <a:xfrm>
            <a:off x="7803402" y="3891707"/>
            <a:ext cx="2430566" cy="458252"/>
          </a:xfrm>
          <a:prstGeom prst="rect">
            <a:avLst/>
          </a:prstGeom>
          <a:solidFill>
            <a:srgbClr val="FE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66E729-1798-E40B-9CF6-9D14BB3C302D}"/>
              </a:ext>
            </a:extLst>
          </p:cNvPr>
          <p:cNvSpPr/>
          <p:nvPr/>
        </p:nvSpPr>
        <p:spPr>
          <a:xfrm>
            <a:off x="7803402" y="5688008"/>
            <a:ext cx="2430566" cy="458252"/>
          </a:xfrm>
          <a:prstGeom prst="rect">
            <a:avLst/>
          </a:prstGeom>
          <a:solidFill>
            <a:srgbClr val="FE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4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541434-FB5F-9A25-4D21-B84B89AF388E}"/>
              </a:ext>
            </a:extLst>
          </p:cNvPr>
          <p:cNvSpPr/>
          <p:nvPr/>
        </p:nvSpPr>
        <p:spPr>
          <a:xfrm>
            <a:off x="1004521" y="1920897"/>
            <a:ext cx="5645935" cy="17032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FEBBA36-FA35-95F1-4184-8E68FAFAAD23}"/>
              </a:ext>
            </a:extLst>
          </p:cNvPr>
          <p:cNvGrpSpPr/>
          <p:nvPr/>
        </p:nvGrpSpPr>
        <p:grpSpPr>
          <a:xfrm>
            <a:off x="640351" y="457636"/>
            <a:ext cx="11152772" cy="5795595"/>
            <a:chOff x="842010" y="668060"/>
            <a:chExt cx="11152772" cy="5795595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3FCBE92-53BF-28DF-E3C6-9BE361FBD89D}"/>
                </a:ext>
              </a:extLst>
            </p:cNvPr>
            <p:cNvGrpSpPr/>
            <p:nvPr/>
          </p:nvGrpSpPr>
          <p:grpSpPr>
            <a:xfrm>
              <a:off x="842010" y="668060"/>
              <a:ext cx="914400" cy="914400"/>
              <a:chOff x="651510" y="2573060"/>
              <a:chExt cx="914400" cy="914400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0716A203-4855-714A-07C9-BB042B79EB2D}"/>
                  </a:ext>
                </a:extLst>
              </p:cNvPr>
              <p:cNvSpPr/>
              <p:nvPr/>
            </p:nvSpPr>
            <p:spPr>
              <a:xfrm>
                <a:off x="742950" y="26645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7C508173-B11D-2B3F-E978-C5F5420F6ACE}"/>
                  </a:ext>
                </a:extLst>
              </p:cNvPr>
              <p:cNvSpPr/>
              <p:nvPr/>
            </p:nvSpPr>
            <p:spPr>
              <a:xfrm>
                <a:off x="651510" y="25730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19F4CC2-B717-E348-A47C-1CACCD69AD1F}"/>
                </a:ext>
              </a:extLst>
            </p:cNvPr>
            <p:cNvSpPr txBox="1"/>
            <p:nvPr/>
          </p:nvSpPr>
          <p:spPr>
            <a:xfrm>
              <a:off x="1756410" y="844689"/>
              <a:ext cx="10238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b) Tìm số chia (theo mẫu).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FBBEC02-CF0A-C3CF-B562-BEB51862D289}"/>
                </a:ext>
              </a:extLst>
            </p:cNvPr>
            <p:cNvSpPr txBox="1"/>
            <p:nvPr/>
          </p:nvSpPr>
          <p:spPr>
            <a:xfrm>
              <a:off x="7685770" y="1519867"/>
              <a:ext cx="4133266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a) 24 :      = 6</a:t>
              </a:r>
            </a:p>
            <a:p>
              <a:pPr algn="just">
                <a:spcBef>
                  <a:spcPts val="1200"/>
                </a:spcBef>
              </a:pPr>
              <a:r>
                <a:rPr lang="en-US" sz="3600"/>
                <a:t>    24 : 6 = 4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7EC88A4-F723-171D-A334-0F8BE080F568}"/>
                </a:ext>
              </a:extLst>
            </p:cNvPr>
            <p:cNvSpPr txBox="1"/>
            <p:nvPr/>
          </p:nvSpPr>
          <p:spPr>
            <a:xfrm>
              <a:off x="7644997" y="3325305"/>
              <a:ext cx="4133266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/>
                <a:t>b) 40 :      = 5</a:t>
              </a:r>
            </a:p>
            <a:p>
              <a:pPr algn="just">
                <a:spcBef>
                  <a:spcPts val="1200"/>
                </a:spcBef>
              </a:pPr>
              <a:r>
                <a:rPr lang="en-US" sz="3600" dirty="0"/>
                <a:t>    40 : 5 = 8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8096302-D1F0-8DC9-6463-405D898006C2}"/>
                </a:ext>
              </a:extLst>
            </p:cNvPr>
            <p:cNvSpPr txBox="1"/>
            <p:nvPr/>
          </p:nvSpPr>
          <p:spPr>
            <a:xfrm>
              <a:off x="7644997" y="5109438"/>
              <a:ext cx="4133266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/>
                <a:t>c) 28 :      = 4</a:t>
              </a:r>
            </a:p>
            <a:p>
              <a:pPr algn="just">
                <a:spcBef>
                  <a:spcPts val="1200"/>
                </a:spcBef>
              </a:pPr>
              <a:r>
                <a:rPr lang="en-US" sz="3600" dirty="0"/>
                <a:t>    28 : 4 = 7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9E25F2A-3499-A565-8990-4F0BAAAA7718}"/>
              </a:ext>
            </a:extLst>
          </p:cNvPr>
          <p:cNvSpPr txBox="1"/>
          <p:nvPr/>
        </p:nvSpPr>
        <p:spPr>
          <a:xfrm>
            <a:off x="1323812" y="1991120"/>
            <a:ext cx="5645935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/>
              <a:t>Mẫu:      15 :        = 3</a:t>
            </a:r>
          </a:p>
          <a:p>
            <a:pPr algn="just">
              <a:lnSpc>
                <a:spcPct val="150000"/>
              </a:lnSpc>
            </a:pPr>
            <a:r>
              <a:rPr lang="en-US" sz="3200"/>
              <a:t>	      15 : 3 = 5.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D52B16D-57CE-4EB1-FF3A-2F8FB84EFFF7}"/>
              </a:ext>
            </a:extLst>
          </p:cNvPr>
          <p:cNvSpPr/>
          <p:nvPr/>
        </p:nvSpPr>
        <p:spPr>
          <a:xfrm>
            <a:off x="3827488" y="2146298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7B208E8-961C-BD0C-A5B9-47E3A96473D9}"/>
              </a:ext>
            </a:extLst>
          </p:cNvPr>
          <p:cNvSpPr/>
          <p:nvPr/>
        </p:nvSpPr>
        <p:spPr>
          <a:xfrm>
            <a:off x="8932422" y="3153074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1C026CE-3B86-A2F5-B7D3-0C20CBC697F1}"/>
              </a:ext>
            </a:extLst>
          </p:cNvPr>
          <p:cNvSpPr/>
          <p:nvPr/>
        </p:nvSpPr>
        <p:spPr>
          <a:xfrm>
            <a:off x="8961331" y="1340388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E5D1549-45D6-48A7-4210-A0830D368F59}"/>
              </a:ext>
            </a:extLst>
          </p:cNvPr>
          <p:cNvSpPr/>
          <p:nvPr/>
        </p:nvSpPr>
        <p:spPr>
          <a:xfrm>
            <a:off x="8977265" y="4956856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C78571-EFCE-02BA-6C7E-494EB1153D32}"/>
              </a:ext>
            </a:extLst>
          </p:cNvPr>
          <p:cNvSpPr/>
          <p:nvPr/>
        </p:nvSpPr>
        <p:spPr>
          <a:xfrm>
            <a:off x="2769264" y="2969142"/>
            <a:ext cx="2430566" cy="458252"/>
          </a:xfrm>
          <a:prstGeom prst="rect">
            <a:avLst/>
          </a:prstGeom>
          <a:solidFill>
            <a:srgbClr val="DBF4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8608A4-1EBE-7D86-4327-874BB126B3B5}"/>
              </a:ext>
            </a:extLst>
          </p:cNvPr>
          <p:cNvSpPr/>
          <p:nvPr/>
        </p:nvSpPr>
        <p:spPr>
          <a:xfrm>
            <a:off x="7803402" y="2074113"/>
            <a:ext cx="2430566" cy="458252"/>
          </a:xfrm>
          <a:prstGeom prst="rect">
            <a:avLst/>
          </a:prstGeom>
          <a:solidFill>
            <a:srgbClr val="FE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E8C0AC-044E-A42F-9A47-35DCCB45D0F4}"/>
              </a:ext>
            </a:extLst>
          </p:cNvPr>
          <p:cNvSpPr/>
          <p:nvPr/>
        </p:nvSpPr>
        <p:spPr>
          <a:xfrm>
            <a:off x="7746048" y="3923809"/>
            <a:ext cx="2430566" cy="458252"/>
          </a:xfrm>
          <a:prstGeom prst="rect">
            <a:avLst/>
          </a:prstGeom>
          <a:solidFill>
            <a:srgbClr val="FE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166E729-1798-E40B-9CF6-9D14BB3C302D}"/>
              </a:ext>
            </a:extLst>
          </p:cNvPr>
          <p:cNvSpPr/>
          <p:nvPr/>
        </p:nvSpPr>
        <p:spPr>
          <a:xfrm>
            <a:off x="7746048" y="5721034"/>
            <a:ext cx="2430566" cy="458252"/>
          </a:xfrm>
          <a:prstGeom prst="rect">
            <a:avLst/>
          </a:prstGeom>
          <a:solidFill>
            <a:srgbClr val="FEFA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41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571249" y="304752"/>
            <a:ext cx="11761087" cy="914400"/>
            <a:chOff x="842010" y="518160"/>
            <a:chExt cx="11751556" cy="914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756409" y="694789"/>
              <a:ext cx="10837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Số?</a:t>
              </a: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599798F-A7FD-9188-CBC1-953D921C51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814043"/>
              </p:ext>
            </p:extLst>
          </p:nvPr>
        </p:nvGraphicFramePr>
        <p:xfrm>
          <a:off x="1109260" y="1882257"/>
          <a:ext cx="9672316" cy="2553732"/>
        </p:xfrm>
        <a:graphic>
          <a:graphicData uri="http://schemas.openxmlformats.org/drawingml/2006/table">
            <a:tbl>
              <a:tblPr firstRow="1" bandRow="1">
                <a:tableStyleId>{A44A9C77-A8A4-4D1C-BC68-1706C802DA68}</a:tableStyleId>
              </a:tblPr>
              <a:tblGrid>
                <a:gridCol w="2408441">
                  <a:extLst>
                    <a:ext uri="{9D8B030D-6E8A-4147-A177-3AD203B41FA5}">
                      <a16:colId xmlns:a16="http://schemas.microsoft.com/office/drawing/2014/main" val="3270756963"/>
                    </a:ext>
                  </a:extLst>
                </a:gridCol>
                <a:gridCol w="1452775">
                  <a:extLst>
                    <a:ext uri="{9D8B030D-6E8A-4147-A177-3AD203B41FA5}">
                      <a16:colId xmlns:a16="http://schemas.microsoft.com/office/drawing/2014/main" val="3257453984"/>
                    </a:ext>
                  </a:extLst>
                </a:gridCol>
                <a:gridCol w="1452775">
                  <a:extLst>
                    <a:ext uri="{9D8B030D-6E8A-4147-A177-3AD203B41FA5}">
                      <a16:colId xmlns:a16="http://schemas.microsoft.com/office/drawing/2014/main" val="2820888674"/>
                    </a:ext>
                  </a:extLst>
                </a:gridCol>
                <a:gridCol w="1452775">
                  <a:extLst>
                    <a:ext uri="{9D8B030D-6E8A-4147-A177-3AD203B41FA5}">
                      <a16:colId xmlns:a16="http://schemas.microsoft.com/office/drawing/2014/main" val="476610682"/>
                    </a:ext>
                  </a:extLst>
                </a:gridCol>
                <a:gridCol w="1452775">
                  <a:extLst>
                    <a:ext uri="{9D8B030D-6E8A-4147-A177-3AD203B41FA5}">
                      <a16:colId xmlns:a16="http://schemas.microsoft.com/office/drawing/2014/main" val="2330617757"/>
                    </a:ext>
                  </a:extLst>
                </a:gridCol>
                <a:gridCol w="1452775">
                  <a:extLst>
                    <a:ext uri="{9D8B030D-6E8A-4147-A177-3AD203B41FA5}">
                      <a16:colId xmlns:a16="http://schemas.microsoft.com/office/drawing/2014/main" val="1609391731"/>
                    </a:ext>
                  </a:extLst>
                </a:gridCol>
              </a:tblGrid>
              <a:tr h="851244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22211E"/>
                          </a:solidFill>
                        </a:rPr>
                        <a:t>Số bị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22211E"/>
                          </a:solidFill>
                        </a:rPr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22211E"/>
                          </a:solidFill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</a:rPr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8701908"/>
                  </a:ext>
                </a:extLst>
              </a:tr>
              <a:tr h="851244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22211E"/>
                          </a:solidFill>
                        </a:rPr>
                        <a:t>Số chia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22211E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22211E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602058"/>
                  </a:ext>
                </a:extLst>
              </a:tr>
              <a:tr h="851244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22211E"/>
                          </a:solidFill>
                        </a:rPr>
                        <a:t>Thương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22211E"/>
                          </a:solidFill>
                        </a:rPr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22211E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22211E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22211E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22211E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906551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B413AFA-4929-ACAB-06F1-DAF0B2D90FB6}"/>
              </a:ext>
            </a:extLst>
          </p:cNvPr>
          <p:cNvSpPr txBox="1"/>
          <p:nvPr/>
        </p:nvSpPr>
        <p:spPr>
          <a:xfrm>
            <a:off x="5218620" y="1929798"/>
            <a:ext cx="944237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4B0FB9-D311-AE3A-7B5D-C99BB3D24085}"/>
              </a:ext>
            </a:extLst>
          </p:cNvPr>
          <p:cNvSpPr txBox="1"/>
          <p:nvPr/>
        </p:nvSpPr>
        <p:spPr>
          <a:xfrm>
            <a:off x="9693956" y="2784774"/>
            <a:ext cx="709419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DDCBE2-7AB2-8C6C-AF72-E2C133FDA4AE}"/>
              </a:ext>
            </a:extLst>
          </p:cNvPr>
          <p:cNvSpPr txBox="1"/>
          <p:nvPr/>
        </p:nvSpPr>
        <p:spPr>
          <a:xfrm>
            <a:off x="6790257" y="2775684"/>
            <a:ext cx="780361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9A6F62-395A-E8D9-6A55-1C5D34060B03}"/>
              </a:ext>
            </a:extLst>
          </p:cNvPr>
          <p:cNvSpPr txBox="1"/>
          <p:nvPr/>
        </p:nvSpPr>
        <p:spPr>
          <a:xfrm>
            <a:off x="8172214" y="1929798"/>
            <a:ext cx="944237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3672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7B53D8-CA15-71E7-B6C0-F6E4CA722B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075" b="67229" l="8114" r="16184">
                        <a14:foregroundMark x1="11447" y1="62480" x2="12895" y2="62262"/>
                        <a14:foregroundMark x1="10439" y1="61793" x2="12193" y2="61325"/>
                        <a14:foregroundMark x1="12588" y1="61481" x2="13246" y2="61699"/>
                        <a14:foregroundMark x1="12105" y1="61450" x2="13202" y2="61606"/>
                        <a14:foregroundMark x1="13246" y1="61543" x2="13684" y2="62543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1" t="60854" r="83823" b="32030"/>
          <a:stretch/>
        </p:blipFill>
        <p:spPr>
          <a:xfrm>
            <a:off x="962171" y="810264"/>
            <a:ext cx="2162629" cy="2825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4C2DB38-F5DF-511E-4952-0E28F7A1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43" y="1926672"/>
            <a:ext cx="12004064" cy="22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914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4FEBBA36-FA35-95F1-4184-8E68FAFAAD23}"/>
              </a:ext>
            </a:extLst>
          </p:cNvPr>
          <p:cNvGrpSpPr/>
          <p:nvPr/>
        </p:nvGrpSpPr>
        <p:grpSpPr>
          <a:xfrm>
            <a:off x="640351" y="262766"/>
            <a:ext cx="11152772" cy="3720633"/>
            <a:chOff x="842010" y="518160"/>
            <a:chExt cx="11152772" cy="3720633"/>
          </a:xfrm>
        </p:grpSpPr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63FCBE92-53BF-28DF-E3C6-9BE361FBD89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0716A203-4855-714A-07C9-BB042B79EB2D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7C508173-B11D-2B3F-E978-C5F5420F6ACE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19F4CC2-B717-E348-A47C-1CACCD69AD1F}"/>
                </a:ext>
              </a:extLst>
            </p:cNvPr>
            <p:cNvSpPr txBox="1"/>
            <p:nvPr/>
          </p:nvSpPr>
          <p:spPr>
            <a:xfrm>
              <a:off x="1756410" y="694789"/>
              <a:ext cx="102383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Số?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FBBEC02-CF0A-C3CF-B562-BEB51862D289}"/>
                </a:ext>
              </a:extLst>
            </p:cNvPr>
            <p:cNvSpPr txBox="1"/>
            <p:nvPr/>
          </p:nvSpPr>
          <p:spPr>
            <a:xfrm>
              <a:off x="1037649" y="1815952"/>
              <a:ext cx="91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a)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E5DBEBB-7749-2D64-A5F7-A8F457EAE7D8}"/>
                </a:ext>
              </a:extLst>
            </p:cNvPr>
            <p:cNvSpPr txBox="1"/>
            <p:nvPr/>
          </p:nvSpPr>
          <p:spPr>
            <a:xfrm>
              <a:off x="6695634" y="1750401"/>
              <a:ext cx="91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b)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0BFEE22-A61D-4334-672C-8DD9A62303CF}"/>
                </a:ext>
              </a:extLst>
            </p:cNvPr>
            <p:cNvSpPr txBox="1"/>
            <p:nvPr/>
          </p:nvSpPr>
          <p:spPr>
            <a:xfrm>
              <a:off x="1081894" y="3592462"/>
              <a:ext cx="91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c)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3DD950C-68FD-000C-37C1-FD0E569E4ADB}"/>
                </a:ext>
              </a:extLst>
            </p:cNvPr>
            <p:cNvSpPr txBox="1"/>
            <p:nvPr/>
          </p:nvSpPr>
          <p:spPr>
            <a:xfrm>
              <a:off x="6739879" y="3526911"/>
              <a:ext cx="914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/>
                <a:t>d)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5E2CA29-DEF4-7228-661A-83B639711A16}"/>
              </a:ext>
            </a:extLst>
          </p:cNvPr>
          <p:cNvSpPr/>
          <p:nvPr/>
        </p:nvSpPr>
        <p:spPr>
          <a:xfrm>
            <a:off x="1660041" y="1587560"/>
            <a:ext cx="914400" cy="914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8438078-3752-836F-D8CC-B814F81648DE}"/>
              </a:ext>
            </a:extLst>
          </p:cNvPr>
          <p:cNvCxnSpPr/>
          <p:nvPr/>
        </p:nvCxnSpPr>
        <p:spPr>
          <a:xfrm>
            <a:off x="2574440" y="2062499"/>
            <a:ext cx="142052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F3C9378-FFEF-3981-26D6-949FFD35521F}"/>
              </a:ext>
            </a:extLst>
          </p:cNvPr>
          <p:cNvSpPr txBox="1"/>
          <p:nvPr/>
        </p:nvSpPr>
        <p:spPr>
          <a:xfrm>
            <a:off x="2921858" y="1495007"/>
            <a:ext cx="1195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x 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DAF6685-7888-55C2-02E3-B8ECB8B85D51}"/>
              </a:ext>
            </a:extLst>
          </p:cNvPr>
          <p:cNvSpPr/>
          <p:nvPr/>
        </p:nvSpPr>
        <p:spPr>
          <a:xfrm>
            <a:off x="4017082" y="1495007"/>
            <a:ext cx="1072153" cy="1072153"/>
          </a:xfrm>
          <a:prstGeom prst="ellipse">
            <a:avLst/>
          </a:prstGeom>
          <a:solidFill>
            <a:schemeClr val="accent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3AB424-D49D-E823-2740-BFB05EF00B08}"/>
              </a:ext>
            </a:extLst>
          </p:cNvPr>
          <p:cNvSpPr txBox="1"/>
          <p:nvPr/>
        </p:nvSpPr>
        <p:spPr>
          <a:xfrm>
            <a:off x="1682632" y="1685563"/>
            <a:ext cx="858397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CBFE2F-B8B0-213B-36F6-6F4F84C6EA97}"/>
              </a:ext>
            </a:extLst>
          </p:cNvPr>
          <p:cNvSpPr/>
          <p:nvPr/>
        </p:nvSpPr>
        <p:spPr>
          <a:xfrm>
            <a:off x="7262956" y="1560909"/>
            <a:ext cx="914400" cy="914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30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402D86D-7F1A-F594-3CC6-3A6A8527945D}"/>
              </a:ext>
            </a:extLst>
          </p:cNvPr>
          <p:cNvCxnSpPr/>
          <p:nvPr/>
        </p:nvCxnSpPr>
        <p:spPr>
          <a:xfrm>
            <a:off x="8177355" y="2035848"/>
            <a:ext cx="142052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47ACC87-B422-9F75-7937-24526FC7713B}"/>
              </a:ext>
            </a:extLst>
          </p:cNvPr>
          <p:cNvSpPr txBox="1"/>
          <p:nvPr/>
        </p:nvSpPr>
        <p:spPr>
          <a:xfrm>
            <a:off x="8524773" y="1468356"/>
            <a:ext cx="1195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: 5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383CD1E-02D1-B849-DEAA-2B39294A19F7}"/>
              </a:ext>
            </a:extLst>
          </p:cNvPr>
          <p:cNvSpPr/>
          <p:nvPr/>
        </p:nvSpPr>
        <p:spPr>
          <a:xfrm>
            <a:off x="9627372" y="1482032"/>
            <a:ext cx="1072153" cy="1072153"/>
          </a:xfrm>
          <a:prstGeom prst="ellipse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0B5C1E-224E-DA87-D8D5-A02CEA399100}"/>
              </a:ext>
            </a:extLst>
          </p:cNvPr>
          <p:cNvSpPr txBox="1"/>
          <p:nvPr/>
        </p:nvSpPr>
        <p:spPr>
          <a:xfrm>
            <a:off x="7232065" y="1652409"/>
            <a:ext cx="944237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BE0795-2BED-F334-B211-B11FE9B3F91B}"/>
              </a:ext>
            </a:extLst>
          </p:cNvPr>
          <p:cNvSpPr/>
          <p:nvPr/>
        </p:nvSpPr>
        <p:spPr>
          <a:xfrm>
            <a:off x="7262956" y="3386531"/>
            <a:ext cx="914400" cy="914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10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25AF0A5-FDDF-6F96-ED2D-46731EC4EC9F}"/>
              </a:ext>
            </a:extLst>
          </p:cNvPr>
          <p:cNvCxnSpPr/>
          <p:nvPr/>
        </p:nvCxnSpPr>
        <p:spPr>
          <a:xfrm>
            <a:off x="8177355" y="3861470"/>
            <a:ext cx="142052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B99E66F-F709-2BDC-B9B4-1C57A01F3AFF}"/>
              </a:ext>
            </a:extLst>
          </p:cNvPr>
          <p:cNvSpPr txBox="1"/>
          <p:nvPr/>
        </p:nvSpPr>
        <p:spPr>
          <a:xfrm>
            <a:off x="8524773" y="3293978"/>
            <a:ext cx="1195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x 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B9FD54B-C123-247E-9BA6-25359538B767}"/>
              </a:ext>
            </a:extLst>
          </p:cNvPr>
          <p:cNvSpPr/>
          <p:nvPr/>
        </p:nvSpPr>
        <p:spPr>
          <a:xfrm>
            <a:off x="9597875" y="3337068"/>
            <a:ext cx="1072153" cy="1072153"/>
          </a:xfrm>
          <a:prstGeom prst="ellipse">
            <a:avLst/>
          </a:prstGeom>
          <a:solidFill>
            <a:srgbClr val="C5EBE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30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62253E-EFBE-53A1-069F-5ACB2436A366}"/>
              </a:ext>
            </a:extLst>
          </p:cNvPr>
          <p:cNvSpPr txBox="1"/>
          <p:nvPr/>
        </p:nvSpPr>
        <p:spPr>
          <a:xfrm>
            <a:off x="7290957" y="3490474"/>
            <a:ext cx="858397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766859-E6FA-BBED-C525-5D8C69C928F8}"/>
              </a:ext>
            </a:extLst>
          </p:cNvPr>
          <p:cNvSpPr/>
          <p:nvPr/>
        </p:nvSpPr>
        <p:spPr>
          <a:xfrm>
            <a:off x="1637293" y="3348221"/>
            <a:ext cx="914400" cy="914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</a:rPr>
              <a:t>28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C6B6E0B-5630-6E1E-DFED-0133747A69D8}"/>
              </a:ext>
            </a:extLst>
          </p:cNvPr>
          <p:cNvCxnSpPr/>
          <p:nvPr/>
        </p:nvCxnSpPr>
        <p:spPr>
          <a:xfrm>
            <a:off x="2551692" y="3823160"/>
            <a:ext cx="142052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B568420-D314-5BA1-B852-82577230062C}"/>
              </a:ext>
            </a:extLst>
          </p:cNvPr>
          <p:cNvSpPr txBox="1"/>
          <p:nvPr/>
        </p:nvSpPr>
        <p:spPr>
          <a:xfrm>
            <a:off x="2899110" y="3255668"/>
            <a:ext cx="1195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: 4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741DACE-1010-8C98-487C-C756CC8DBC97}"/>
              </a:ext>
            </a:extLst>
          </p:cNvPr>
          <p:cNvSpPr/>
          <p:nvPr/>
        </p:nvSpPr>
        <p:spPr>
          <a:xfrm>
            <a:off x="4000213" y="3287083"/>
            <a:ext cx="1072153" cy="107215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DD9C24-EC37-524F-0809-602706B22059}"/>
              </a:ext>
            </a:extLst>
          </p:cNvPr>
          <p:cNvSpPr txBox="1"/>
          <p:nvPr/>
        </p:nvSpPr>
        <p:spPr>
          <a:xfrm>
            <a:off x="1627170" y="3451478"/>
            <a:ext cx="944237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15829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8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E5B3A1D-F449-1662-A594-5D12BBF9EB3F}"/>
              </a:ext>
            </a:extLst>
          </p:cNvPr>
          <p:cNvGrpSpPr/>
          <p:nvPr/>
        </p:nvGrpSpPr>
        <p:grpSpPr>
          <a:xfrm>
            <a:off x="119520" y="153564"/>
            <a:ext cx="11302985" cy="2361843"/>
            <a:chOff x="842010" y="518160"/>
            <a:chExt cx="11302985" cy="236184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4EBEA8B-99A6-D283-CC2A-1A56ACFCB91D}"/>
                </a:ext>
              </a:extLst>
            </p:cNvPr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39DC67B3-12EE-82C9-C99E-EFDBD46A57D9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F1C3CA0C-C22E-202C-09BE-75F1133C2479}"/>
                  </a:ext>
                </a:extLst>
              </p:cNvPr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6E09A78-CE1E-E50D-D1AC-55E78D8A3918}"/>
                </a:ext>
              </a:extLst>
            </p:cNvPr>
            <p:cNvSpPr txBox="1"/>
            <p:nvPr/>
          </p:nvSpPr>
          <p:spPr>
            <a:xfrm>
              <a:off x="1661812" y="756345"/>
              <a:ext cx="1048318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/>
                <a:t>Có 35 quả cam xếp vào các đĩa, mỗi đĩa 5 quả. Hỏi xếp được mấy đĩa cam như vậy?</a:t>
              </a: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6A904D-D0CB-9208-9E72-4CFBFB6A77EE}"/>
              </a:ext>
            </a:extLst>
          </p:cNvPr>
          <p:cNvCxnSpPr>
            <a:cxnSpLocks/>
          </p:cNvCxnSpPr>
          <p:nvPr/>
        </p:nvCxnSpPr>
        <p:spPr>
          <a:xfrm>
            <a:off x="1076069" y="1102613"/>
            <a:ext cx="102341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A91DEE6-9931-129B-56F1-D93620395CEC}"/>
              </a:ext>
            </a:extLst>
          </p:cNvPr>
          <p:cNvCxnSpPr>
            <a:cxnSpLocks/>
          </p:cNvCxnSpPr>
          <p:nvPr/>
        </p:nvCxnSpPr>
        <p:spPr>
          <a:xfrm>
            <a:off x="969438" y="2469687"/>
            <a:ext cx="1012538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10C2C6E-C869-FFFB-D82A-B0C265A29174}"/>
              </a:ext>
            </a:extLst>
          </p:cNvPr>
          <p:cNvSpPr txBox="1"/>
          <p:nvPr/>
        </p:nvSpPr>
        <p:spPr>
          <a:xfrm>
            <a:off x="1033920" y="2981722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Tóm tắt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08FB76-E230-E614-0D51-FDC715BA9FB1}"/>
              </a:ext>
            </a:extLst>
          </p:cNvPr>
          <p:cNvSpPr txBox="1"/>
          <p:nvPr/>
        </p:nvSpPr>
        <p:spPr>
          <a:xfrm>
            <a:off x="1033920" y="3760081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5 quả: 1 đĩa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D01FAE-DC1D-B870-8241-7828361A11F0}"/>
              </a:ext>
            </a:extLst>
          </p:cNvPr>
          <p:cNvSpPr txBox="1"/>
          <p:nvPr/>
        </p:nvSpPr>
        <p:spPr>
          <a:xfrm>
            <a:off x="1033920" y="453844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35 quả: … đĩa cam?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B70E8D7-4668-F60E-BBF7-1F1B13555474}"/>
              </a:ext>
            </a:extLst>
          </p:cNvPr>
          <p:cNvCxnSpPr>
            <a:cxnSpLocks/>
          </p:cNvCxnSpPr>
          <p:nvPr/>
        </p:nvCxnSpPr>
        <p:spPr>
          <a:xfrm>
            <a:off x="2910840" y="1765671"/>
            <a:ext cx="839935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C79319-675D-80E0-BDA8-396DBC7E9F76}"/>
              </a:ext>
            </a:extLst>
          </p:cNvPr>
          <p:cNvCxnSpPr>
            <a:cxnSpLocks/>
          </p:cNvCxnSpPr>
          <p:nvPr/>
        </p:nvCxnSpPr>
        <p:spPr>
          <a:xfrm>
            <a:off x="1076069" y="1765671"/>
            <a:ext cx="14232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52BE8E6E-214F-AD55-E360-897077766F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245" t="54842" r="29200" b="26598"/>
          <a:stretch/>
        </p:blipFill>
        <p:spPr>
          <a:xfrm>
            <a:off x="5760720" y="2428729"/>
            <a:ext cx="6061186" cy="2804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277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10">
            <a:extLst>
              <a:ext uri="{FF2B5EF4-FFF2-40B4-BE49-F238E27FC236}">
                <a16:creationId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155055"/>
              </p:ext>
            </p:extLst>
          </p:nvPr>
        </p:nvGraphicFramePr>
        <p:xfrm>
          <a:off x="0" y="0"/>
          <a:ext cx="12362688" cy="6833154"/>
        </p:xfrm>
        <a:graphic>
          <a:graphicData uri="http://schemas.openxmlformats.org/drawingml/2006/table">
            <a:tbl>
              <a:tblPr firstRow="1" bandRow="1"/>
              <a:tblGrid>
                <a:gridCol w="237744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37744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18571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5714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8316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746" marR="52746" marT="26373" marB="26373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56283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809338" y="454058"/>
            <a:ext cx="10679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Tư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16</a:t>
            </a:r>
            <a:r>
              <a:rPr lang="en-US" sz="4600" b="1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600" b="1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10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600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4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086352" y="1390795"/>
            <a:ext cx="224953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0B3C3A-8B1C-DE0F-35AD-3132546B73B3}"/>
              </a:ext>
            </a:extLst>
          </p:cNvPr>
          <p:cNvSpPr txBox="1"/>
          <p:nvPr/>
        </p:nvSpPr>
        <p:spPr>
          <a:xfrm>
            <a:off x="1066890" y="3289286"/>
            <a:ext cx="971400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2.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740902-48E3-9DE0-0F3D-AB79D3D139CA}"/>
              </a:ext>
            </a:extLst>
          </p:cNvPr>
          <p:cNvSpPr/>
          <p:nvPr/>
        </p:nvSpPr>
        <p:spPr>
          <a:xfrm>
            <a:off x="9289566" y="4000881"/>
            <a:ext cx="3011752" cy="205981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4076FA-FA65-007B-6EDD-80DDB03C23A4}"/>
              </a:ext>
            </a:extLst>
          </p:cNvPr>
          <p:cNvSpPr txBox="1"/>
          <p:nvPr/>
        </p:nvSpPr>
        <p:spPr>
          <a:xfrm>
            <a:off x="3707687" y="3280262"/>
            <a:ext cx="7383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Bài giải </a:t>
            </a:r>
            <a:endParaRPr lang="en-VN" sz="47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F5C26D-BBDC-C055-2A15-402FAF0162DF}"/>
              </a:ext>
            </a:extLst>
          </p:cNvPr>
          <p:cNvSpPr txBox="1"/>
          <p:nvPr/>
        </p:nvSpPr>
        <p:spPr>
          <a:xfrm>
            <a:off x="1620146" y="4220310"/>
            <a:ext cx="1077674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vi-VN" sz="4700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Xếp đư</a:t>
            </a:r>
            <a:r>
              <a:rPr lang="el-GR" sz="4700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ϑ </a:t>
            </a:r>
            <a:r>
              <a:rPr lang="vi-VN" sz="4700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số đĩa cam là:</a:t>
            </a:r>
            <a:endParaRPr lang="en-US" sz="4700" b="1" kern="1200">
              <a:solidFill>
                <a:srgbClr val="7030A0"/>
              </a:solidFill>
              <a:latin typeface="HP001 4 hàng" panose="020B0603050302020204" pitchFamily="34" charset="0"/>
              <a:cs typeface="HP001 5H Normal" panose="020B06030503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80D1E6-6855-85E0-2A45-50CCEC651220}"/>
              </a:ext>
            </a:extLst>
          </p:cNvPr>
          <p:cNvSpPr txBox="1"/>
          <p:nvPr/>
        </p:nvSpPr>
        <p:spPr>
          <a:xfrm>
            <a:off x="2704688" y="5161118"/>
            <a:ext cx="599265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35 : 5 = 7 (đĩa)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CE61B4-597D-6A77-CF1C-425FA5B19461}"/>
              </a:ext>
            </a:extLst>
          </p:cNvPr>
          <p:cNvSpPr txBox="1"/>
          <p:nvPr/>
        </p:nvSpPr>
        <p:spPr>
          <a:xfrm>
            <a:off x="3707687" y="6101798"/>
            <a:ext cx="771481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Đáp số: </a:t>
            </a:r>
            <a:r>
              <a:rPr lang="en-US" sz="4700" b="1" kern="120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7 đĩa.</a:t>
            </a:r>
            <a:endParaRPr lang="en-US" sz="4700" b="1" kern="120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5EDADF-3501-548F-80DB-EB73880FCF8A}"/>
              </a:ext>
            </a:extLst>
          </p:cNvPr>
          <p:cNvSpPr txBox="1"/>
          <p:nvPr/>
        </p:nvSpPr>
        <p:spPr>
          <a:xfrm>
            <a:off x="3707687" y="1391655"/>
            <a:ext cx="116864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Tìm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à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ζ ι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ần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91CE41-5B83-E0C0-396B-32E8A5DCD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3711" y="4163151"/>
            <a:ext cx="3294936" cy="17423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30D53A-AB67-0599-8723-45AEEF4E1437}"/>
              </a:ext>
            </a:extLst>
          </p:cNvPr>
          <p:cNvSpPr txBox="1"/>
          <p:nvPr/>
        </p:nvSpPr>
        <p:spPr>
          <a:xfrm>
            <a:off x="1880634" y="2338904"/>
            <a:ext cx="1023548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68">
              <a:buClrTx/>
              <a:defRPr/>
            </a:pP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Ǉr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Ϊ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Ί˛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p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ân,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Ί˛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p 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ia (Ǉ</a:t>
            </a:r>
            <a:r>
              <a:rPr lang="el-GR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600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Ğt 3)</a:t>
            </a:r>
            <a:endParaRPr lang="en-VN" sz="4600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99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A9A134-F85F-31C5-26D0-2C100EBB073A}"/>
              </a:ext>
            </a:extLst>
          </p:cNvPr>
          <p:cNvSpPr txBox="1"/>
          <p:nvPr/>
        </p:nvSpPr>
        <p:spPr>
          <a:xfrm>
            <a:off x="78325" y="6136106"/>
            <a:ext cx="12005187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M</a:t>
            </a:r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Ở RỘNG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8CC4FE-24E5-1FCD-85C7-2C39097B3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333" y="504088"/>
            <a:ext cx="7793170" cy="29249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55593A-4429-4AA7-2D7B-61ABF77F2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741" y="2309925"/>
            <a:ext cx="10326354" cy="324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176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087" y="2923211"/>
            <a:ext cx="3705646" cy="36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33" y="2475191"/>
            <a:ext cx="2467786" cy="413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921" y="0"/>
            <a:ext cx="7364606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BE694-BB5C-DFAC-0A4C-3AF897C87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D531E-865F-A630-F28C-254BEB3004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30s bản 2 MP4">
            <a:hlinkClick r:id="" action="ppaction://media"/>
            <a:extLst>
              <a:ext uri="{FF2B5EF4-FFF2-40B4-BE49-F238E27FC236}">
                <a16:creationId xmlns:a16="http://schemas.microsoft.com/office/drawing/2014/main" id="{C19D9F7E-087B-D2AE-714B-68A56ECAD16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25" y="0"/>
            <a:ext cx="1214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56651" y="7071477"/>
            <a:ext cx="1200518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676" y="727525"/>
            <a:ext cx="12929190" cy="239016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28" y="3429000"/>
            <a:ext cx="4286848" cy="301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ctrTitle" idx="4294967295"/>
          </p:nvPr>
        </p:nvSpPr>
        <p:spPr>
          <a:xfrm>
            <a:off x="1579562" y="7245166"/>
            <a:ext cx="9002713" cy="1312863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r>
              <a:rPr lang="en" sz="15295">
                <a:solidFill>
                  <a:schemeClr val="accent1"/>
                </a:solidFill>
              </a:rPr>
              <a:t>TOÁN 3</a:t>
            </a:r>
            <a:endParaRPr sz="15295"/>
          </a:p>
        </p:txBody>
      </p:sp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22122" y="108456"/>
            <a:ext cx="1889524" cy="17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5889" y="3810827"/>
            <a:ext cx="5530061" cy="25217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9562" y="525401"/>
            <a:ext cx="9004572" cy="40907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4" y="1154995"/>
            <a:ext cx="12004064" cy="2274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342" y="3688059"/>
            <a:ext cx="3807154" cy="237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E47019-A06D-B339-5DC3-D15BF1C9C692}"/>
              </a:ext>
            </a:extLst>
          </p:cNvPr>
          <p:cNvSpPr txBox="1"/>
          <p:nvPr/>
        </p:nvSpPr>
        <p:spPr>
          <a:xfrm>
            <a:off x="1147918" y="1720840"/>
            <a:ext cx="9866002" cy="34163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7200"/>
              <a:t>Muốn tìm một thừa số, ta lấy tích chia cho thừa số kia.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D1EF36-592F-CAB3-103D-F08B989F463C}"/>
              </a:ext>
            </a:extLst>
          </p:cNvPr>
          <p:cNvSpPr/>
          <p:nvPr/>
        </p:nvSpPr>
        <p:spPr>
          <a:xfrm>
            <a:off x="4630994" y="2934929"/>
            <a:ext cx="1696064" cy="988142"/>
          </a:xfrm>
          <a:prstGeom prst="rect">
            <a:avLst/>
          </a:prstGeom>
          <a:ln>
            <a:solidFill>
              <a:srgbClr val="2221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420EE3-7A26-1CFB-4A66-343E845F63A7}"/>
              </a:ext>
            </a:extLst>
          </p:cNvPr>
          <p:cNvSpPr/>
          <p:nvPr/>
        </p:nvSpPr>
        <p:spPr>
          <a:xfrm>
            <a:off x="6974424" y="2934929"/>
            <a:ext cx="4039495" cy="988142"/>
          </a:xfrm>
          <a:prstGeom prst="rect">
            <a:avLst/>
          </a:prstGeom>
          <a:solidFill>
            <a:schemeClr val="accent2"/>
          </a:solidFill>
          <a:ln>
            <a:solidFill>
              <a:srgbClr val="2221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3A0913-F976-E58C-EEAC-4680AE3E970C}"/>
              </a:ext>
            </a:extLst>
          </p:cNvPr>
          <p:cNvSpPr/>
          <p:nvPr/>
        </p:nvSpPr>
        <p:spPr>
          <a:xfrm>
            <a:off x="1030824" y="4050793"/>
            <a:ext cx="4691550" cy="988142"/>
          </a:xfrm>
          <a:prstGeom prst="rect">
            <a:avLst/>
          </a:prstGeom>
          <a:solidFill>
            <a:srgbClr val="FFC000"/>
          </a:solidFill>
          <a:ln>
            <a:solidFill>
              <a:srgbClr val="2221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2672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008993" y="567608"/>
            <a:ext cx="10367963" cy="2330450"/>
          </a:xfrm>
        </p:spPr>
        <p:txBody>
          <a:bodyPr/>
          <a:lstStyle/>
          <a:p>
            <a:pPr marL="139700" indent="0" algn="ctr">
              <a:buNone/>
            </a:pPr>
            <a:r>
              <a:rPr lang="en-US" sz="4800" b="1">
                <a:solidFill>
                  <a:srgbClr val="FF0000"/>
                </a:solidFill>
                <a:latin typeface="+mj-lt"/>
              </a:rPr>
              <a:t>CHỦ ĐỀ 2:</a:t>
            </a:r>
          </a:p>
          <a:p>
            <a:pPr marL="139700" indent="0" algn="ctr">
              <a:buNone/>
            </a:pPr>
            <a:r>
              <a:rPr lang="en-US" sz="4800" b="1">
                <a:solidFill>
                  <a:srgbClr val="FF0000"/>
                </a:solidFill>
                <a:latin typeface="+mj-lt"/>
              </a:rPr>
              <a:t>BẢNG NHÂN, BẢNG CHIA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79360" y="2898058"/>
            <a:ext cx="11403119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400" b="1">
                <a:solidFill>
                  <a:srgbClr val="0070C0"/>
                </a:solidFill>
                <a:latin typeface="+mj-lt"/>
              </a:rPr>
              <a:t>BÀI 13:</a:t>
            </a:r>
          </a:p>
          <a:p>
            <a:r>
              <a:rPr lang="en-US" sz="5400" b="1">
                <a:solidFill>
                  <a:srgbClr val="0070C0"/>
                </a:solidFill>
                <a:latin typeface="+mj-lt"/>
              </a:rPr>
              <a:t>TÌM THÀNH PHẦN </a:t>
            </a:r>
          </a:p>
          <a:p>
            <a:r>
              <a:rPr lang="en-US" sz="5400" b="1">
                <a:solidFill>
                  <a:srgbClr val="0070C0"/>
                </a:solidFill>
                <a:latin typeface="+mj-lt"/>
              </a:rPr>
              <a:t>TRONG PHÉP NHÂN, PHÉP CHIA</a:t>
            </a:r>
          </a:p>
          <a:p>
            <a:r>
              <a:rPr lang="en-US" sz="4400" b="1">
                <a:solidFill>
                  <a:srgbClr val="002060"/>
                </a:solidFill>
                <a:latin typeface="+mj-lt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E2EBD4C-7E54-8241-0938-704D3868A4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847"/>
          <a:stretch/>
        </p:blipFill>
        <p:spPr>
          <a:xfrm>
            <a:off x="-1096055" y="-235038"/>
            <a:ext cx="5048623" cy="55356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E48F6EA-E0D2-F434-7195-801CF47F32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91675" y="5300663"/>
            <a:ext cx="2570163" cy="763587"/>
          </a:xfrm>
        </p:spPr>
        <p:txBody>
          <a:bodyPr/>
          <a:lstStyle/>
          <a:p>
            <a:r>
              <a:rPr lang="en-US" sz="4400">
                <a:solidFill>
                  <a:srgbClr val="0070C0"/>
                </a:solidFill>
              </a:rPr>
              <a:t>Trang 40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89FD29-2479-1123-80B3-7D18571B8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232" y="2287684"/>
            <a:ext cx="12004064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80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708E58B-6B56-50A3-6BA3-B7E5E52E64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8724" t="70838" r="48709" b="14087"/>
          <a:stretch/>
        </p:blipFill>
        <p:spPr>
          <a:xfrm>
            <a:off x="691450" y="4581074"/>
            <a:ext cx="4671067" cy="1754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AD24CF-8E0A-AD68-35D0-EF11BE1C6E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8724" t="45617" r="48709" b="30612"/>
          <a:stretch/>
        </p:blipFill>
        <p:spPr>
          <a:xfrm>
            <a:off x="691450" y="2081634"/>
            <a:ext cx="4671067" cy="27662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E35031-3FDE-547F-952F-CD99A6ECDA56}"/>
              </a:ext>
            </a:extLst>
          </p:cNvPr>
          <p:cNvSpPr txBox="1"/>
          <p:nvPr/>
        </p:nvSpPr>
        <p:spPr>
          <a:xfrm>
            <a:off x="2987596" y="87034"/>
            <a:ext cx="5875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Tìm thừa số trong một tích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2A698D-34EE-2464-5B55-EA98189EC2E4}"/>
              </a:ext>
            </a:extLst>
          </p:cNvPr>
          <p:cNvSpPr txBox="1"/>
          <p:nvPr/>
        </p:nvSpPr>
        <p:spPr>
          <a:xfrm>
            <a:off x="691450" y="487138"/>
            <a:ext cx="104674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/>
              <a:t>a) Tìm số bị chia</a:t>
            </a:r>
          </a:p>
          <a:p>
            <a:pPr algn="just"/>
            <a:r>
              <a:rPr lang="en-US" sz="2800"/>
              <a:t>Mai mua về một số bông hoa rồi cắm hết vào 3 lọ, mỗi lọ có 5 bông. Hỏi Mai đã mua về bao nhiêu bông hoa?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F37D7C-BDB3-1EE4-7EE2-F4AB6FA6ED78}"/>
              </a:ext>
            </a:extLst>
          </p:cNvPr>
          <p:cNvSpPr/>
          <p:nvPr/>
        </p:nvSpPr>
        <p:spPr>
          <a:xfrm>
            <a:off x="1359730" y="4755729"/>
            <a:ext cx="584617" cy="584617"/>
          </a:xfrm>
          <a:prstGeom prst="roundRect">
            <a:avLst/>
          </a:prstGeom>
          <a:solidFill>
            <a:schemeClr val="bg1"/>
          </a:solidFill>
          <a:ln>
            <a:solidFill>
              <a:srgbClr val="2221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22211E"/>
                </a:solidFill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2EDAED-6407-A6EA-CD1E-762FAE97BD4E}"/>
              </a:ext>
            </a:extLst>
          </p:cNvPr>
          <p:cNvSpPr/>
          <p:nvPr/>
        </p:nvSpPr>
        <p:spPr>
          <a:xfrm>
            <a:off x="2795276" y="4756587"/>
            <a:ext cx="584617" cy="5846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22211E"/>
                </a:solidFill>
              </a:rPr>
              <a:t>3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C1450AD-2D92-E679-E976-9A07D28BD406}"/>
              </a:ext>
            </a:extLst>
          </p:cNvPr>
          <p:cNvSpPr/>
          <p:nvPr/>
        </p:nvSpPr>
        <p:spPr>
          <a:xfrm>
            <a:off x="4174430" y="4771934"/>
            <a:ext cx="584617" cy="584617"/>
          </a:xfrm>
          <a:prstGeom prst="roundRect">
            <a:avLst/>
          </a:prstGeom>
          <a:solidFill>
            <a:schemeClr val="bg1"/>
          </a:solidFill>
          <a:ln>
            <a:solidFill>
              <a:srgbClr val="2221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22211E"/>
                </a:solidFill>
              </a:rPr>
              <a:t>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1319CD0-E0BC-8F55-6822-C53F40345FC8}"/>
              </a:ext>
            </a:extLst>
          </p:cNvPr>
          <p:cNvSpPr/>
          <p:nvPr/>
        </p:nvSpPr>
        <p:spPr>
          <a:xfrm>
            <a:off x="2062614" y="4709494"/>
            <a:ext cx="584617" cy="5846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22211E"/>
                </a:solidFill>
              </a:rPr>
              <a:t>: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3EB066D-553B-60DC-FB8C-382AA20A5D00}"/>
              </a:ext>
            </a:extLst>
          </p:cNvPr>
          <p:cNvSpPr/>
          <p:nvPr/>
        </p:nvSpPr>
        <p:spPr>
          <a:xfrm>
            <a:off x="3466039" y="4768710"/>
            <a:ext cx="584617" cy="5846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22211E"/>
                </a:solidFill>
              </a:rPr>
              <a:t>=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64992C-1CBF-8F09-A066-BFB33CB19D99}"/>
              </a:ext>
            </a:extLst>
          </p:cNvPr>
          <p:cNvSpPr/>
          <p:nvPr/>
        </p:nvSpPr>
        <p:spPr>
          <a:xfrm>
            <a:off x="752050" y="4730627"/>
            <a:ext cx="4671068" cy="645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31898E-D231-2D68-D148-32689C73BAB4}"/>
              </a:ext>
            </a:extLst>
          </p:cNvPr>
          <p:cNvSpPr/>
          <p:nvPr/>
        </p:nvSpPr>
        <p:spPr>
          <a:xfrm>
            <a:off x="691451" y="5369842"/>
            <a:ext cx="4631680" cy="1190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34BC1C-C896-71D9-8567-AD10344A6AC7}"/>
              </a:ext>
            </a:extLst>
          </p:cNvPr>
          <p:cNvSpPr txBox="1"/>
          <p:nvPr/>
        </p:nvSpPr>
        <p:spPr>
          <a:xfrm>
            <a:off x="5973097" y="2051984"/>
            <a:ext cx="5867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3200"/>
              <a:t>Số bông hoa cả 3 lọ bằng số bông hoa 1 lọ nhân với 3.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38F46F-6FFE-712A-7D2D-9BE39DE70B13}"/>
              </a:ext>
            </a:extLst>
          </p:cNvPr>
          <p:cNvSpPr txBox="1"/>
          <p:nvPr/>
        </p:nvSpPr>
        <p:spPr>
          <a:xfrm>
            <a:off x="5973097" y="3241472"/>
            <a:ext cx="5867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3200"/>
              <a:t>Số bông hoa cả 3 lọ là:</a:t>
            </a:r>
          </a:p>
          <a:p>
            <a:pPr algn="ctr"/>
            <a:r>
              <a:rPr lang="en-US" sz="3200"/>
              <a:t>5 x 3 = 15 (bông)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9F0D74-EFF3-0138-0483-890AF3DC368E}"/>
              </a:ext>
            </a:extLst>
          </p:cNvPr>
          <p:cNvSpPr txBox="1"/>
          <p:nvPr/>
        </p:nvSpPr>
        <p:spPr>
          <a:xfrm>
            <a:off x="6194683" y="4858072"/>
            <a:ext cx="5645935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Muốn tìm số bị chia, ta lấy thương nhân với số chia.</a:t>
            </a:r>
          </a:p>
        </p:txBody>
      </p:sp>
    </p:spTree>
    <p:extLst>
      <p:ext uri="{BB962C8B-B14F-4D97-AF65-F5344CB8AC3E}">
        <p14:creationId xmlns:p14="http://schemas.microsoft.com/office/powerpoint/2010/main" val="175137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1" grpId="0"/>
      <p:bldP spid="22" grpId="0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5DF5C7B-2FAA-8512-62CB-333C695858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9008" t="59544" r="49234" b="31273"/>
          <a:stretch/>
        </p:blipFill>
        <p:spPr>
          <a:xfrm>
            <a:off x="724818" y="5507297"/>
            <a:ext cx="4525555" cy="10739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AD24CF-8E0A-AD68-35D0-EF11BE1C6E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28724" t="45617" r="48709" b="30612"/>
          <a:stretch/>
        </p:blipFill>
        <p:spPr>
          <a:xfrm>
            <a:off x="691450" y="2081634"/>
            <a:ext cx="4671067" cy="27662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E35031-3FDE-547F-952F-CD99A6ECDA56}"/>
              </a:ext>
            </a:extLst>
          </p:cNvPr>
          <p:cNvSpPr txBox="1"/>
          <p:nvPr/>
        </p:nvSpPr>
        <p:spPr>
          <a:xfrm>
            <a:off x="2987596" y="87034"/>
            <a:ext cx="5875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/>
              <a:t>Tìm thừa số trong một tích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2A698D-34EE-2464-5B55-EA98189EC2E4}"/>
              </a:ext>
            </a:extLst>
          </p:cNvPr>
          <p:cNvSpPr txBox="1"/>
          <p:nvPr/>
        </p:nvSpPr>
        <p:spPr>
          <a:xfrm>
            <a:off x="691450" y="487138"/>
            <a:ext cx="104674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b)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chia</a:t>
            </a:r>
          </a:p>
          <a:p>
            <a:pPr algn="just"/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cắm</a:t>
            </a:r>
            <a:r>
              <a:rPr lang="en-US" sz="2800" dirty="0"/>
              <a:t> 15 </a:t>
            </a:r>
            <a:r>
              <a:rPr lang="en-US" sz="2800" dirty="0" err="1"/>
              <a:t>bông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lọ</a:t>
            </a:r>
            <a:r>
              <a:rPr lang="en-US" sz="2800" dirty="0"/>
              <a:t>,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lọ</a:t>
            </a:r>
            <a:r>
              <a:rPr lang="en-US" sz="2800" dirty="0"/>
              <a:t> 5 </a:t>
            </a:r>
            <a:r>
              <a:rPr lang="en-US" sz="2800" dirty="0" err="1"/>
              <a:t>bông</a:t>
            </a:r>
            <a:r>
              <a:rPr lang="en-US" sz="2800" dirty="0"/>
              <a:t>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Việt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cắm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lọ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vậy</a:t>
            </a:r>
            <a:r>
              <a:rPr lang="en-US" sz="2800" dirty="0"/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0F37D7C-BDB3-1EE4-7EE2-F4AB6FA6ED78}"/>
              </a:ext>
            </a:extLst>
          </p:cNvPr>
          <p:cNvSpPr/>
          <p:nvPr/>
        </p:nvSpPr>
        <p:spPr>
          <a:xfrm>
            <a:off x="1251072" y="4755729"/>
            <a:ext cx="693275" cy="584617"/>
          </a:xfrm>
          <a:prstGeom prst="roundRect">
            <a:avLst/>
          </a:prstGeom>
          <a:solidFill>
            <a:schemeClr val="bg1"/>
          </a:solidFill>
          <a:ln>
            <a:solidFill>
              <a:srgbClr val="2221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22211E"/>
                </a:solidFill>
              </a:rPr>
              <a:t>15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72EDAED-6407-A6EA-CD1E-762FAE97BD4E}"/>
              </a:ext>
            </a:extLst>
          </p:cNvPr>
          <p:cNvSpPr/>
          <p:nvPr/>
        </p:nvSpPr>
        <p:spPr>
          <a:xfrm>
            <a:off x="2795276" y="4756587"/>
            <a:ext cx="584617" cy="5846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22211E"/>
                </a:solidFill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C1450AD-2D92-E679-E976-9A07D28BD406}"/>
              </a:ext>
            </a:extLst>
          </p:cNvPr>
          <p:cNvSpPr/>
          <p:nvPr/>
        </p:nvSpPr>
        <p:spPr>
          <a:xfrm>
            <a:off x="4174430" y="4771934"/>
            <a:ext cx="584617" cy="584617"/>
          </a:xfrm>
          <a:prstGeom prst="roundRect">
            <a:avLst/>
          </a:prstGeom>
          <a:solidFill>
            <a:schemeClr val="bg1"/>
          </a:solidFill>
          <a:ln>
            <a:solidFill>
              <a:srgbClr val="2221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22211E"/>
                </a:solidFill>
              </a:rPr>
              <a:t>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1319CD0-E0BC-8F55-6822-C53F40345FC8}"/>
              </a:ext>
            </a:extLst>
          </p:cNvPr>
          <p:cNvSpPr/>
          <p:nvPr/>
        </p:nvSpPr>
        <p:spPr>
          <a:xfrm>
            <a:off x="2062614" y="4709494"/>
            <a:ext cx="584617" cy="5846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22211E"/>
                </a:solidFill>
              </a:rPr>
              <a:t>: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3EB066D-553B-60DC-FB8C-382AA20A5D00}"/>
              </a:ext>
            </a:extLst>
          </p:cNvPr>
          <p:cNvSpPr/>
          <p:nvPr/>
        </p:nvSpPr>
        <p:spPr>
          <a:xfrm>
            <a:off x="3466039" y="4768710"/>
            <a:ext cx="584617" cy="5846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22211E"/>
                </a:solidFill>
              </a:rPr>
              <a:t>=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64992C-1CBF-8F09-A066-BFB33CB19D99}"/>
              </a:ext>
            </a:extLst>
          </p:cNvPr>
          <p:cNvSpPr/>
          <p:nvPr/>
        </p:nvSpPr>
        <p:spPr>
          <a:xfrm>
            <a:off x="766571" y="4724242"/>
            <a:ext cx="4671068" cy="6453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31898E-D231-2D68-D148-32689C73BAB4}"/>
              </a:ext>
            </a:extLst>
          </p:cNvPr>
          <p:cNvSpPr/>
          <p:nvPr/>
        </p:nvSpPr>
        <p:spPr>
          <a:xfrm>
            <a:off x="711143" y="5362652"/>
            <a:ext cx="4631680" cy="11905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38F46F-6FFE-712A-7D2D-9BE39DE70B13}"/>
              </a:ext>
            </a:extLst>
          </p:cNvPr>
          <p:cNvSpPr txBox="1"/>
          <p:nvPr/>
        </p:nvSpPr>
        <p:spPr>
          <a:xfrm>
            <a:off x="6174059" y="2387551"/>
            <a:ext cx="48522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3200"/>
              <a:t>Số lọ hoa cắm được là:</a:t>
            </a:r>
          </a:p>
          <a:p>
            <a:pPr algn="ctr"/>
            <a:r>
              <a:rPr lang="en-US" sz="3200"/>
              <a:t>15 : 5 = 3 (lọ)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C9F0D74-EFF3-0138-0483-890AF3DC368E}"/>
              </a:ext>
            </a:extLst>
          </p:cNvPr>
          <p:cNvSpPr txBox="1"/>
          <p:nvPr/>
        </p:nvSpPr>
        <p:spPr>
          <a:xfrm>
            <a:off x="6039801" y="4306968"/>
            <a:ext cx="5645935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Muốn tìm số chia, ta lấy số bị chia chia cho thương.</a:t>
            </a:r>
          </a:p>
        </p:txBody>
      </p:sp>
    </p:spTree>
    <p:extLst>
      <p:ext uri="{BB962C8B-B14F-4D97-AF65-F5344CB8AC3E}">
        <p14:creationId xmlns:p14="http://schemas.microsoft.com/office/powerpoint/2010/main" val="174073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2" grpId="0"/>
      <p:bldP spid="23" grpId="0" animBg="1"/>
    </p:bldLst>
  </p:timing>
</p:sld>
</file>

<file path=ppt/theme/theme1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2223</TotalTime>
  <Words>1619</Words>
  <Application>Microsoft Office PowerPoint</Application>
  <PresentationFormat>Tùy chỉnh</PresentationFormat>
  <Paragraphs>213</Paragraphs>
  <Slides>20</Slides>
  <Notes>18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6" baseType="lpstr">
      <vt:lpstr>Itim</vt:lpstr>
      <vt:lpstr>SVN-Billo</vt:lpstr>
      <vt:lpstr>HP001 4 hàng</vt:lpstr>
      <vt:lpstr>Arial</vt:lpstr>
      <vt:lpstr>Varela Round</vt:lpstr>
      <vt:lpstr>Learning the Alphabet by Slidesgo</vt:lpstr>
      <vt:lpstr>Chuẩn bị</vt:lpstr>
      <vt:lpstr>Bản trình bày PowerPoint</vt:lpstr>
      <vt:lpstr>TOÁN 3</vt:lpstr>
      <vt:lpstr>Bản trình bày PowerPoint</vt:lpstr>
      <vt:lpstr>Bản trình bày PowerPoint</vt:lpstr>
      <vt:lpstr>Bản trình bày PowerPoint</vt:lpstr>
      <vt:lpstr>Trang 40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the Alphabet</dc:title>
  <dc:creator>PC</dc:creator>
  <cp:lastModifiedBy>Administrator</cp:lastModifiedBy>
  <cp:revision>298</cp:revision>
  <dcterms:modified xsi:type="dcterms:W3CDTF">2024-10-16T02:55:08Z</dcterms:modified>
</cp:coreProperties>
</file>