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5"/>
  </p:notesMasterIdLst>
  <p:sldIdLst>
    <p:sldId id="420" r:id="rId3"/>
    <p:sldId id="265" r:id="rId4"/>
    <p:sldId id="256" r:id="rId5"/>
    <p:sldId id="379" r:id="rId6"/>
    <p:sldId id="393" r:id="rId7"/>
    <p:sldId id="394" r:id="rId8"/>
    <p:sldId id="264" r:id="rId9"/>
    <p:sldId id="422" r:id="rId10"/>
    <p:sldId id="267" r:id="rId11"/>
    <p:sldId id="375" r:id="rId12"/>
    <p:sldId id="397" r:id="rId13"/>
    <p:sldId id="398" r:id="rId14"/>
    <p:sldId id="399" r:id="rId15"/>
    <p:sldId id="377" r:id="rId16"/>
    <p:sldId id="378" r:id="rId17"/>
    <p:sldId id="400" r:id="rId18"/>
    <p:sldId id="380" r:id="rId19"/>
    <p:sldId id="381" r:id="rId20"/>
    <p:sldId id="408" r:id="rId21"/>
    <p:sldId id="407" r:id="rId22"/>
    <p:sldId id="409" r:id="rId23"/>
    <p:sldId id="410" r:id="rId24"/>
    <p:sldId id="421" r:id="rId25"/>
    <p:sldId id="268" r:id="rId26"/>
    <p:sldId id="403" r:id="rId27"/>
    <p:sldId id="412" r:id="rId28"/>
    <p:sldId id="413" r:id="rId29"/>
    <p:sldId id="414" r:id="rId30"/>
    <p:sldId id="404" r:id="rId31"/>
    <p:sldId id="405" r:id="rId32"/>
    <p:sldId id="384" r:id="rId33"/>
    <p:sldId id="385" r:id="rId34"/>
    <p:sldId id="386" r:id="rId35"/>
    <p:sldId id="387" r:id="rId36"/>
    <p:sldId id="411" r:id="rId37"/>
    <p:sldId id="415" r:id="rId38"/>
    <p:sldId id="388" r:id="rId39"/>
    <p:sldId id="416" r:id="rId40"/>
    <p:sldId id="389" r:id="rId41"/>
    <p:sldId id="390" r:id="rId42"/>
    <p:sldId id="391" r:id="rId43"/>
    <p:sldId id="417" r:id="rId44"/>
  </p:sldIdLst>
  <p:sldSz cx="12192000" cy="6858000"/>
  <p:notesSz cx="6858000" cy="9144000"/>
  <p:embeddedFontLst>
    <p:embeddedFont>
      <p:font typeface="Calibri Light" panose="020F0302020204030204" pitchFamily="34" charset="0"/>
      <p:regular r:id="rId46"/>
      <p:italic r:id="rId47"/>
    </p:embeddedFont>
    <p:embeddedFont>
      <p:font typeface="Nunito" panose="020B0604020202020204" charset="0"/>
      <p:regular r:id="rId48"/>
      <p:bold r:id="rId49"/>
      <p:italic r:id="rId50"/>
      <p:boldItalic r:id="rId51"/>
    </p:embeddedFont>
    <p:embeddedFont>
      <p:font typeface="Tahoma" panose="020B0604030504040204" pitchFamily="34" charset="0"/>
      <p:regular r:id="rId52"/>
      <p:bold r:id="rId53"/>
    </p:embeddedFont>
    <p:embeddedFont>
      <p:font typeface="Calibri" panose="020F0502020204030204" pitchFamily="34" charset="0"/>
      <p:regular r:id="rId54"/>
      <p:bold r:id="rId55"/>
      <p:italic r:id="rId56"/>
      <p:boldItalic r:id="rId57"/>
    </p:embeddedFont>
    <p:embeddedFont>
      <p:font typeface="HP001 4 hàng" panose="020B0603050302020204" pitchFamily="34" charset="0"/>
      <p:regular r:id="rId58"/>
      <p:bold r:id="rId59"/>
    </p:embeddedFont>
    <p:embeddedFont>
      <p:font typeface="Gluten"/>
      <p:regular r:id="rId60"/>
      <p:bold r:id="rId61"/>
    </p:embeddedFont>
    <p:embeddedFont>
      <p:font typeface="Nunito Black" panose="020B0604020202020204" charset="0"/>
      <p:bold r:id="rId62"/>
      <p:boldItalic r:id="rId63"/>
    </p:embeddedFont>
    <p:embeddedFont>
      <p:font typeface="Sigmar One" panose="020B0604020202020204" charset="0"/>
      <p:regular r:id="rId64"/>
    </p:embeddedFont>
    <p:embeddedFont>
      <p:font typeface="Open Sans" panose="020B060402020202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snapToGrid="0">
      <p:cViewPr varScale="1">
        <p:scale>
          <a:sx n="61" d="100"/>
          <a:sy n="61" d="100"/>
        </p:scale>
        <p:origin x="8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F9254-A88B-45CE-904F-41C2E6BEF8CA}"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5CD5A-7C0A-4D0B-9EF5-B358AD68F703}" type="slidenum">
              <a:rPr lang="en-US" smtClean="0"/>
              <a:t>‹#›</a:t>
            </a:fld>
            <a:endParaRPr lang="en-US"/>
          </a:p>
        </p:txBody>
      </p:sp>
    </p:spTree>
    <p:extLst>
      <p:ext uri="{BB962C8B-B14F-4D97-AF65-F5344CB8AC3E}">
        <p14:creationId xmlns:p14="http://schemas.microsoft.com/office/powerpoint/2010/main" val="2914439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15</a:t>
            </a:fld>
            <a:endParaRPr lang="en-US"/>
          </a:p>
        </p:txBody>
      </p:sp>
    </p:spTree>
    <p:extLst>
      <p:ext uri="{BB962C8B-B14F-4D97-AF65-F5344CB8AC3E}">
        <p14:creationId xmlns:p14="http://schemas.microsoft.com/office/powerpoint/2010/main" val="114727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góc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MNPQ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RTXY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32</a:t>
            </a:fld>
            <a:endParaRPr lang="en-US"/>
          </a:p>
        </p:txBody>
      </p:sp>
    </p:spTree>
    <p:extLst>
      <p:ext uri="{BB962C8B-B14F-4D97-AF65-F5344CB8AC3E}">
        <p14:creationId xmlns:p14="http://schemas.microsoft.com/office/powerpoint/2010/main" val="2190965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vạch</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xăng-ti-mét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ABCD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MNPQ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b="1" kern="1200" dirty="0">
                <a:solidFill>
                  <a:schemeClr val="tx1"/>
                </a:solidFill>
                <a:effectLst/>
                <a:latin typeface="+mn-lt"/>
                <a:ea typeface="+mn-ea"/>
                <a:cs typeface="+mn-cs"/>
              </a:rPr>
              <a:t> 3</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cm.</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33</a:t>
            </a:fld>
            <a:endParaRPr lang="en-US"/>
          </a:p>
        </p:txBody>
      </p:sp>
    </p:spTree>
    <p:extLst>
      <p:ext uri="{BB962C8B-B14F-4D97-AF65-F5344CB8AC3E}">
        <p14:creationId xmlns:p14="http://schemas.microsoft.com/office/powerpoint/2010/main" val="232836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ban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lần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ô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Rô-bốt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34</a:t>
            </a:fld>
            <a:endParaRPr lang="en-US"/>
          </a:p>
        </p:txBody>
      </p:sp>
    </p:spTree>
    <p:extLst>
      <p:ext uri="{BB962C8B-B14F-4D97-AF65-F5344CB8AC3E}">
        <p14:creationId xmlns:p14="http://schemas.microsoft.com/office/powerpoint/2010/main" val="37274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ABCD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AD = BC = 13 dm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AB = DC = 20 dm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AD = 13 dm.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trũi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AB = 20 dm.</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37</a:t>
            </a:fld>
            <a:endParaRPr lang="en-US"/>
          </a:p>
        </p:txBody>
      </p:sp>
    </p:spTree>
    <p:extLst>
      <p:ext uri="{BB962C8B-B14F-4D97-AF65-F5344CB8AC3E}">
        <p14:creationId xmlns:p14="http://schemas.microsoft.com/office/powerpoint/2010/main" val="135070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CDNM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CD = MN = 2km.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km.</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CM = ND = 1 km.</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km + 1 km = 2 km.</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39</a:t>
            </a:fld>
            <a:endParaRPr lang="en-US"/>
          </a:p>
        </p:txBody>
      </p:sp>
    </p:spTree>
    <p:extLst>
      <p:ext uri="{BB962C8B-B14F-4D97-AF65-F5344CB8AC3E}">
        <p14:creationId xmlns:p14="http://schemas.microsoft.com/office/powerpoint/2010/main" val="111018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CDNM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CD = MN = 2km.</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CD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km.</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ND.</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CM = ND = 1 km.</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km + 1 km = 2 km.</a:t>
            </a:r>
          </a:p>
          <a:p>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40</a:t>
            </a:fld>
            <a:endParaRPr lang="en-US"/>
          </a:p>
        </p:txBody>
      </p:sp>
    </p:spTree>
    <p:extLst>
      <p:ext uri="{BB962C8B-B14F-4D97-AF65-F5344CB8AC3E}">
        <p14:creationId xmlns:p14="http://schemas.microsoft.com/office/powerpoint/2010/main" val="2225720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10 : 2 = 5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5 = 1 + 4</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5 = 2 + 3</a:t>
            </a:r>
          </a:p>
          <a:p>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1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4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2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3 que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85CD5A-7C0A-4D0B-9EF5-B358AD68F703}" type="slidenum">
              <a:rPr lang="en-US" smtClean="0"/>
              <a:t>41</a:t>
            </a:fld>
            <a:endParaRPr lang="en-US"/>
          </a:p>
        </p:txBody>
      </p:sp>
    </p:spTree>
    <p:extLst>
      <p:ext uri="{BB962C8B-B14F-4D97-AF65-F5344CB8AC3E}">
        <p14:creationId xmlns:p14="http://schemas.microsoft.com/office/powerpoint/2010/main" val="298223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tam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ADC, ACB, BCE.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ABCD, ABEC, ABED.</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16</a:t>
            </a:fld>
            <a:endParaRPr lang="en-US"/>
          </a:p>
        </p:txBody>
      </p:sp>
    </p:spTree>
    <p:extLst>
      <p:ext uri="{BB962C8B-B14F-4D97-AF65-F5344CB8AC3E}">
        <p14:creationId xmlns:p14="http://schemas.microsoft.com/office/powerpoint/2010/main" val="145836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Mai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tờ</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giác</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18</a:t>
            </a:fld>
            <a:endParaRPr lang="en-US"/>
          </a:p>
        </p:txBody>
      </p:sp>
    </p:spTree>
    <p:extLst>
      <p:ext uri="{BB962C8B-B14F-4D97-AF65-F5344CB8AC3E}">
        <p14:creationId xmlns:p14="http://schemas.microsoft.com/office/powerpoint/2010/main" val="73015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19</a:t>
            </a:fld>
            <a:endParaRPr lang="en-US"/>
          </a:p>
        </p:txBody>
      </p:sp>
    </p:spTree>
    <p:extLst>
      <p:ext uri="{BB962C8B-B14F-4D97-AF65-F5344CB8AC3E}">
        <p14:creationId xmlns:p14="http://schemas.microsoft.com/office/powerpoint/2010/main" val="384385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20</a:t>
            </a:fld>
            <a:endParaRPr lang="en-US"/>
          </a:p>
        </p:txBody>
      </p:sp>
    </p:spTree>
    <p:extLst>
      <p:ext uri="{BB962C8B-B14F-4D97-AF65-F5344CB8AC3E}">
        <p14:creationId xmlns:p14="http://schemas.microsoft.com/office/powerpoint/2010/main" val="395247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21</a:t>
            </a:fld>
            <a:endParaRPr lang="en-US"/>
          </a:p>
        </p:txBody>
      </p:sp>
    </p:spTree>
    <p:extLst>
      <p:ext uri="{BB962C8B-B14F-4D97-AF65-F5344CB8AC3E}">
        <p14:creationId xmlns:p14="http://schemas.microsoft.com/office/powerpoint/2010/main" val="372647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22</a:t>
            </a:fld>
            <a:endParaRPr lang="en-US"/>
          </a:p>
        </p:txBody>
      </p:sp>
    </p:spTree>
    <p:extLst>
      <p:ext uri="{BB962C8B-B14F-4D97-AF65-F5344CB8AC3E}">
        <p14:creationId xmlns:p14="http://schemas.microsoft.com/office/powerpoint/2010/main" val="246564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4 </a:t>
            </a:r>
            <a:r>
              <a:rPr lang="en-US" dirty="0" err="1"/>
              <a:t>cách</a:t>
            </a:r>
            <a:r>
              <a:rPr lang="en-US" dirty="0"/>
              <a:t> </a:t>
            </a:r>
            <a:r>
              <a:rPr lang="en-US" dirty="0" err="1"/>
              <a:t>cắt</a:t>
            </a:r>
            <a:r>
              <a:rPr lang="en-US" dirty="0"/>
              <a:t> </a:t>
            </a:r>
            <a:r>
              <a:rPr lang="en-US" dirty="0" err="1"/>
              <a:t>tờ</a:t>
            </a:r>
            <a:r>
              <a:rPr lang="en-US" dirty="0"/>
              <a:t> </a:t>
            </a:r>
            <a:r>
              <a:rPr lang="en-US" dirty="0" err="1"/>
              <a:t>giấy</a:t>
            </a:r>
            <a:r>
              <a:rPr lang="en-US" dirty="0"/>
              <a:t> </a:t>
            </a:r>
            <a:r>
              <a:rPr lang="en-US" dirty="0" err="1"/>
              <a:t>để</a:t>
            </a:r>
            <a:r>
              <a:rPr lang="en-US" dirty="0"/>
              <a:t> </a:t>
            </a:r>
            <a:r>
              <a:rPr lang="en-US" dirty="0" err="1"/>
              <a:t>có</a:t>
            </a:r>
            <a:r>
              <a:rPr lang="en-US" dirty="0"/>
              <a:t> 1 </a:t>
            </a:r>
            <a:r>
              <a:rPr lang="en-US" dirty="0" err="1"/>
              <a:t>hình</a:t>
            </a:r>
            <a:r>
              <a:rPr lang="en-US" dirty="0"/>
              <a:t> tam </a:t>
            </a:r>
            <a:r>
              <a:rPr lang="en-US" dirty="0" err="1"/>
              <a:t>giác</a:t>
            </a:r>
            <a:r>
              <a:rPr lang="en-US" dirty="0"/>
              <a:t> </a:t>
            </a:r>
            <a:r>
              <a:rPr lang="en-US" dirty="0" err="1"/>
              <a:t>và</a:t>
            </a:r>
            <a:r>
              <a:rPr lang="en-US" dirty="0"/>
              <a:t> 1 </a:t>
            </a:r>
            <a:r>
              <a:rPr lang="en-US" dirty="0" err="1"/>
              <a:t>hình</a:t>
            </a:r>
            <a:r>
              <a:rPr lang="en-US" dirty="0"/>
              <a:t> </a:t>
            </a:r>
            <a:r>
              <a:rPr lang="en-US" dirty="0" err="1"/>
              <a:t>từ</a:t>
            </a:r>
            <a:r>
              <a:rPr lang="en-US" dirty="0"/>
              <a:t> </a:t>
            </a:r>
            <a:r>
              <a:rPr lang="en-US" dirty="0" err="1"/>
              <a:t>giác</a:t>
            </a:r>
            <a:r>
              <a:rPr lang="en-US" dirty="0"/>
              <a:t>.</a:t>
            </a:r>
          </a:p>
        </p:txBody>
      </p:sp>
      <p:sp>
        <p:nvSpPr>
          <p:cNvPr id="4" name="Slide Number Placeholder 3"/>
          <p:cNvSpPr>
            <a:spLocks noGrp="1"/>
          </p:cNvSpPr>
          <p:nvPr>
            <p:ph type="sldNum" sz="quarter" idx="5"/>
          </p:nvPr>
        </p:nvSpPr>
        <p:spPr/>
        <p:txBody>
          <a:bodyPr/>
          <a:lstStyle/>
          <a:p>
            <a:fld id="{6585CD5A-7C0A-4D0B-9EF5-B358AD68F703}" type="slidenum">
              <a:rPr lang="en-US" smtClean="0"/>
              <a:t>23</a:t>
            </a:fld>
            <a:endParaRPr lang="en-US"/>
          </a:p>
        </p:txBody>
      </p:sp>
    </p:spTree>
    <p:extLst>
      <p:ext uri="{BB962C8B-B14F-4D97-AF65-F5344CB8AC3E}">
        <p14:creationId xmlns:p14="http://schemas.microsoft.com/office/powerpoint/2010/main" val="76717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góc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EGHI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585CD5A-7C0A-4D0B-9EF5-B358AD68F703}" type="slidenum">
              <a:rPr lang="en-US" smtClean="0"/>
              <a:t>31</a:t>
            </a:fld>
            <a:endParaRPr lang="en-US"/>
          </a:p>
        </p:txBody>
      </p:sp>
    </p:spTree>
    <p:extLst>
      <p:ext uri="{BB962C8B-B14F-4D97-AF65-F5344CB8AC3E}">
        <p14:creationId xmlns:p14="http://schemas.microsoft.com/office/powerpoint/2010/main" val="256360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4AD1-65C6-41EF-8F5F-708053C84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22AF4F-6B10-4608-A8A9-E87C120C4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3DBDB-B407-4B91-B824-E56482FBF887}"/>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B2E4155B-75FB-4531-B6A8-481CDF4A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D2CE9-45E0-4BE3-B255-A2D4CCB7420E}"/>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425791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7282-AD34-4709-987E-EC0703335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8A5C0-9288-4D35-91DB-22C98029BD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54F44-DCFE-4E8B-9227-07E8058BCC81}"/>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AC4FC190-3BEE-4519-975F-95ADE0AA4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C0CBB-5298-4EE7-BF61-3DC6FD52C59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002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677C7-F9AC-4323-9738-03E4E4111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608DB-E362-48DC-BE45-0FD1A0F1E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DF88E-655D-4600-B71F-4484695DDA0A}"/>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6580D2C0-54C7-436E-9491-F04A5A4C7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1DF0A-7E47-4ECA-81DB-9F4D6FA0A2F8}"/>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38930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538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73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646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866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07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5011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4730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08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E0F9-7B76-459B-894F-DE5DA83B4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F33FD-12E4-4980-AD3C-43C5CB26F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E9C7A-94F8-41C7-A688-8CE83FC5F13E}"/>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52649C68-985C-45B5-82C1-F84ED02E0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40B0-E407-489D-B7DF-D888CAD6AFC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153398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547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885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160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71B2-7679-46F8-9510-69F48530D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5141B-3CA7-4AC7-BE5C-B00CB9671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DB897-148C-40BE-85D2-23878D91575B}"/>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9BB43FD5-DA2D-4DDC-9FC8-AFCD906CF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D163F-53D3-4702-BA7A-ED2D8F89843C}"/>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71138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81BD-53A2-4314-8BE8-17FE88E1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7969C-A8DA-47FC-B6FF-88270BF13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DA803-5AB5-45C5-83AA-149A7F15E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A05C9-3BAE-4A7E-88EA-6D7C67408C3F}"/>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6" name="Footer Placeholder 5">
            <a:extLst>
              <a:ext uri="{FF2B5EF4-FFF2-40B4-BE49-F238E27FC236}">
                <a16:creationId xmlns:a16="http://schemas.microsoft.com/office/drawing/2014/main" id="{7B65B2A4-82B3-4BB1-9631-92286A43D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5DE5C-6955-40CD-BFA3-8073E9547F1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92446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7BDE-98BA-4E93-B787-49F6A63D37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AA0DE-CC94-4ED3-A51C-938BD78AB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24BF5-F41E-4390-86E8-5140554C7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602BB-11D1-4702-8B0B-8946AA510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A6963-028B-4947-9636-A82244BFC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A5CA8-27B1-4245-BE70-BDE878E38BAD}"/>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8" name="Footer Placeholder 7">
            <a:extLst>
              <a:ext uri="{FF2B5EF4-FFF2-40B4-BE49-F238E27FC236}">
                <a16:creationId xmlns:a16="http://schemas.microsoft.com/office/drawing/2014/main" id="{00221DCC-D13C-4C7F-9EB1-777217A4A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4D96DA-02CD-4DCC-8BBB-D00E49BB6D91}"/>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67164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D40A-1995-4092-B595-897675C6C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85A9D-A4A3-4CD5-8856-8895B91AC4C7}"/>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4" name="Footer Placeholder 3">
            <a:extLst>
              <a:ext uri="{FF2B5EF4-FFF2-40B4-BE49-F238E27FC236}">
                <a16:creationId xmlns:a16="http://schemas.microsoft.com/office/drawing/2014/main" id="{C8A2D4CC-48A3-4F57-B277-418080989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0E49C-C04F-44DB-8C49-825B3C372B67}"/>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766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C86B2-40DB-4ED8-B418-AF4B5C9C787D}"/>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3" name="Footer Placeholder 2">
            <a:extLst>
              <a:ext uri="{FF2B5EF4-FFF2-40B4-BE49-F238E27FC236}">
                <a16:creationId xmlns:a16="http://schemas.microsoft.com/office/drawing/2014/main" id="{649CAF09-D1BD-4F42-A8E3-D196C2AC8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CAE08-5359-40AA-9923-050654C985B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8776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CDEA-E999-4DAE-82E8-4FFFA4C3E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7855D1-9555-4C0C-BE20-71D479293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3C699-66A2-40D9-B1D0-6E1089276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B6BFB-BF0A-4E68-98D6-279CAC07D180}"/>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6" name="Footer Placeholder 5">
            <a:extLst>
              <a:ext uri="{FF2B5EF4-FFF2-40B4-BE49-F238E27FC236}">
                <a16:creationId xmlns:a16="http://schemas.microsoft.com/office/drawing/2014/main" id="{B7E40995-516A-46C6-902C-EA4AC1F08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32919-8D3F-47F1-9D31-59AF10642B5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28300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C794-F5BB-49A0-AA50-15D66EBEC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2831F7-5157-4E51-8095-8A7766A3A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4F91B-7AB9-4B54-9F4A-77F09D640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026F1-25A3-4C35-B5BC-85683843B36B}"/>
              </a:ext>
            </a:extLst>
          </p:cNvPr>
          <p:cNvSpPr>
            <a:spLocks noGrp="1"/>
          </p:cNvSpPr>
          <p:nvPr>
            <p:ph type="dt" sz="half" idx="10"/>
          </p:nvPr>
        </p:nvSpPr>
        <p:spPr/>
        <p:txBody>
          <a:bodyPr/>
          <a:lstStyle/>
          <a:p>
            <a:fld id="{8A129EB9-DE79-4BDB-8088-F8CDD7711246}" type="datetimeFigureOut">
              <a:rPr lang="en-US" smtClean="0"/>
              <a:t>11/2/2024</a:t>
            </a:fld>
            <a:endParaRPr lang="en-US"/>
          </a:p>
        </p:txBody>
      </p:sp>
      <p:sp>
        <p:nvSpPr>
          <p:cNvPr id="6" name="Footer Placeholder 5">
            <a:extLst>
              <a:ext uri="{FF2B5EF4-FFF2-40B4-BE49-F238E27FC236}">
                <a16:creationId xmlns:a16="http://schemas.microsoft.com/office/drawing/2014/main" id="{9AF6DCAE-2AE9-4961-9F84-0A9F7A8A7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97B57-1A19-4087-99C3-ABC3B3FF507F}"/>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91571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22B68-AF37-45CE-8F55-1CA6B9281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1D025-545F-45BA-8D29-D8897C50B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AE66-72BE-45DD-AA18-E3777C387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29EB9-DE79-4BDB-8088-F8CDD7711246}" type="datetimeFigureOut">
              <a:rPr lang="en-US" smtClean="0"/>
              <a:t>11/2/2024</a:t>
            </a:fld>
            <a:endParaRPr lang="en-US"/>
          </a:p>
        </p:txBody>
      </p:sp>
      <p:sp>
        <p:nvSpPr>
          <p:cNvPr id="5" name="Footer Placeholder 4">
            <a:extLst>
              <a:ext uri="{FF2B5EF4-FFF2-40B4-BE49-F238E27FC236}">
                <a16:creationId xmlns:a16="http://schemas.microsoft.com/office/drawing/2014/main" id="{A3E6C847-4BFA-47DD-8C28-AD6EB3F17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C35A6-BA0E-4759-A57D-C021B1689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C35E1-CD43-42FD-B76A-38A35553F475}" type="slidenum">
              <a:rPr lang="en-US" smtClean="0"/>
              <a:t>‹#›</a:t>
            </a:fld>
            <a:endParaRPr lang="en-US"/>
          </a:p>
        </p:txBody>
      </p:sp>
    </p:spTree>
    <p:extLst>
      <p:ext uri="{BB962C8B-B14F-4D97-AF65-F5344CB8AC3E}">
        <p14:creationId xmlns:p14="http://schemas.microsoft.com/office/powerpoint/2010/main" val="389766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71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99F60-2DEC-4DEF-9300-E3C8E7CE95D2}"/>
              </a:ext>
            </a:extLst>
          </p:cNvPr>
          <p:cNvSpPr txBox="1"/>
          <p:nvPr/>
        </p:nvSpPr>
        <p:spPr>
          <a:xfrm>
            <a:off x="1002303" y="3043886"/>
            <a:ext cx="2325978" cy="890171"/>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19</a:t>
            </a:r>
          </a:p>
        </p:txBody>
      </p:sp>
      <p:sp>
        <p:nvSpPr>
          <p:cNvPr id="3" name="TextBox 2">
            <a:extLst>
              <a:ext uri="{FF2B5EF4-FFF2-40B4-BE49-F238E27FC236}">
                <a16:creationId xmlns:a16="http://schemas.microsoft.com/office/drawing/2014/main" id="{FDF99F60-2DEC-4DEF-9300-E3C8E7CE95D2}"/>
              </a:ext>
            </a:extLst>
          </p:cNvPr>
          <p:cNvSpPr txBox="1"/>
          <p:nvPr/>
        </p:nvSpPr>
        <p:spPr>
          <a:xfrm>
            <a:off x="3328281" y="2887681"/>
            <a:ext cx="6946203" cy="7325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HÌNH TAM GIÁC, HÌNH TỨ GIÁC</a:t>
            </a:r>
            <a:r>
              <a:rPr kumimoji="0" lang="en-US" sz="3200" b="1" i="0" u="none" strike="noStrike" kern="1200" cap="none" spc="0" normalizeH="0" baseline="0" noProof="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FDF99F60-2DEC-4DEF-9300-E3C8E7CE95D2}"/>
              </a:ext>
            </a:extLst>
          </p:cNvPr>
          <p:cNvSpPr txBox="1"/>
          <p:nvPr/>
        </p:nvSpPr>
        <p:spPr>
          <a:xfrm>
            <a:off x="1167619" y="536790"/>
            <a:ext cx="9135001" cy="16927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Thứ</a:t>
            </a:r>
            <a:r>
              <a:rPr lang="en-US" sz="4000" b="1" dirty="0">
                <a:solidFill>
                  <a:srgbClr val="002060"/>
                </a:solidFill>
                <a:latin typeface="HP001 4 hàng" panose="020B0603050302020204" pitchFamily="34" charset="0"/>
                <a:ea typeface="Tahoma" panose="020B0604030504040204" pitchFamily="34" charset="0"/>
                <a:cs typeface="Tahoma" panose="020B0604030504040204" pitchFamily="34" charset="0"/>
              </a:rPr>
              <a:t> </a:t>
            </a:r>
            <a:r>
              <a:rPr lang="en-US" sz="4000" b="1" dirty="0" err="1">
                <a:solidFill>
                  <a:srgbClr val="002060"/>
                </a:solidFill>
                <a:latin typeface="HP001 4 hàng" panose="020B0603050302020204" pitchFamily="34" charset="0"/>
                <a:ea typeface="Tahoma" panose="020B0604030504040204" pitchFamily="34" charset="0"/>
                <a:cs typeface="Tahoma" panose="020B0604030504040204" pitchFamily="34" charset="0"/>
              </a:rPr>
              <a:t>ba</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ngày</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a:t>
            </a:r>
            <a:r>
              <a:rPr lang="en-US" sz="4000" b="1" dirty="0">
                <a:solidFill>
                  <a:srgbClr val="002060"/>
                </a:solidFill>
                <a:latin typeface="HP001 4 hàng" panose="020B0603050302020204" pitchFamily="34" charset="0"/>
                <a:ea typeface="Tahoma" panose="020B0604030504040204" pitchFamily="34" charset="0"/>
                <a:cs typeface="Tahoma" panose="020B0604030504040204" pitchFamily="34" charset="0"/>
              </a:rPr>
              <a:t>29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tháng</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10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năm</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2024</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Toán</a:t>
            </a:r>
            <a:endPar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3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6ED12-5E72-41D8-8E23-F5686B268E47}"/>
              </a:ext>
            </a:extLst>
          </p:cNvPr>
          <p:cNvPicPr>
            <a:picLocks noChangeAspect="1"/>
          </p:cNvPicPr>
          <p:nvPr/>
        </p:nvPicPr>
        <p:blipFill rotWithShape="1">
          <a:blip r:embed="rId2"/>
          <a:srcRect l="8609"/>
          <a:stretch/>
        </p:blipFill>
        <p:spPr>
          <a:xfrm>
            <a:off x="191919" y="209659"/>
            <a:ext cx="2215597" cy="901690"/>
          </a:xfrm>
          <a:prstGeom prst="rect">
            <a:avLst/>
          </a:prstGeom>
        </p:spPr>
      </p:pic>
      <p:pic>
        <p:nvPicPr>
          <p:cNvPr id="3" name="Picture 2">
            <a:extLst>
              <a:ext uri="{FF2B5EF4-FFF2-40B4-BE49-F238E27FC236}">
                <a16:creationId xmlns:a16="http://schemas.microsoft.com/office/drawing/2014/main" id="{91DF284C-C992-4D30-A3A7-FFDDE0C7A424}"/>
              </a:ext>
            </a:extLst>
          </p:cNvPr>
          <p:cNvPicPr>
            <a:picLocks noChangeAspect="1"/>
          </p:cNvPicPr>
          <p:nvPr/>
        </p:nvPicPr>
        <p:blipFill>
          <a:blip r:embed="rId3"/>
          <a:stretch>
            <a:fillRect/>
          </a:stretch>
        </p:blipFill>
        <p:spPr>
          <a:xfrm>
            <a:off x="3776677" y="209659"/>
            <a:ext cx="4790543" cy="734238"/>
          </a:xfrm>
          <a:prstGeom prst="rect">
            <a:avLst/>
          </a:prstGeom>
        </p:spPr>
      </p:pic>
      <p:pic>
        <p:nvPicPr>
          <p:cNvPr id="7" name="Picture 6">
            <a:extLst>
              <a:ext uri="{FF2B5EF4-FFF2-40B4-BE49-F238E27FC236}">
                <a16:creationId xmlns:a16="http://schemas.microsoft.com/office/drawing/2014/main" id="{DD54A6CA-5E54-4E78-964D-5687A272E210}"/>
              </a:ext>
            </a:extLst>
          </p:cNvPr>
          <p:cNvPicPr>
            <a:picLocks noChangeAspect="1"/>
          </p:cNvPicPr>
          <p:nvPr/>
        </p:nvPicPr>
        <p:blipFill>
          <a:blip r:embed="rId4"/>
          <a:stretch>
            <a:fillRect/>
          </a:stretch>
        </p:blipFill>
        <p:spPr>
          <a:xfrm>
            <a:off x="191919" y="1111349"/>
            <a:ext cx="11808162" cy="5536992"/>
          </a:xfrm>
          <a:prstGeom prst="rect">
            <a:avLst/>
          </a:prstGeom>
        </p:spPr>
      </p:pic>
    </p:spTree>
    <p:extLst>
      <p:ext uri="{BB962C8B-B14F-4D97-AF65-F5344CB8AC3E}">
        <p14:creationId xmlns:p14="http://schemas.microsoft.com/office/powerpoint/2010/main" val="3064096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06FA6-D1CA-0507-8558-9EC4915F5F38}"/>
              </a:ext>
            </a:extLst>
          </p:cNvPr>
          <p:cNvPicPr>
            <a:picLocks noChangeAspect="1"/>
          </p:cNvPicPr>
          <p:nvPr/>
        </p:nvPicPr>
        <p:blipFill>
          <a:blip r:embed="rId2"/>
          <a:stretch>
            <a:fillRect/>
          </a:stretch>
        </p:blipFill>
        <p:spPr>
          <a:xfrm>
            <a:off x="1" y="14069"/>
            <a:ext cx="2069150" cy="1049588"/>
          </a:xfrm>
          <a:prstGeom prst="rect">
            <a:avLst/>
          </a:prstGeom>
        </p:spPr>
      </p:pic>
      <p:sp>
        <p:nvSpPr>
          <p:cNvPr id="4" name="Oval 3">
            <a:extLst>
              <a:ext uri="{FF2B5EF4-FFF2-40B4-BE49-F238E27FC236}">
                <a16:creationId xmlns:a16="http://schemas.microsoft.com/office/drawing/2014/main" id="{79FB7E77-DBF3-8D61-3433-F5C958A89041}"/>
              </a:ext>
            </a:extLst>
          </p:cNvPr>
          <p:cNvSpPr/>
          <p:nvPr/>
        </p:nvSpPr>
        <p:spPr>
          <a:xfrm>
            <a:off x="5400675" y="190777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43B1B07-AC5D-738D-E05F-89230FAA2779}"/>
              </a:ext>
            </a:extLst>
          </p:cNvPr>
          <p:cNvSpPr/>
          <p:nvPr/>
        </p:nvSpPr>
        <p:spPr>
          <a:xfrm>
            <a:off x="4336834" y="379132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6BE04B-3653-9045-F8A5-D959BE6AE00F}"/>
              </a:ext>
            </a:extLst>
          </p:cNvPr>
          <p:cNvSpPr/>
          <p:nvPr/>
        </p:nvSpPr>
        <p:spPr>
          <a:xfrm>
            <a:off x="7293100" y="3755812"/>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8D8932-2226-8515-182E-35891E90D53D}"/>
              </a:ext>
            </a:extLst>
          </p:cNvPr>
          <p:cNvSpPr txBox="1"/>
          <p:nvPr/>
        </p:nvSpPr>
        <p:spPr>
          <a:xfrm>
            <a:off x="2112550" y="187124"/>
            <a:ext cx="9922134" cy="1222462"/>
          </a:xfrm>
          <a:prstGeom prst="roundRect">
            <a:avLst/>
          </a:prstGeom>
          <a:solidFill>
            <a:schemeClr val="accent4">
              <a:lumMod val="20000"/>
              <a:lumOff val="80000"/>
            </a:schemeClr>
          </a:solidFill>
        </p:spPr>
        <p:txBody>
          <a:bodyPr wrap="square" rtlCol="0">
            <a:spAutoFit/>
          </a:bodyPr>
          <a:lstStyle/>
          <a:p>
            <a:pPr>
              <a:lnSpc>
                <a:spcPct val="120000"/>
              </a:lnSpc>
            </a:pP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Em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hãy</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quan</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sát</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thầy</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nối</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3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chấm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lại</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xem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thầy</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được</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gì</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p>
        </p:txBody>
      </p:sp>
      <p:sp>
        <p:nvSpPr>
          <p:cNvPr id="8" name="TextBox 7">
            <a:extLst>
              <a:ext uri="{FF2B5EF4-FFF2-40B4-BE49-F238E27FC236}">
                <a16:creationId xmlns:a16="http://schemas.microsoft.com/office/drawing/2014/main" id="{E36C5C50-8B87-82A8-08AD-75821E8C1BB0}"/>
              </a:ext>
            </a:extLst>
          </p:cNvPr>
          <p:cNvSpPr txBox="1"/>
          <p:nvPr/>
        </p:nvSpPr>
        <p:spPr>
          <a:xfrm>
            <a:off x="5178964" y="1474167"/>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08AA3DB9-6104-0DAC-40C9-49E4AAA07906}"/>
              </a:ext>
            </a:extLst>
          </p:cNvPr>
          <p:cNvSpPr txBox="1"/>
          <p:nvPr/>
        </p:nvSpPr>
        <p:spPr>
          <a:xfrm>
            <a:off x="3999714" y="342900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a:t>
            </a:r>
          </a:p>
        </p:txBody>
      </p:sp>
      <p:sp>
        <p:nvSpPr>
          <p:cNvPr id="10" name="TextBox 9">
            <a:extLst>
              <a:ext uri="{FF2B5EF4-FFF2-40B4-BE49-F238E27FC236}">
                <a16:creationId xmlns:a16="http://schemas.microsoft.com/office/drawing/2014/main" id="{1FD60469-B7B8-4063-FD84-8F488F50EAFC}"/>
              </a:ext>
            </a:extLst>
          </p:cNvPr>
          <p:cNvSpPr txBox="1"/>
          <p:nvPr/>
        </p:nvSpPr>
        <p:spPr>
          <a:xfrm>
            <a:off x="7416925" y="338648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cxnSp>
        <p:nvCxnSpPr>
          <p:cNvPr id="20" name="Straight Connector 19">
            <a:extLst>
              <a:ext uri="{FF2B5EF4-FFF2-40B4-BE49-F238E27FC236}">
                <a16:creationId xmlns:a16="http://schemas.microsoft.com/office/drawing/2014/main" id="{8907DFEE-CE32-85D1-A108-037A1AA6A1F4}"/>
              </a:ext>
            </a:extLst>
          </p:cNvPr>
          <p:cNvCxnSpPr>
            <a:cxnSpLocks/>
            <a:stCxn id="4" idx="0"/>
          </p:cNvCxnSpPr>
          <p:nvPr/>
        </p:nvCxnSpPr>
        <p:spPr>
          <a:xfrm flipH="1">
            <a:off x="4372186" y="1907771"/>
            <a:ext cx="1090402" cy="1987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43932C-19EA-0E69-1955-7DBFAF26B1AC}"/>
              </a:ext>
            </a:extLst>
          </p:cNvPr>
          <p:cNvCxnSpPr>
            <a:cxnSpLocks/>
          </p:cNvCxnSpPr>
          <p:nvPr/>
        </p:nvCxnSpPr>
        <p:spPr>
          <a:xfrm flipH="1">
            <a:off x="4442525" y="3817107"/>
            <a:ext cx="2868709" cy="355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A642EF-55AE-5C90-1C9E-20C917B36EB9}"/>
              </a:ext>
            </a:extLst>
          </p:cNvPr>
          <p:cNvCxnSpPr>
            <a:cxnSpLocks/>
          </p:cNvCxnSpPr>
          <p:nvPr/>
        </p:nvCxnSpPr>
        <p:spPr>
          <a:xfrm>
            <a:off x="5464162" y="1954998"/>
            <a:ext cx="1910559" cy="181099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EB07AE-0E3D-9244-B5DE-BE636C6A6A47}"/>
              </a:ext>
            </a:extLst>
          </p:cNvPr>
          <p:cNvSpPr txBox="1"/>
          <p:nvPr/>
        </p:nvSpPr>
        <p:spPr>
          <a:xfrm>
            <a:off x="1560397" y="4135393"/>
            <a:ext cx="9609350" cy="1104918"/>
          </a:xfrm>
          <a:prstGeom prst="rect">
            <a:avLst/>
          </a:prstGeom>
          <a:solidFill>
            <a:schemeClr val="bg1"/>
          </a:solidFill>
        </p:spPr>
        <p:txBody>
          <a:bodyPr wrap="square" rtlCol="0">
            <a:spAutoFit/>
          </a:bodyPr>
          <a:lstStyle/>
          <a:p>
            <a:pPr>
              <a:lnSpc>
                <a:spcPct val="120000"/>
              </a:lnSpc>
            </a:pP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Điểm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một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đỉnh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tam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giác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đoạn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thẳng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AB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một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cạnh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tam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giác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a:t>
            </a:r>
          </a:p>
        </p:txBody>
      </p:sp>
      <p:sp>
        <p:nvSpPr>
          <p:cNvPr id="30" name="TextBox 29">
            <a:extLst>
              <a:ext uri="{FF2B5EF4-FFF2-40B4-BE49-F238E27FC236}">
                <a16:creationId xmlns:a16="http://schemas.microsoft.com/office/drawing/2014/main" id="{EDDD7F6A-19EF-2F2F-C965-65720635A13E}"/>
              </a:ext>
            </a:extLst>
          </p:cNvPr>
          <p:cNvSpPr txBox="1"/>
          <p:nvPr/>
        </p:nvSpPr>
        <p:spPr>
          <a:xfrm>
            <a:off x="2069150" y="5277845"/>
            <a:ext cx="8172602" cy="523220"/>
          </a:xfrm>
          <a:prstGeom prst="rect">
            <a:avLst/>
          </a:prstGeom>
          <a:noFill/>
        </p:spPr>
        <p:txBody>
          <a:bodyPr wrap="square" rtlCol="0">
            <a:spAutoFit/>
          </a:bodyPr>
          <a:lstStyle/>
          <a:p>
            <a:r>
              <a:rPr lang="en-US" sz="2800" b="1" dirty="0" err="1">
                <a:solidFill>
                  <a:srgbClr val="002060"/>
                </a:solidFill>
                <a:latin typeface="Nunito Black" pitchFamily="2" charset="0"/>
                <a:cs typeface="Times New Roman" panose="02020603050405020304" pitchFamily="18" charset="0"/>
              </a:rPr>
              <a:t>Một</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hình</a:t>
            </a:r>
            <a:r>
              <a:rPr lang="en-US" sz="2800" b="1" dirty="0">
                <a:solidFill>
                  <a:srgbClr val="002060"/>
                </a:solidFill>
                <a:latin typeface="Nunito Black" pitchFamily="2" charset="0"/>
                <a:cs typeface="Times New Roman" panose="02020603050405020304" pitchFamily="18" charset="0"/>
              </a:rPr>
              <a:t> tam </a:t>
            </a:r>
            <a:r>
              <a:rPr lang="en-US" sz="2800" b="1" dirty="0" err="1">
                <a:solidFill>
                  <a:srgbClr val="002060"/>
                </a:solidFill>
                <a:latin typeface="Nunito Black" pitchFamily="2" charset="0"/>
                <a:cs typeface="Times New Roman" panose="02020603050405020304" pitchFamily="18" charset="0"/>
              </a:rPr>
              <a:t>giác</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có</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mấy</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cạnh</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và</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mấy</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đỉnh</a:t>
            </a:r>
            <a:r>
              <a:rPr lang="en-US" sz="2800" b="1" dirty="0">
                <a:solidFill>
                  <a:srgbClr val="002060"/>
                </a:solidFill>
                <a:latin typeface="Nunito Black" pitchFamily="2" charset="0"/>
                <a:cs typeface="Times New Roman" panose="02020603050405020304" pitchFamily="18" charset="0"/>
              </a:rPr>
              <a:t> ?</a:t>
            </a:r>
          </a:p>
        </p:txBody>
      </p:sp>
      <p:sp>
        <p:nvSpPr>
          <p:cNvPr id="31" name="TextBox 30">
            <a:extLst>
              <a:ext uri="{FF2B5EF4-FFF2-40B4-BE49-F238E27FC236}">
                <a16:creationId xmlns:a16="http://schemas.microsoft.com/office/drawing/2014/main" id="{17B07F67-0C09-B9C8-6ADF-30BD173522A3}"/>
              </a:ext>
            </a:extLst>
          </p:cNvPr>
          <p:cNvSpPr txBox="1"/>
          <p:nvPr/>
        </p:nvSpPr>
        <p:spPr>
          <a:xfrm>
            <a:off x="2158088" y="5849088"/>
            <a:ext cx="7183332" cy="523220"/>
          </a:xfrm>
          <a:prstGeom prst="rect">
            <a:avLst/>
          </a:prstGeom>
          <a:noFill/>
        </p:spPr>
        <p:txBody>
          <a:bodyPr wrap="square" rtlCol="0">
            <a:spAutoFit/>
          </a:bodyPr>
          <a:lstStyle/>
          <a:p>
            <a:r>
              <a:rPr lang="en-US" sz="2800" b="1" dirty="0" err="1">
                <a:solidFill>
                  <a:srgbClr val="FF0000"/>
                </a:solidFill>
                <a:latin typeface="Nunito Black" pitchFamily="2" charset="0"/>
                <a:cs typeface="Times New Roman" panose="02020603050405020304" pitchFamily="18" charset="0"/>
              </a:rPr>
              <a:t>Một</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hình</a:t>
            </a:r>
            <a:r>
              <a:rPr lang="en-US" sz="2800" b="1" dirty="0">
                <a:solidFill>
                  <a:srgbClr val="FF0000"/>
                </a:solidFill>
                <a:latin typeface="Nunito Black" pitchFamily="2" charset="0"/>
                <a:cs typeface="Times New Roman" panose="02020603050405020304" pitchFamily="18" charset="0"/>
              </a:rPr>
              <a:t> tam </a:t>
            </a:r>
            <a:r>
              <a:rPr lang="en-US" sz="2800" b="1" dirty="0" err="1">
                <a:solidFill>
                  <a:srgbClr val="FF0000"/>
                </a:solidFill>
                <a:latin typeface="Nunito Black" pitchFamily="2" charset="0"/>
                <a:cs typeface="Times New Roman" panose="02020603050405020304" pitchFamily="18" charset="0"/>
              </a:rPr>
              <a:t>giác</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có</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ba</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cạnh</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và</a:t>
            </a:r>
            <a:r>
              <a:rPr lang="en-US" sz="2800" b="1" dirty="0">
                <a:solidFill>
                  <a:srgbClr val="FF0000"/>
                </a:solidFill>
                <a:latin typeface="Nunito Black" pitchFamily="2" charset="0"/>
                <a:cs typeface="Times New Roman" panose="02020603050405020304" pitchFamily="18" charset="0"/>
              </a:rPr>
              <a:t> 3 </a:t>
            </a:r>
            <a:r>
              <a:rPr lang="en-US" sz="2800" b="1" dirty="0" err="1">
                <a:solidFill>
                  <a:srgbClr val="FF0000"/>
                </a:solidFill>
                <a:latin typeface="Nunito Black" pitchFamily="2" charset="0"/>
                <a:cs typeface="Times New Roman" panose="02020603050405020304" pitchFamily="18" charset="0"/>
              </a:rPr>
              <a:t>đỉnh</a:t>
            </a:r>
            <a:r>
              <a:rPr lang="en-US" sz="2800" b="1" dirty="0">
                <a:solidFill>
                  <a:srgbClr val="FF0000"/>
                </a:solidFill>
                <a:latin typeface="Nunito Black" pitchFamily="2" charset="0"/>
                <a:cs typeface="Times New Roman" panose="02020603050405020304" pitchFamily="18" charset="0"/>
              </a:rPr>
              <a:t> .</a:t>
            </a:r>
          </a:p>
        </p:txBody>
      </p:sp>
    </p:spTree>
    <p:extLst>
      <p:ext uri="{BB962C8B-B14F-4D97-AF65-F5344CB8AC3E}">
        <p14:creationId xmlns:p14="http://schemas.microsoft.com/office/powerpoint/2010/main" val="3963878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FB9AF-975A-1900-4462-ACAA0C9D3DA2}"/>
              </a:ext>
            </a:extLst>
          </p:cNvPr>
          <p:cNvPicPr>
            <a:picLocks noChangeAspect="1"/>
          </p:cNvPicPr>
          <p:nvPr/>
        </p:nvPicPr>
        <p:blipFill>
          <a:blip r:embed="rId2"/>
          <a:stretch>
            <a:fillRect/>
          </a:stretch>
        </p:blipFill>
        <p:spPr>
          <a:xfrm>
            <a:off x="2447779" y="281354"/>
            <a:ext cx="8257736" cy="3896810"/>
          </a:xfrm>
          <a:prstGeom prst="rect">
            <a:avLst/>
          </a:prstGeom>
        </p:spPr>
      </p:pic>
      <p:pic>
        <p:nvPicPr>
          <p:cNvPr id="5" name="Picture 4">
            <a:extLst>
              <a:ext uri="{FF2B5EF4-FFF2-40B4-BE49-F238E27FC236}">
                <a16:creationId xmlns:a16="http://schemas.microsoft.com/office/drawing/2014/main" id="{6C814C5C-2C1F-31D9-2FF7-9E91AB3542FC}"/>
              </a:ext>
            </a:extLst>
          </p:cNvPr>
          <p:cNvPicPr>
            <a:picLocks noChangeAspect="1"/>
          </p:cNvPicPr>
          <p:nvPr/>
        </p:nvPicPr>
        <p:blipFill>
          <a:blip r:embed="rId3"/>
          <a:stretch>
            <a:fillRect/>
          </a:stretch>
        </p:blipFill>
        <p:spPr>
          <a:xfrm>
            <a:off x="1" y="0"/>
            <a:ext cx="2546252" cy="841828"/>
          </a:xfrm>
          <a:prstGeom prst="rect">
            <a:avLst/>
          </a:prstGeom>
        </p:spPr>
      </p:pic>
      <p:sp>
        <p:nvSpPr>
          <p:cNvPr id="8" name="TextBox 7">
            <a:extLst>
              <a:ext uri="{FF2B5EF4-FFF2-40B4-BE49-F238E27FC236}">
                <a16:creationId xmlns:a16="http://schemas.microsoft.com/office/drawing/2014/main" id="{26C09F94-0A06-0F8A-EB1F-795567262F81}"/>
              </a:ext>
            </a:extLst>
          </p:cNvPr>
          <p:cNvSpPr txBox="1"/>
          <p:nvPr/>
        </p:nvSpPr>
        <p:spPr>
          <a:xfrm>
            <a:off x="1484147" y="4327401"/>
            <a:ext cx="8943707" cy="578882"/>
          </a:xfrm>
          <a:prstGeom prst="roundRect">
            <a:avLst/>
          </a:prstGeom>
          <a:solidFill>
            <a:srgbClr val="CCFFFF"/>
          </a:solidFill>
          <a:ln w="28575">
            <a:solidFill>
              <a:srgbClr val="C00000"/>
            </a:solidFill>
            <a:prstDash val="sysDash"/>
          </a:ln>
        </p:spPr>
        <p:txBody>
          <a:bodyPr wrap="square" rtlCol="0">
            <a:spAutoFit/>
          </a:bodyPr>
          <a:lstStyle/>
          <a:p>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Ngoài</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và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cạnh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hình</a:t>
            </a:r>
            <a:r>
              <a:rPr lang="en-US" sz="2800" dirty="0">
                <a:solidFill>
                  <a:srgbClr val="00B050"/>
                </a:solidFill>
                <a:latin typeface="Nunito Black" pitchFamily="2" charset="0"/>
                <a:cs typeface="Times New Roman" panose="02020603050405020304" pitchFamily="18" charset="0"/>
              </a:rPr>
              <a:t> tam </a:t>
            </a:r>
            <a:r>
              <a:rPr lang="en-US" sz="2800" dirty="0" err="1">
                <a:solidFill>
                  <a:srgbClr val="00B050"/>
                </a:solidFill>
                <a:latin typeface="Nunito Black" pitchFamily="2" charset="0"/>
                <a:cs typeface="Times New Roman" panose="02020603050405020304" pitchFamily="18" charset="0"/>
              </a:rPr>
              <a:t>giác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còn</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có</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cả</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p>
        </p:txBody>
      </p:sp>
      <p:sp>
        <p:nvSpPr>
          <p:cNvPr id="14" name="Block Arc 13">
            <a:extLst>
              <a:ext uri="{FF2B5EF4-FFF2-40B4-BE49-F238E27FC236}">
                <a16:creationId xmlns:a16="http://schemas.microsoft.com/office/drawing/2014/main" id="{4523E9A8-D65C-142D-1295-4348E5BE20D9}"/>
              </a:ext>
            </a:extLst>
          </p:cNvPr>
          <p:cNvSpPr/>
          <p:nvPr/>
        </p:nvSpPr>
        <p:spPr>
          <a:xfrm rot="4972300">
            <a:off x="3990039" y="3666245"/>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EC31B96E-218D-9991-DC9D-184C0A87925D}"/>
              </a:ext>
            </a:extLst>
          </p:cNvPr>
          <p:cNvSpPr/>
          <p:nvPr/>
        </p:nvSpPr>
        <p:spPr>
          <a:xfrm rot="16393472">
            <a:off x="8620735" y="3603606"/>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a16="http://schemas.microsoft.com/office/drawing/2014/main" id="{47DC2BA0-234C-CF18-5A4C-8D839EE95FA3}"/>
              </a:ext>
            </a:extLst>
          </p:cNvPr>
          <p:cNvSpPr/>
          <p:nvPr/>
        </p:nvSpPr>
        <p:spPr>
          <a:xfrm rot="10379852">
            <a:off x="5562692" y="1171368"/>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5DAC410E-AEE9-4AF7-6FA0-D337342A4D29}"/>
              </a:ext>
            </a:extLst>
          </p:cNvPr>
          <p:cNvSpPr txBox="1"/>
          <p:nvPr/>
        </p:nvSpPr>
        <p:spPr>
          <a:xfrm>
            <a:off x="1484147" y="5055519"/>
            <a:ext cx="10320679" cy="1222462"/>
          </a:xfrm>
          <a:prstGeom prst="roundRect">
            <a:avLst/>
          </a:prstGeom>
          <a:solidFill>
            <a:srgbClr val="CCFFFF"/>
          </a:solidFill>
          <a:ln w="28575">
            <a:solidFill>
              <a:srgbClr val="C00000"/>
            </a:solidFill>
            <a:prstDash val="sysDash"/>
          </a:ln>
        </p:spPr>
        <p:txBody>
          <a:bodyPr wrap="square" rtlCol="0">
            <a:spAutoFit/>
          </a:bodyPr>
          <a:lstStyle/>
          <a:p>
            <a:pPr>
              <a:lnSpc>
                <a:spcPct val="120000"/>
              </a:lnSpc>
            </a:pP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Hình</a:t>
            </a:r>
            <a:r>
              <a:rPr lang="en-US" sz="2800" dirty="0">
                <a:solidFill>
                  <a:srgbClr val="00B050"/>
                </a:solidFill>
                <a:latin typeface="Nunito Black" pitchFamily="2" charset="0"/>
                <a:cs typeface="Times New Roman" panose="02020603050405020304" pitchFamily="18" charset="0"/>
              </a:rPr>
              <a:t> tam </a:t>
            </a:r>
            <a:r>
              <a:rPr lang="en-US" sz="2800" dirty="0" err="1">
                <a:solidFill>
                  <a:srgbClr val="00B050"/>
                </a:solidFill>
                <a:latin typeface="Nunito Black" pitchFamily="2" charset="0"/>
                <a:cs typeface="Times New Roman" panose="02020603050405020304" pitchFamily="18" charset="0"/>
              </a:rPr>
              <a:t>giác</a:t>
            </a:r>
            <a:r>
              <a:rPr lang="en-US" sz="2800" dirty="0">
                <a:solidFill>
                  <a:srgbClr val="00B050"/>
                </a:solidFill>
                <a:latin typeface="Nunito Black" pitchFamily="2" charset="0"/>
                <a:cs typeface="Times New Roman" panose="02020603050405020304" pitchFamily="18" charset="0"/>
              </a:rPr>
              <a:t> ABC </a:t>
            </a:r>
            <a:r>
              <a:rPr lang="en-US" sz="2800" dirty="0" err="1">
                <a:solidFill>
                  <a:srgbClr val="00B050"/>
                </a:solidFill>
                <a:latin typeface="Nunito Black" pitchFamily="2" charset="0"/>
                <a:cs typeface="Times New Roman" panose="02020603050405020304" pitchFamily="18" charset="0"/>
              </a:rPr>
              <a:t>có</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 B, C;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cạnh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AB, BC, CA;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B,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C.</a:t>
            </a:r>
          </a:p>
        </p:txBody>
      </p:sp>
    </p:spTree>
    <p:extLst>
      <p:ext uri="{BB962C8B-B14F-4D97-AF65-F5344CB8AC3E}">
        <p14:creationId xmlns:p14="http://schemas.microsoft.com/office/powerpoint/2010/main" val="2806650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3554C-1988-B8BE-5253-9742AD3421BA}"/>
              </a:ext>
            </a:extLst>
          </p:cNvPr>
          <p:cNvPicPr>
            <a:picLocks noChangeAspect="1"/>
          </p:cNvPicPr>
          <p:nvPr/>
        </p:nvPicPr>
        <p:blipFill>
          <a:blip r:embed="rId2"/>
          <a:stretch>
            <a:fillRect/>
          </a:stretch>
        </p:blipFill>
        <p:spPr>
          <a:xfrm>
            <a:off x="0" y="0"/>
            <a:ext cx="3156358" cy="954107"/>
          </a:xfrm>
          <a:prstGeom prst="rect">
            <a:avLst/>
          </a:prstGeom>
        </p:spPr>
      </p:pic>
      <p:sp>
        <p:nvSpPr>
          <p:cNvPr id="8" name="TextBox 7">
            <a:extLst>
              <a:ext uri="{FF2B5EF4-FFF2-40B4-BE49-F238E27FC236}">
                <a16:creationId xmlns:a16="http://schemas.microsoft.com/office/drawing/2014/main" id="{82EB677C-772C-A122-BD9D-491C5F2B9B1E}"/>
              </a:ext>
            </a:extLst>
          </p:cNvPr>
          <p:cNvSpPr txBox="1"/>
          <p:nvPr/>
        </p:nvSpPr>
        <p:spPr>
          <a:xfrm>
            <a:off x="225505" y="3102972"/>
            <a:ext cx="11591356" cy="1794534"/>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pPr algn="just">
              <a:lnSpc>
                <a:spcPct val="120000"/>
              </a:lnSpc>
            </a:pP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Hình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tứ</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giác</a:t>
            </a:r>
            <a:r>
              <a:rPr lang="en-US" sz="2800" dirty="0">
                <a:solidFill>
                  <a:srgbClr val="00B0F0"/>
                </a:solidFill>
                <a:latin typeface="Nunito Black" pitchFamily="2" charset="0"/>
                <a:cs typeface="Times New Roman" panose="02020603050405020304" pitchFamily="18" charset="0"/>
              </a:rPr>
              <a:t> MNPQ </a:t>
            </a:r>
            <a:r>
              <a:rPr lang="en-US" sz="2800" dirty="0" err="1">
                <a:solidFill>
                  <a:srgbClr val="00B0F0"/>
                </a:solidFill>
                <a:latin typeface="Nunito Black" pitchFamily="2" charset="0"/>
                <a:cs typeface="Times New Roman" panose="02020603050405020304" pitchFamily="18" charset="0"/>
              </a:rPr>
              <a:t>có</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M, N, P, Q;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cạnh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MN, NP, PQ, QM,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M,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N,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P,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Q.</a:t>
            </a:r>
          </a:p>
        </p:txBody>
      </p:sp>
      <p:sp>
        <p:nvSpPr>
          <p:cNvPr id="9" name="TextBox 8">
            <a:extLst>
              <a:ext uri="{FF2B5EF4-FFF2-40B4-BE49-F238E27FC236}">
                <a16:creationId xmlns:a16="http://schemas.microsoft.com/office/drawing/2014/main" id="{C731625D-8F8A-8AE8-9C6F-CE6829331488}"/>
              </a:ext>
            </a:extLst>
          </p:cNvPr>
          <p:cNvSpPr txBox="1"/>
          <p:nvPr/>
        </p:nvSpPr>
        <p:spPr>
          <a:xfrm>
            <a:off x="1167619" y="4970959"/>
            <a:ext cx="10691446" cy="1222462"/>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pPr algn="just">
              <a:lnSpc>
                <a:spcPct val="120000"/>
              </a:lnSpc>
            </a:pP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Lưu</a:t>
            </a:r>
            <a:r>
              <a:rPr lang="en-US" sz="2800" i="1" dirty="0">
                <a:solidFill>
                  <a:srgbClr val="FF0000"/>
                </a:solidFill>
                <a:latin typeface="Nunito Black" pitchFamily="2" charset="0"/>
                <a:cs typeface="Times New Roman" panose="02020603050405020304" pitchFamily="18" charset="0"/>
              </a:rPr>
              <a:t> ý: Khi </a:t>
            </a:r>
            <a:r>
              <a:rPr lang="en-US" sz="2800" i="1" dirty="0" err="1">
                <a:solidFill>
                  <a:srgbClr val="FF0000"/>
                </a:solidFill>
                <a:latin typeface="Nunito Black" pitchFamily="2" charset="0"/>
                <a:cs typeface="Times New Roman" panose="02020603050405020304" pitchFamily="18" charset="0"/>
              </a:rPr>
              <a:t>đọc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tên</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hình</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tứ</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giác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nên</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đọc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theo</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thứ</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tự</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các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đỉnh</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theo</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chiều</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kim</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đồng</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hồ</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hoặc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ngược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chiều</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kim</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đồng</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hồ</a:t>
            </a:r>
            <a:r>
              <a:rPr lang="en-US" sz="2800" i="1" dirty="0">
                <a:solidFill>
                  <a:srgbClr val="FF0000"/>
                </a:solidFill>
                <a:latin typeface="Nunito Black" pitchFamily="2" charset="0"/>
                <a:cs typeface="Times New Roman" panose="02020603050405020304" pitchFamily="18" charset="0"/>
              </a:rPr>
              <a:t>.</a:t>
            </a:r>
          </a:p>
        </p:txBody>
      </p:sp>
      <p:pic>
        <p:nvPicPr>
          <p:cNvPr id="2" name="Picture 1"/>
          <p:cNvPicPr>
            <a:picLocks noChangeAspect="1"/>
          </p:cNvPicPr>
          <p:nvPr/>
        </p:nvPicPr>
        <p:blipFill rotWithShape="1">
          <a:blip r:embed="rId3"/>
          <a:srcRect t="1246" r="3659" b="5225"/>
          <a:stretch/>
        </p:blipFill>
        <p:spPr>
          <a:xfrm>
            <a:off x="3362178" y="267286"/>
            <a:ext cx="5500468" cy="2616591"/>
          </a:xfrm>
          <a:prstGeom prst="rect">
            <a:avLst/>
          </a:prstGeom>
        </p:spPr>
      </p:pic>
    </p:spTree>
    <p:extLst>
      <p:ext uri="{BB962C8B-B14F-4D97-AF65-F5344CB8AC3E}">
        <p14:creationId xmlns:p14="http://schemas.microsoft.com/office/powerpoint/2010/main" val="3046322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08DD6-BFEF-5549-DECE-4DC8BCAE180A}"/>
              </a:ext>
            </a:extLst>
          </p:cNvPr>
          <p:cNvPicPr>
            <a:picLocks noChangeAspect="1"/>
          </p:cNvPicPr>
          <p:nvPr/>
        </p:nvPicPr>
        <p:blipFill rotWithShape="1">
          <a:blip r:embed="rId2"/>
          <a:srcRect l="39369"/>
          <a:stretch/>
        </p:blipFill>
        <p:spPr>
          <a:xfrm>
            <a:off x="1595718" y="211015"/>
            <a:ext cx="2976282" cy="2378467"/>
          </a:xfrm>
          <a:prstGeom prst="rect">
            <a:avLst/>
          </a:prstGeom>
          <a:ln>
            <a:noFill/>
          </a:ln>
          <a:effectLst>
            <a:softEdge rad="112500"/>
          </a:effectLst>
        </p:spPr>
      </p:pic>
      <p:pic>
        <p:nvPicPr>
          <p:cNvPr id="10" name="Picture 9">
            <a:extLst>
              <a:ext uri="{FF2B5EF4-FFF2-40B4-BE49-F238E27FC236}">
                <a16:creationId xmlns:a16="http://schemas.microsoft.com/office/drawing/2014/main" id="{8BC28B88-600B-5E12-4FF9-4B3371F338B3}"/>
              </a:ext>
            </a:extLst>
          </p:cNvPr>
          <p:cNvPicPr>
            <a:picLocks noChangeAspect="1"/>
          </p:cNvPicPr>
          <p:nvPr/>
        </p:nvPicPr>
        <p:blipFill>
          <a:blip r:embed="rId3"/>
          <a:stretch>
            <a:fillRect/>
          </a:stretch>
        </p:blipFill>
        <p:spPr>
          <a:xfrm>
            <a:off x="227253" y="2645293"/>
            <a:ext cx="5231011" cy="2261582"/>
          </a:xfrm>
          <a:prstGeom prst="rect">
            <a:avLst/>
          </a:prstGeom>
        </p:spPr>
      </p:pic>
      <p:pic>
        <p:nvPicPr>
          <p:cNvPr id="12" name="Picture 11">
            <a:extLst>
              <a:ext uri="{FF2B5EF4-FFF2-40B4-BE49-F238E27FC236}">
                <a16:creationId xmlns:a16="http://schemas.microsoft.com/office/drawing/2014/main" id="{06B5A946-E5BC-7A85-5801-3D74EAD0380D}"/>
              </a:ext>
            </a:extLst>
          </p:cNvPr>
          <p:cNvPicPr>
            <a:picLocks noChangeAspect="1"/>
          </p:cNvPicPr>
          <p:nvPr/>
        </p:nvPicPr>
        <p:blipFill>
          <a:blip r:embed="rId4"/>
          <a:stretch>
            <a:fillRect/>
          </a:stretch>
        </p:blipFill>
        <p:spPr>
          <a:xfrm>
            <a:off x="6168682" y="2476938"/>
            <a:ext cx="5589770" cy="2614570"/>
          </a:xfrm>
          <a:prstGeom prst="rect">
            <a:avLst/>
          </a:prstGeom>
        </p:spPr>
      </p:pic>
      <p:pic>
        <p:nvPicPr>
          <p:cNvPr id="9" name="Picture 8">
            <a:extLst>
              <a:ext uri="{FF2B5EF4-FFF2-40B4-BE49-F238E27FC236}">
                <a16:creationId xmlns:a16="http://schemas.microsoft.com/office/drawing/2014/main" id="{F686D7B5-36CF-4D83-B44F-CF24097B2E1D}"/>
              </a:ext>
            </a:extLst>
          </p:cNvPr>
          <p:cNvPicPr>
            <a:picLocks noChangeAspect="1"/>
          </p:cNvPicPr>
          <p:nvPr/>
        </p:nvPicPr>
        <p:blipFill>
          <a:blip r:embed="rId5"/>
          <a:stretch>
            <a:fillRect/>
          </a:stretch>
        </p:blipFill>
        <p:spPr>
          <a:xfrm>
            <a:off x="2890578" y="5052628"/>
            <a:ext cx="6508652" cy="1297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6"/>
          <a:srcRect t="1246" r="3659" b="5225"/>
          <a:stretch/>
        </p:blipFill>
        <p:spPr>
          <a:xfrm>
            <a:off x="6035039" y="211015"/>
            <a:ext cx="4178105" cy="2204117"/>
          </a:xfrm>
          <a:prstGeom prst="rect">
            <a:avLst/>
          </a:prstGeom>
        </p:spPr>
      </p:pic>
      <p:pic>
        <p:nvPicPr>
          <p:cNvPr id="8" name="Picture 7">
            <a:extLst>
              <a:ext uri="{FF2B5EF4-FFF2-40B4-BE49-F238E27FC236}">
                <a16:creationId xmlns:a16="http://schemas.microsoft.com/office/drawing/2014/main" id="{C553554C-1988-B8BE-5253-9742AD3421BA}"/>
              </a:ext>
            </a:extLst>
          </p:cNvPr>
          <p:cNvPicPr>
            <a:picLocks noChangeAspect="1"/>
          </p:cNvPicPr>
          <p:nvPr/>
        </p:nvPicPr>
        <p:blipFill>
          <a:blip r:embed="rId7"/>
          <a:stretch>
            <a:fillRect/>
          </a:stretch>
        </p:blipFill>
        <p:spPr>
          <a:xfrm>
            <a:off x="0" y="-1"/>
            <a:ext cx="1536729" cy="787791"/>
          </a:xfrm>
          <a:prstGeom prst="rect">
            <a:avLst/>
          </a:prstGeom>
        </p:spPr>
      </p:pic>
    </p:spTree>
    <p:extLst>
      <p:ext uri="{BB962C8B-B14F-4D97-AF65-F5344CB8AC3E}">
        <p14:creationId xmlns:p14="http://schemas.microsoft.com/office/powerpoint/2010/main" val="420202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21D0B-2D88-44E6-AE9F-B4708F1EEE87}"/>
              </a:ext>
            </a:extLst>
          </p:cNvPr>
          <p:cNvPicPr>
            <a:picLocks noChangeAspect="1"/>
          </p:cNvPicPr>
          <p:nvPr/>
        </p:nvPicPr>
        <p:blipFill>
          <a:blip r:embed="rId3"/>
          <a:stretch>
            <a:fillRect/>
          </a:stretch>
        </p:blipFill>
        <p:spPr>
          <a:xfrm>
            <a:off x="-3792" y="0"/>
            <a:ext cx="1912491" cy="887300"/>
          </a:xfrm>
          <a:prstGeom prst="rect">
            <a:avLst/>
          </a:prstGeom>
        </p:spPr>
      </p:pic>
      <p:pic>
        <p:nvPicPr>
          <p:cNvPr id="6" name="Picture 5">
            <a:extLst>
              <a:ext uri="{FF2B5EF4-FFF2-40B4-BE49-F238E27FC236}">
                <a16:creationId xmlns:a16="http://schemas.microsoft.com/office/drawing/2014/main" id="{A15E4834-54CB-4F2A-9952-391D70CD767E}"/>
              </a:ext>
            </a:extLst>
          </p:cNvPr>
          <p:cNvPicPr>
            <a:picLocks noChangeAspect="1"/>
          </p:cNvPicPr>
          <p:nvPr/>
        </p:nvPicPr>
        <p:blipFill rotWithShape="1">
          <a:blip r:embed="rId4"/>
          <a:srcRect t="1107"/>
          <a:stretch/>
        </p:blipFill>
        <p:spPr>
          <a:xfrm>
            <a:off x="405478" y="887300"/>
            <a:ext cx="10883844" cy="4730238"/>
          </a:xfrm>
          <a:prstGeom prst="rect">
            <a:avLst/>
          </a:prstGeom>
        </p:spPr>
      </p:pic>
      <p:sp>
        <p:nvSpPr>
          <p:cNvPr id="3" name="Rectangle: Rounded Corners 2">
            <a:extLst>
              <a:ext uri="{FF2B5EF4-FFF2-40B4-BE49-F238E27FC236}">
                <a16:creationId xmlns:a16="http://schemas.microsoft.com/office/drawing/2014/main" id="{4C05BBEB-3CA9-4F3D-8D72-0F751315C6E2}"/>
              </a:ext>
            </a:extLst>
          </p:cNvPr>
          <p:cNvSpPr/>
          <p:nvPr/>
        </p:nvSpPr>
        <p:spPr>
          <a:xfrm>
            <a:off x="6157723" y="455669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G, E </a:t>
            </a:r>
          </a:p>
        </p:txBody>
      </p:sp>
      <p:sp>
        <p:nvSpPr>
          <p:cNvPr id="7" name="Rectangle: Rounded Corners 6">
            <a:extLst>
              <a:ext uri="{FF2B5EF4-FFF2-40B4-BE49-F238E27FC236}">
                <a16:creationId xmlns:a16="http://schemas.microsoft.com/office/drawing/2014/main" id="{C8C7B9AF-779D-40ED-9E13-15558CF2CB54}"/>
              </a:ext>
            </a:extLst>
          </p:cNvPr>
          <p:cNvSpPr/>
          <p:nvPr/>
        </p:nvSpPr>
        <p:spPr>
          <a:xfrm>
            <a:off x="6146761" y="508547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 DG, GE </a:t>
            </a:r>
          </a:p>
        </p:txBody>
      </p:sp>
      <p:sp>
        <p:nvSpPr>
          <p:cNvPr id="8" name="Rectangle: Rounded Corners 7">
            <a:extLst>
              <a:ext uri="{FF2B5EF4-FFF2-40B4-BE49-F238E27FC236}">
                <a16:creationId xmlns:a16="http://schemas.microsoft.com/office/drawing/2014/main" id="{4DFBAB2A-E706-4EAE-B164-CCB48287B4A8}"/>
              </a:ext>
            </a:extLst>
          </p:cNvPr>
          <p:cNvSpPr/>
          <p:nvPr/>
        </p:nvSpPr>
        <p:spPr>
          <a:xfrm>
            <a:off x="9022892" y="4541936"/>
            <a:ext cx="1767030"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B, D, C</a:t>
            </a:r>
          </a:p>
        </p:txBody>
      </p:sp>
      <p:sp>
        <p:nvSpPr>
          <p:cNvPr id="9" name="Rectangle: Rounded Corners 8">
            <a:extLst>
              <a:ext uri="{FF2B5EF4-FFF2-40B4-BE49-F238E27FC236}">
                <a16:creationId xmlns:a16="http://schemas.microsoft.com/office/drawing/2014/main" id="{EF4E3899-AAB0-4737-AB3E-136D02781859}"/>
              </a:ext>
            </a:extLst>
          </p:cNvPr>
          <p:cNvSpPr/>
          <p:nvPr/>
        </p:nvSpPr>
        <p:spPr>
          <a:xfrm>
            <a:off x="8743781" y="5058685"/>
            <a:ext cx="2397833"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AB, BC, CD, AD</a:t>
            </a:r>
          </a:p>
        </p:txBody>
      </p:sp>
      <p:cxnSp>
        <p:nvCxnSpPr>
          <p:cNvPr id="10" name="Straight Connector 9">
            <a:extLst>
              <a:ext uri="{FF2B5EF4-FFF2-40B4-BE49-F238E27FC236}">
                <a16:creationId xmlns:a16="http://schemas.microsoft.com/office/drawing/2014/main" id="{4CA20294-5FCB-427B-B1E0-F242E15C4888}"/>
              </a:ext>
            </a:extLst>
          </p:cNvPr>
          <p:cNvCxnSpPr/>
          <p:nvPr/>
        </p:nvCxnSpPr>
        <p:spPr>
          <a:xfrm>
            <a:off x="1852427" y="1351316"/>
            <a:ext cx="14825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05A7B7-CB2B-44D3-A9E3-F53D9A9A66F6}"/>
              </a:ext>
            </a:extLst>
          </p:cNvPr>
          <p:cNvCxnSpPr>
            <a:cxnSpLocks/>
          </p:cNvCxnSpPr>
          <p:nvPr/>
        </p:nvCxnSpPr>
        <p:spPr>
          <a:xfrm flipV="1">
            <a:off x="4015008" y="1351316"/>
            <a:ext cx="2883763" cy="1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424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FEB2D-2990-81D0-5298-B6AB9083A995}"/>
              </a:ext>
            </a:extLst>
          </p:cNvPr>
          <p:cNvPicPr>
            <a:picLocks noChangeAspect="1"/>
          </p:cNvPicPr>
          <p:nvPr/>
        </p:nvPicPr>
        <p:blipFill>
          <a:blip r:embed="rId3"/>
          <a:stretch>
            <a:fillRect/>
          </a:stretch>
        </p:blipFill>
        <p:spPr>
          <a:xfrm>
            <a:off x="12304" y="0"/>
            <a:ext cx="1900052" cy="881529"/>
          </a:xfrm>
          <a:prstGeom prst="rect">
            <a:avLst/>
          </a:prstGeom>
        </p:spPr>
      </p:pic>
      <p:pic>
        <p:nvPicPr>
          <p:cNvPr id="5" name="Picture 4">
            <a:extLst>
              <a:ext uri="{FF2B5EF4-FFF2-40B4-BE49-F238E27FC236}">
                <a16:creationId xmlns:a16="http://schemas.microsoft.com/office/drawing/2014/main" id="{C757A8B0-F8C8-51F0-39C1-9CFB1EF6F764}"/>
              </a:ext>
            </a:extLst>
          </p:cNvPr>
          <p:cNvPicPr>
            <a:picLocks noChangeAspect="1"/>
          </p:cNvPicPr>
          <p:nvPr/>
        </p:nvPicPr>
        <p:blipFill>
          <a:blip r:embed="rId4"/>
          <a:stretch>
            <a:fillRect/>
          </a:stretch>
        </p:blipFill>
        <p:spPr>
          <a:xfrm>
            <a:off x="1968626" y="252520"/>
            <a:ext cx="685896" cy="714475"/>
          </a:xfrm>
          <a:prstGeom prst="rect">
            <a:avLst/>
          </a:prstGeom>
        </p:spPr>
      </p:pic>
      <p:pic>
        <p:nvPicPr>
          <p:cNvPr id="9" name="Picture 8">
            <a:extLst>
              <a:ext uri="{FF2B5EF4-FFF2-40B4-BE49-F238E27FC236}">
                <a16:creationId xmlns:a16="http://schemas.microsoft.com/office/drawing/2014/main" id="{14D896C9-C0D1-3A13-C325-7FD3EEFADEE3}"/>
              </a:ext>
            </a:extLst>
          </p:cNvPr>
          <p:cNvPicPr>
            <a:picLocks noChangeAspect="1"/>
          </p:cNvPicPr>
          <p:nvPr/>
        </p:nvPicPr>
        <p:blipFill rotWithShape="1">
          <a:blip r:embed="rId5"/>
          <a:srcRect l="2412" t="3754" r="2198"/>
          <a:stretch/>
        </p:blipFill>
        <p:spPr>
          <a:xfrm>
            <a:off x="3362178" y="1628591"/>
            <a:ext cx="5514536" cy="2802732"/>
          </a:xfrm>
          <a:prstGeom prst="rect">
            <a:avLst/>
          </a:prstGeom>
        </p:spPr>
      </p:pic>
      <p:sp>
        <p:nvSpPr>
          <p:cNvPr id="10" name="TextBox 9">
            <a:extLst>
              <a:ext uri="{FF2B5EF4-FFF2-40B4-BE49-F238E27FC236}">
                <a16:creationId xmlns:a16="http://schemas.microsoft.com/office/drawing/2014/main" id="{10E89F03-12A5-64B4-222E-C024AF096D8A}"/>
              </a:ext>
            </a:extLst>
          </p:cNvPr>
          <p:cNvSpPr txBox="1"/>
          <p:nvPr/>
        </p:nvSpPr>
        <p:spPr>
          <a:xfrm>
            <a:off x="2829950" y="252520"/>
            <a:ext cx="7819293" cy="1205862"/>
          </a:xfrm>
          <a:prstGeom prst="roundRect">
            <a:avLst/>
          </a:prstGeom>
          <a:solidFill>
            <a:schemeClr val="accent4">
              <a:lumMod val="20000"/>
              <a:lumOff val="80000"/>
            </a:schemeClr>
          </a:solidFill>
        </p:spPr>
        <p:txBody>
          <a:bodyPr wrap="square" rtlCol="0">
            <a:spAutoFit/>
          </a:bodyPr>
          <a:lstStyle/>
          <a:p>
            <a:pPr>
              <a:lnSpc>
                <a:spcPct val="120000"/>
              </a:lnSpc>
            </a:pP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Nêu</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tên</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tam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tứ</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dưới</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đây</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a:extLst>
              <a:ext uri="{FF2B5EF4-FFF2-40B4-BE49-F238E27FC236}">
                <a16:creationId xmlns:a16="http://schemas.microsoft.com/office/drawing/2014/main" id="{FAF4AA6D-FE81-AA0A-CAC0-AF7D987A5CE9}"/>
              </a:ext>
            </a:extLst>
          </p:cNvPr>
          <p:cNvPicPr>
            <a:picLocks noChangeAspect="1"/>
          </p:cNvPicPr>
          <p:nvPr/>
        </p:nvPicPr>
        <p:blipFill rotWithShape="1">
          <a:blip r:embed="rId6"/>
          <a:srcRect b="50000"/>
          <a:stretch/>
        </p:blipFill>
        <p:spPr>
          <a:xfrm>
            <a:off x="2221852" y="4612853"/>
            <a:ext cx="7819293" cy="6727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CA1359-8A59-1882-A054-466034FFD6A5}"/>
              </a:ext>
            </a:extLst>
          </p:cNvPr>
          <p:cNvPicPr>
            <a:picLocks noChangeAspect="1"/>
          </p:cNvPicPr>
          <p:nvPr/>
        </p:nvPicPr>
        <p:blipFill rotWithShape="1">
          <a:blip r:embed="rId6"/>
          <a:srcRect t="50000"/>
          <a:stretch/>
        </p:blipFill>
        <p:spPr>
          <a:xfrm>
            <a:off x="2221852" y="5567837"/>
            <a:ext cx="7819291" cy="672788"/>
          </a:xfrm>
          <a:prstGeom prst="rect">
            <a:avLst/>
          </a:prstGeom>
          <a:ln>
            <a:noFill/>
          </a:ln>
          <a:effectLst>
            <a:outerShdw blurRad="292100" dist="139700" dir="2700000" algn="tl" rotWithShape="0">
              <a:srgbClr val="333333">
                <a:alpha val="65000"/>
              </a:srgbClr>
            </a:outerShdw>
          </a:effectLst>
        </p:spPr>
      </p:pic>
      <p:cxnSp>
        <p:nvCxnSpPr>
          <p:cNvPr id="4" name="Straight Connector 3">
            <a:extLst>
              <a:ext uri="{FF2B5EF4-FFF2-40B4-BE49-F238E27FC236}">
                <a16:creationId xmlns:a16="http://schemas.microsoft.com/office/drawing/2014/main" id="{36266039-2CC6-427A-BA16-1B4DA0C76541}"/>
              </a:ext>
            </a:extLst>
          </p:cNvPr>
          <p:cNvCxnSpPr>
            <a:cxnSpLocks/>
          </p:cNvCxnSpPr>
          <p:nvPr/>
        </p:nvCxnSpPr>
        <p:spPr>
          <a:xfrm flipH="1">
            <a:off x="3826412" y="1856933"/>
            <a:ext cx="393897" cy="213829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29EB214-DDEC-438B-B1E5-25DC22615933}"/>
              </a:ext>
            </a:extLst>
          </p:cNvPr>
          <p:cNvCxnSpPr>
            <a:cxnSpLocks/>
          </p:cNvCxnSpPr>
          <p:nvPr/>
        </p:nvCxnSpPr>
        <p:spPr>
          <a:xfrm>
            <a:off x="4220309" y="1856933"/>
            <a:ext cx="1772528" cy="213829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B618C24-036D-45ED-BD33-9D8B5495923B}"/>
              </a:ext>
            </a:extLst>
          </p:cNvPr>
          <p:cNvCxnSpPr/>
          <p:nvPr/>
        </p:nvCxnSpPr>
        <p:spPr>
          <a:xfrm>
            <a:off x="3826412" y="4009293"/>
            <a:ext cx="215235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165FBD0-3DDE-4441-AEA6-0FF82B142B68}"/>
              </a:ext>
            </a:extLst>
          </p:cNvPr>
          <p:cNvCxnSpPr/>
          <p:nvPr/>
        </p:nvCxnSpPr>
        <p:spPr>
          <a:xfrm>
            <a:off x="4220309" y="1856933"/>
            <a:ext cx="329183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F79783-5ED4-4089-9D6F-E1F0EA99CD0C}"/>
              </a:ext>
            </a:extLst>
          </p:cNvPr>
          <p:cNvCxnSpPr/>
          <p:nvPr/>
        </p:nvCxnSpPr>
        <p:spPr>
          <a:xfrm flipH="1">
            <a:off x="5992837" y="1856933"/>
            <a:ext cx="1491175" cy="2138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C49654-C04B-43D7-8304-CDD6F3FFF990}"/>
              </a:ext>
            </a:extLst>
          </p:cNvPr>
          <p:cNvCxnSpPr/>
          <p:nvPr/>
        </p:nvCxnSpPr>
        <p:spPr>
          <a:xfrm>
            <a:off x="4220309" y="1856933"/>
            <a:ext cx="1758460" cy="21382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AE6DCE-E6B9-4AE1-8C67-3B535C51A13C}"/>
              </a:ext>
            </a:extLst>
          </p:cNvPr>
          <p:cNvCxnSpPr>
            <a:cxnSpLocks/>
          </p:cNvCxnSpPr>
          <p:nvPr/>
        </p:nvCxnSpPr>
        <p:spPr>
          <a:xfrm flipH="1">
            <a:off x="6006905" y="1856933"/>
            <a:ext cx="1505243" cy="21382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17AE15-FEBD-48C4-8D01-7EAA9A954442}"/>
              </a:ext>
            </a:extLst>
          </p:cNvPr>
          <p:cNvCxnSpPr/>
          <p:nvPr/>
        </p:nvCxnSpPr>
        <p:spPr>
          <a:xfrm>
            <a:off x="6006905" y="3995225"/>
            <a:ext cx="2461846" cy="14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04701A-DDF2-422C-9EDE-A74F153E389B}"/>
              </a:ext>
            </a:extLst>
          </p:cNvPr>
          <p:cNvCxnSpPr/>
          <p:nvPr/>
        </p:nvCxnSpPr>
        <p:spPr>
          <a:xfrm>
            <a:off x="7512148" y="1856933"/>
            <a:ext cx="956603" cy="21523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8A3D153-EEFB-4CE4-9C58-DEE4607C5787}"/>
              </a:ext>
            </a:extLst>
          </p:cNvPr>
          <p:cNvSpPr txBox="1"/>
          <p:nvPr/>
        </p:nvSpPr>
        <p:spPr>
          <a:xfrm>
            <a:off x="5824445" y="2139130"/>
            <a:ext cx="393056" cy="584775"/>
          </a:xfrm>
          <a:prstGeom prst="rect">
            <a:avLst/>
          </a:prstGeom>
          <a:noFill/>
        </p:spPr>
        <p:txBody>
          <a:bodyPr wrap="none" rtlCol="0">
            <a:spAutoFit/>
          </a:bodyPr>
          <a:lstStyle/>
          <a:p>
            <a:pPr algn="ctr"/>
            <a:r>
              <a:rPr lang="en-US" sz="3200" dirty="0">
                <a:solidFill>
                  <a:srgbClr val="FF0000"/>
                </a:solidFill>
              </a:rPr>
              <a:t>1</a:t>
            </a:r>
          </a:p>
        </p:txBody>
      </p:sp>
      <p:sp>
        <p:nvSpPr>
          <p:cNvPr id="37" name="TextBox 36">
            <a:extLst>
              <a:ext uri="{FF2B5EF4-FFF2-40B4-BE49-F238E27FC236}">
                <a16:creationId xmlns:a16="http://schemas.microsoft.com/office/drawing/2014/main" id="{E1C5E944-805D-4E51-9DC3-9A4D00264E7E}"/>
              </a:ext>
            </a:extLst>
          </p:cNvPr>
          <p:cNvSpPr txBox="1"/>
          <p:nvPr/>
        </p:nvSpPr>
        <p:spPr>
          <a:xfrm>
            <a:off x="4305554" y="3027109"/>
            <a:ext cx="393056" cy="584775"/>
          </a:xfrm>
          <a:prstGeom prst="rect">
            <a:avLst/>
          </a:prstGeom>
          <a:noFill/>
        </p:spPr>
        <p:txBody>
          <a:bodyPr wrap="none" rtlCol="0">
            <a:spAutoFit/>
          </a:bodyPr>
          <a:lstStyle/>
          <a:p>
            <a:pPr algn="ctr"/>
            <a:r>
              <a:rPr lang="en-US" sz="3200" dirty="0">
                <a:solidFill>
                  <a:srgbClr val="FF0000"/>
                </a:solidFill>
              </a:rPr>
              <a:t>2</a:t>
            </a:r>
          </a:p>
        </p:txBody>
      </p:sp>
      <p:sp>
        <p:nvSpPr>
          <p:cNvPr id="38" name="TextBox 37">
            <a:extLst>
              <a:ext uri="{FF2B5EF4-FFF2-40B4-BE49-F238E27FC236}">
                <a16:creationId xmlns:a16="http://schemas.microsoft.com/office/drawing/2014/main" id="{4E0BD1F8-8375-415C-BD52-DF217A536ABB}"/>
              </a:ext>
            </a:extLst>
          </p:cNvPr>
          <p:cNvSpPr txBox="1"/>
          <p:nvPr/>
        </p:nvSpPr>
        <p:spPr>
          <a:xfrm>
            <a:off x="7265964" y="3030624"/>
            <a:ext cx="393056" cy="584775"/>
          </a:xfrm>
          <a:prstGeom prst="rect">
            <a:avLst/>
          </a:prstGeom>
          <a:noFill/>
        </p:spPr>
        <p:txBody>
          <a:bodyPr wrap="none" rtlCol="0">
            <a:spAutoFit/>
          </a:bodyPr>
          <a:lstStyle/>
          <a:p>
            <a:pPr algn="ctr"/>
            <a:r>
              <a:rPr lang="en-US" sz="3200" dirty="0">
                <a:solidFill>
                  <a:srgbClr val="FF0000"/>
                </a:solidFill>
              </a:rPr>
              <a:t>3</a:t>
            </a:r>
          </a:p>
        </p:txBody>
      </p:sp>
      <p:sp>
        <p:nvSpPr>
          <p:cNvPr id="39" name="TextBox 38">
            <a:extLst>
              <a:ext uri="{FF2B5EF4-FFF2-40B4-BE49-F238E27FC236}">
                <a16:creationId xmlns:a16="http://schemas.microsoft.com/office/drawing/2014/main" id="{F9318BE0-6470-473D-BCE1-83289DAE2FBC}"/>
              </a:ext>
            </a:extLst>
          </p:cNvPr>
          <p:cNvSpPr txBox="1"/>
          <p:nvPr/>
        </p:nvSpPr>
        <p:spPr>
          <a:xfrm>
            <a:off x="858129" y="1657796"/>
            <a:ext cx="2060179" cy="584775"/>
          </a:xfrm>
          <a:prstGeom prst="rect">
            <a:avLst/>
          </a:prstGeom>
          <a:noFill/>
        </p:spPr>
        <p:txBody>
          <a:bodyPr wrap="none" rtlCol="0">
            <a:spAutoFit/>
          </a:bodyPr>
          <a:lstStyle/>
          <a:p>
            <a:r>
              <a:rPr lang="en-US" sz="3200" b="1" dirty="0">
                <a:solidFill>
                  <a:srgbClr val="92D050"/>
                </a:solidFill>
              </a:rPr>
              <a:t>ABCD= 1+2</a:t>
            </a:r>
          </a:p>
        </p:txBody>
      </p:sp>
      <p:sp>
        <p:nvSpPr>
          <p:cNvPr id="40" name="TextBox 39">
            <a:extLst>
              <a:ext uri="{FF2B5EF4-FFF2-40B4-BE49-F238E27FC236}">
                <a16:creationId xmlns:a16="http://schemas.microsoft.com/office/drawing/2014/main" id="{33E2CF7D-E6E9-495B-A341-39CEF6302BA7}"/>
              </a:ext>
            </a:extLst>
          </p:cNvPr>
          <p:cNvSpPr txBox="1"/>
          <p:nvPr/>
        </p:nvSpPr>
        <p:spPr>
          <a:xfrm>
            <a:off x="855782" y="2429180"/>
            <a:ext cx="1980029" cy="584775"/>
          </a:xfrm>
          <a:prstGeom prst="rect">
            <a:avLst/>
          </a:prstGeom>
          <a:noFill/>
        </p:spPr>
        <p:txBody>
          <a:bodyPr wrap="none" rtlCol="0">
            <a:spAutoFit/>
          </a:bodyPr>
          <a:lstStyle/>
          <a:p>
            <a:r>
              <a:rPr lang="en-US" sz="3200" b="1" dirty="0">
                <a:solidFill>
                  <a:srgbClr val="00B050"/>
                </a:solidFill>
              </a:rPr>
              <a:t>ABEC= 1+3</a:t>
            </a:r>
          </a:p>
        </p:txBody>
      </p:sp>
      <p:sp>
        <p:nvSpPr>
          <p:cNvPr id="41" name="TextBox 40">
            <a:extLst>
              <a:ext uri="{FF2B5EF4-FFF2-40B4-BE49-F238E27FC236}">
                <a16:creationId xmlns:a16="http://schemas.microsoft.com/office/drawing/2014/main" id="{5C5FD83E-965E-443F-91D6-F2B19F5C4A15}"/>
              </a:ext>
            </a:extLst>
          </p:cNvPr>
          <p:cNvSpPr txBox="1"/>
          <p:nvPr/>
        </p:nvSpPr>
        <p:spPr>
          <a:xfrm>
            <a:off x="853434" y="3186495"/>
            <a:ext cx="2393604" cy="584775"/>
          </a:xfrm>
          <a:prstGeom prst="rect">
            <a:avLst/>
          </a:prstGeom>
          <a:noFill/>
        </p:spPr>
        <p:txBody>
          <a:bodyPr wrap="none" rtlCol="0">
            <a:spAutoFit/>
          </a:bodyPr>
          <a:lstStyle/>
          <a:p>
            <a:r>
              <a:rPr lang="en-US" sz="3200" b="1" dirty="0">
                <a:solidFill>
                  <a:srgbClr val="FF0000"/>
                </a:solidFill>
              </a:rPr>
              <a:t>ABEC= 1+2+3</a:t>
            </a:r>
          </a:p>
        </p:txBody>
      </p:sp>
      <p:cxnSp>
        <p:nvCxnSpPr>
          <p:cNvPr id="43" name="Straight Connector 42">
            <a:extLst>
              <a:ext uri="{FF2B5EF4-FFF2-40B4-BE49-F238E27FC236}">
                <a16:creationId xmlns:a16="http://schemas.microsoft.com/office/drawing/2014/main" id="{F621D255-5A6A-4474-BB0D-45D002C07706}"/>
              </a:ext>
            </a:extLst>
          </p:cNvPr>
          <p:cNvCxnSpPr/>
          <p:nvPr/>
        </p:nvCxnSpPr>
        <p:spPr>
          <a:xfrm>
            <a:off x="6330462" y="5092505"/>
            <a:ext cx="75965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2B17213F-D039-44A6-9693-8917500FBC21}"/>
              </a:ext>
            </a:extLst>
          </p:cNvPr>
          <p:cNvCxnSpPr>
            <a:cxnSpLocks/>
          </p:cNvCxnSpPr>
          <p:nvPr/>
        </p:nvCxnSpPr>
        <p:spPr>
          <a:xfrm>
            <a:off x="7364016" y="5092505"/>
            <a:ext cx="7389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93DA59-459D-4AE4-9A4A-F3C2F8E644F2}"/>
              </a:ext>
            </a:extLst>
          </p:cNvPr>
          <p:cNvCxnSpPr/>
          <p:nvPr/>
        </p:nvCxnSpPr>
        <p:spPr>
          <a:xfrm>
            <a:off x="8609428" y="5092505"/>
            <a:ext cx="7315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363653-7397-41D6-BFA3-CD91006B4F4F}"/>
              </a:ext>
            </a:extLst>
          </p:cNvPr>
          <p:cNvCxnSpPr/>
          <p:nvPr/>
        </p:nvCxnSpPr>
        <p:spPr>
          <a:xfrm>
            <a:off x="6063177" y="6076236"/>
            <a:ext cx="939387"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02834C2-A7DA-4DD6-B91F-2E656339B108}"/>
              </a:ext>
            </a:extLst>
          </p:cNvPr>
          <p:cNvCxnSpPr/>
          <p:nvPr/>
        </p:nvCxnSpPr>
        <p:spPr>
          <a:xfrm>
            <a:off x="7364016" y="6076236"/>
            <a:ext cx="73897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50E08E-4ED5-419E-829B-01A1AF322156}"/>
              </a:ext>
            </a:extLst>
          </p:cNvPr>
          <p:cNvCxnSpPr/>
          <p:nvPr/>
        </p:nvCxnSpPr>
        <p:spPr>
          <a:xfrm>
            <a:off x="8778240" y="6076236"/>
            <a:ext cx="10269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87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1+#ppt_w/2"/>
                                          </p:val>
                                        </p:tav>
                                        <p:tav tm="100000">
                                          <p:val>
                                            <p:strVal val="#ppt_x"/>
                                          </p:val>
                                        </p:tav>
                                      </p:tavLst>
                                    </p:anim>
                                    <p:anim calcmode="lin" valueType="num">
                                      <p:cBhvr additive="base">
                                        <p:cTn id="3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1+#ppt_w/2"/>
                                          </p:val>
                                        </p:tav>
                                        <p:tav tm="100000">
                                          <p:val>
                                            <p:strVal val="#ppt_x"/>
                                          </p:val>
                                        </p:tav>
                                      </p:tavLst>
                                    </p:anim>
                                    <p:anim calcmode="lin" valueType="num">
                                      <p:cBhvr additive="base">
                                        <p:cTn id="6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arn(inVertical)">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down)">
                                      <p:cBhvr>
                                        <p:cTn id="81" dur="500"/>
                                        <p:tgtEl>
                                          <p:spTgt spid="3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barn(inVertical)">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wipe(down)">
                                      <p:cBhvr>
                                        <p:cTn id="97" dur="500"/>
                                        <p:tgtEl>
                                          <p:spTgt spid="6"/>
                                        </p:tgtEl>
                                      </p:cBhvr>
                                    </p:animEffect>
                                  </p:childTnLst>
                                </p:cTn>
                              </p:par>
                              <p:par>
                                <p:cTn id="98" presetID="22" presetClass="entr" presetSubtype="4"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par>
                                <p:cTn id="101" presetID="22" presetClass="entr" presetSubtype="4"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down)">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down)">
                                      <p:cBhvr>
                                        <p:cTn id="111" dur="500"/>
                                        <p:tgtEl>
                                          <p:spTgt spid="8"/>
                                        </p:tgtEl>
                                      </p:cBhvr>
                                    </p:animEffect>
                                  </p:childTnLst>
                                </p:cTn>
                              </p:par>
                              <p:par>
                                <p:cTn id="112" presetID="22" presetClass="entr" presetSubtype="4" fill="hold"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wipe(down)">
                                      <p:cBhvr>
                                        <p:cTn id="114" dur="500"/>
                                        <p:tgtEl>
                                          <p:spTgt spid="51"/>
                                        </p:tgtEl>
                                      </p:cBhvr>
                                    </p:animEffect>
                                  </p:childTnLst>
                                </p:cTn>
                              </p:par>
                              <p:par>
                                <p:cTn id="115" presetID="22" presetClass="entr" presetSubtype="4" fill="hold"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wipe(down)">
                                      <p:cBhvr>
                                        <p:cTn id="117" dur="500"/>
                                        <p:tgtEl>
                                          <p:spTgt spid="53"/>
                                        </p:tgtEl>
                                      </p:cBhvr>
                                    </p:animEffect>
                                  </p:childTnLst>
                                </p:cTn>
                              </p:par>
                              <p:par>
                                <p:cTn id="118" presetID="22" presetClass="entr" presetSubtype="4" fill="hold" nodeType="with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down)">
                                      <p:cBhvr>
                                        <p:cTn id="1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355D3-3EE3-4595-B34A-C46F021BB6E2}"/>
              </a:ext>
            </a:extLst>
          </p:cNvPr>
          <p:cNvPicPr>
            <a:picLocks noChangeAspect="1"/>
          </p:cNvPicPr>
          <p:nvPr/>
        </p:nvPicPr>
        <p:blipFill rotWithShape="1">
          <a:blip r:embed="rId2"/>
          <a:srcRect r="92975" b="73364"/>
          <a:stretch/>
        </p:blipFill>
        <p:spPr>
          <a:xfrm>
            <a:off x="332189" y="927027"/>
            <a:ext cx="1013618" cy="771311"/>
          </a:xfrm>
          <a:prstGeom prst="rect">
            <a:avLst/>
          </a:prstGeom>
          <a:ln>
            <a:noFill/>
          </a:ln>
          <a:effectLst>
            <a:softEdge rad="112500"/>
          </a:effectLst>
        </p:spPr>
      </p:pic>
      <p:pic>
        <p:nvPicPr>
          <p:cNvPr id="6" name="Picture 5">
            <a:extLst>
              <a:ext uri="{FF2B5EF4-FFF2-40B4-BE49-F238E27FC236}">
                <a16:creationId xmlns:a16="http://schemas.microsoft.com/office/drawing/2014/main" id="{C1502C19-F666-4E48-ACFF-D40E3DFD9FC4}"/>
              </a:ext>
            </a:extLst>
          </p:cNvPr>
          <p:cNvPicPr>
            <a:picLocks noChangeAspect="1"/>
          </p:cNvPicPr>
          <p:nvPr/>
        </p:nvPicPr>
        <p:blipFill rotWithShape="1">
          <a:blip r:embed="rId3"/>
          <a:srcRect t="10035" r="48224" b="10185"/>
          <a:stretch/>
        </p:blipFill>
        <p:spPr>
          <a:xfrm>
            <a:off x="2324801" y="3571664"/>
            <a:ext cx="3924484" cy="2906508"/>
          </a:xfrm>
          <a:prstGeom prst="rect">
            <a:avLst/>
          </a:prstGeom>
        </p:spPr>
      </p:pic>
      <p:pic>
        <p:nvPicPr>
          <p:cNvPr id="13" name="Picture 12">
            <a:extLst>
              <a:ext uri="{FF2B5EF4-FFF2-40B4-BE49-F238E27FC236}">
                <a16:creationId xmlns:a16="http://schemas.microsoft.com/office/drawing/2014/main" id="{8E1D3A43-B86C-4825-A6C9-0E672498699E}"/>
              </a:ext>
            </a:extLst>
          </p:cNvPr>
          <p:cNvPicPr>
            <a:picLocks noChangeAspect="1"/>
          </p:cNvPicPr>
          <p:nvPr/>
        </p:nvPicPr>
        <p:blipFill>
          <a:blip r:embed="rId4"/>
          <a:stretch>
            <a:fillRect/>
          </a:stretch>
        </p:blipFill>
        <p:spPr>
          <a:xfrm>
            <a:off x="13447" y="13447"/>
            <a:ext cx="2110775" cy="830615"/>
          </a:xfrm>
          <a:prstGeom prst="rect">
            <a:avLst/>
          </a:prstGeom>
        </p:spPr>
      </p:pic>
      <p:pic>
        <p:nvPicPr>
          <p:cNvPr id="7" name="Picture 6">
            <a:extLst>
              <a:ext uri="{FF2B5EF4-FFF2-40B4-BE49-F238E27FC236}">
                <a16:creationId xmlns:a16="http://schemas.microsoft.com/office/drawing/2014/main" id="{010BF35D-72EF-AE5F-22BF-836277F6FB99}"/>
              </a:ext>
            </a:extLst>
          </p:cNvPr>
          <p:cNvPicPr>
            <a:picLocks noChangeAspect="1"/>
          </p:cNvPicPr>
          <p:nvPr/>
        </p:nvPicPr>
        <p:blipFill rotWithShape="1">
          <a:blip r:embed="rId3"/>
          <a:srcRect l="54168"/>
          <a:stretch/>
        </p:blipFill>
        <p:spPr>
          <a:xfrm>
            <a:off x="6842755" y="2524985"/>
            <a:ext cx="5002003" cy="3953187"/>
          </a:xfrm>
          <a:prstGeom prst="rect">
            <a:avLst/>
          </a:prstGeom>
        </p:spPr>
      </p:pic>
      <p:sp>
        <p:nvSpPr>
          <p:cNvPr id="8" name="TextBox 7">
            <a:extLst>
              <a:ext uri="{FF2B5EF4-FFF2-40B4-BE49-F238E27FC236}">
                <a16:creationId xmlns:a16="http://schemas.microsoft.com/office/drawing/2014/main" id="{B63E5104-B3F8-A28E-9C0E-788FC252645C}"/>
              </a:ext>
            </a:extLst>
          </p:cNvPr>
          <p:cNvSpPr txBox="1"/>
          <p:nvPr/>
        </p:nvSpPr>
        <p:spPr>
          <a:xfrm>
            <a:off x="1457605" y="603470"/>
            <a:ext cx="9613671" cy="2656112"/>
          </a:xfrm>
          <a:prstGeom prst="rect">
            <a:avLst/>
          </a:prstGeom>
          <a:noFill/>
        </p:spPr>
        <p:txBody>
          <a:bodyPr wrap="square">
            <a:spAutoFit/>
          </a:bodyPr>
          <a:lstStyle/>
          <a:p>
            <a:pPr algn="l">
              <a:lnSpc>
                <a:spcPct val="120000"/>
              </a:lnSpc>
            </a:pPr>
            <a:r>
              <a:rPr lang="vi-VN" sz="2800" i="0" dirty="0">
                <a:solidFill>
                  <a:srgbClr val="000000"/>
                </a:solidFill>
                <a:effectLst/>
                <a:latin typeface="Nunito" pitchFamily="2" charset="0"/>
              </a:rPr>
              <a:t>Mai đánh dấu một số điểm trên tờ giấy màu (như hình vẽ). Qua hai điểm trong các điểm đã đánh dấu, Mai có thể cắt tờ giấy theo đoạn thẳng nào để được:</a:t>
            </a:r>
          </a:p>
          <a:p>
            <a:pPr algn="l">
              <a:lnSpc>
                <a:spcPct val="120000"/>
              </a:lnSpc>
            </a:pPr>
            <a:r>
              <a:rPr lang="vi-VN" sz="2800" i="0" dirty="0">
                <a:solidFill>
                  <a:srgbClr val="000000"/>
                </a:solidFill>
                <a:effectLst/>
                <a:latin typeface="Nunito" pitchFamily="2" charset="0"/>
              </a:rPr>
              <a:t>a) 2 hình tứ giác?</a:t>
            </a:r>
          </a:p>
          <a:p>
            <a:pPr algn="l">
              <a:lnSpc>
                <a:spcPct val="120000"/>
              </a:lnSpc>
            </a:pPr>
            <a:r>
              <a:rPr lang="vi-VN" sz="2800" i="0" dirty="0">
                <a:solidFill>
                  <a:srgbClr val="000000"/>
                </a:solidFill>
                <a:effectLst/>
                <a:latin typeface="Nunito" pitchFamily="2" charset="0"/>
              </a:rPr>
              <a:t>b) 1 hình tam giác và 1 hình tứ giác?</a:t>
            </a:r>
          </a:p>
        </p:txBody>
      </p:sp>
    </p:spTree>
    <p:extLst>
      <p:ext uri="{BB962C8B-B14F-4D97-AF65-F5344CB8AC3E}">
        <p14:creationId xmlns:p14="http://schemas.microsoft.com/office/powerpoint/2010/main" val="41715935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084742-C1C2-4D4B-BF56-BDD4765A039A}"/>
              </a:ext>
            </a:extLst>
          </p:cNvPr>
          <p:cNvPicPr>
            <a:picLocks noChangeAspect="1"/>
          </p:cNvPicPr>
          <p:nvPr/>
        </p:nvPicPr>
        <p:blipFill rotWithShape="1">
          <a:blip r:embed="rId3"/>
          <a:srcRect r="35681" b="84708"/>
          <a:stretch/>
        </p:blipFill>
        <p:spPr>
          <a:xfrm>
            <a:off x="1191522" y="1083679"/>
            <a:ext cx="4564737" cy="598796"/>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1" y="0"/>
            <a:ext cx="3319975" cy="1044030"/>
          </a:xfrm>
          <a:prstGeom prst="rect">
            <a:avLst/>
          </a:prstGeom>
        </p:spPr>
      </p:pic>
      <p:pic>
        <p:nvPicPr>
          <p:cNvPr id="6" name="Picture 5">
            <a:extLst>
              <a:ext uri="{FF2B5EF4-FFF2-40B4-BE49-F238E27FC236}">
                <a16:creationId xmlns:a16="http://schemas.microsoft.com/office/drawing/2014/main" id="{B12EF171-F1D9-4AC8-EBD3-D0989B964219}"/>
              </a:ext>
            </a:extLst>
          </p:cNvPr>
          <p:cNvPicPr>
            <a:picLocks noChangeAspect="1"/>
          </p:cNvPicPr>
          <p:nvPr/>
        </p:nvPicPr>
        <p:blipFill rotWithShape="1">
          <a:blip r:embed="rId5"/>
          <a:srcRect t="10035" r="48224" b="10185"/>
          <a:stretch/>
        </p:blipFill>
        <p:spPr>
          <a:xfrm>
            <a:off x="3473891" y="2900381"/>
            <a:ext cx="4720099" cy="2634425"/>
          </a:xfrm>
          <a:prstGeom prst="rect">
            <a:avLst/>
          </a:prstGeom>
        </p:spPr>
      </p:pic>
      <p:cxnSp>
        <p:nvCxnSpPr>
          <p:cNvPr id="4" name="Straight Connector 3">
            <a:extLst>
              <a:ext uri="{FF2B5EF4-FFF2-40B4-BE49-F238E27FC236}">
                <a16:creationId xmlns:a16="http://schemas.microsoft.com/office/drawing/2014/main" id="{13FE9FFB-10F3-7159-895F-F1D90C2B856F}"/>
              </a:ext>
            </a:extLst>
          </p:cNvPr>
          <p:cNvCxnSpPr>
            <a:cxnSpLocks/>
          </p:cNvCxnSpPr>
          <p:nvPr/>
        </p:nvCxnSpPr>
        <p:spPr>
          <a:xfrm flipH="1">
            <a:off x="5338919" y="3239428"/>
            <a:ext cx="1434904" cy="182293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631D10E5-8969-7157-3C05-DFE68AE6F714}"/>
              </a:ext>
            </a:extLst>
          </p:cNvPr>
          <p:cNvSpPr txBox="1"/>
          <p:nvPr/>
        </p:nvSpPr>
        <p:spPr>
          <a:xfrm>
            <a:off x="703386" y="1946028"/>
            <a:ext cx="11141611" cy="523220"/>
          </a:xfrm>
          <a:prstGeom prst="rect">
            <a:avLst/>
          </a:prstGeom>
          <a:noFill/>
        </p:spPr>
        <p:txBody>
          <a:bodyPr wrap="square">
            <a:spAutoFit/>
          </a:bodyPr>
          <a:lstStyle/>
          <a:p>
            <a:r>
              <a:rPr lang="vi-VN" sz="2800" b="1" i="0" dirty="0">
                <a:solidFill>
                  <a:srgbClr val="0070C0"/>
                </a:solidFill>
                <a:effectLst/>
                <a:latin typeface="Nunito" pitchFamily="2" charset="0"/>
              </a:rPr>
              <a:t>Nối M với N ta được 2 hình tứ giác là AMND và hình tứ giác MNCB.</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133345524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356911"/>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52591" y="3189852"/>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4459461" y="3491558"/>
            <a:ext cx="1139483" cy="1871003"/>
          </a:xfrm>
          <a:prstGeom prst="line">
            <a:avLst/>
          </a:prstGeom>
          <a:ln w="28575">
            <a:solidFill>
              <a:srgbClr val="FFFF0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F5E9D71-58FB-669C-5AE3-4A076CB36D84}"/>
              </a:ext>
            </a:extLst>
          </p:cNvPr>
          <p:cNvSpPr txBox="1"/>
          <p:nvPr/>
        </p:nvSpPr>
        <p:spPr>
          <a:xfrm>
            <a:off x="1589166" y="1297671"/>
            <a:ext cx="9242957" cy="1249573"/>
          </a:xfrm>
          <a:prstGeom prst="rect">
            <a:avLst/>
          </a:prstGeom>
          <a:noFill/>
        </p:spPr>
        <p:txBody>
          <a:bodyPr wrap="square">
            <a:spAutoFit/>
          </a:bodyPr>
          <a:lstStyle/>
          <a:p>
            <a:pPr algn="l">
              <a:lnSpc>
                <a:spcPct val="120000"/>
              </a:lnSpc>
            </a:pPr>
            <a:r>
              <a:rPr lang="vi-VN" sz="3200" b="1" i="0" dirty="0">
                <a:solidFill>
                  <a:srgbClr val="0070C0"/>
                </a:solidFill>
                <a:effectLst/>
                <a:latin typeface="Nunito" pitchFamily="2" charset="0"/>
              </a:rPr>
              <a:t>Cách 1: </a:t>
            </a:r>
            <a:r>
              <a:rPr lang="en-US" sz="3200" b="1" i="0" dirty="0">
                <a:solidFill>
                  <a:srgbClr val="0070C0"/>
                </a:solidFill>
                <a:effectLst/>
                <a:latin typeface="Nunito" pitchFamily="2" charset="0"/>
              </a:rPr>
              <a:t> </a:t>
            </a:r>
            <a:r>
              <a:rPr lang="vi-VN" sz="3200" i="0" dirty="0">
                <a:solidFill>
                  <a:srgbClr val="0070C0"/>
                </a:solidFill>
                <a:effectLst/>
                <a:latin typeface="Nunito" pitchFamily="2" charset="0"/>
              </a:rPr>
              <a:t>Cắt tờ giấy theo đoạn thẳng AN </a:t>
            </a:r>
            <a:r>
              <a:rPr lang="en-US" sz="3200" dirty="0">
                <a:solidFill>
                  <a:srgbClr val="0070C0"/>
                </a:solidFill>
                <a:latin typeface="Nunito" pitchFamily="2" charset="0"/>
              </a:rPr>
              <a:t> </a:t>
            </a:r>
            <a:r>
              <a:rPr lang="vi-VN" sz="3200" i="0" dirty="0">
                <a:solidFill>
                  <a:srgbClr val="0070C0"/>
                </a:solidFill>
                <a:effectLst/>
                <a:latin typeface="Nunito" pitchFamily="2" charset="0"/>
              </a:rPr>
              <a:t>ta được </a:t>
            </a:r>
            <a:endParaRPr lang="en-US" sz="3200" i="0" dirty="0">
              <a:solidFill>
                <a:srgbClr val="0070C0"/>
              </a:solidFill>
              <a:effectLst/>
              <a:latin typeface="Nunito" pitchFamily="2" charset="0"/>
            </a:endParaRPr>
          </a:p>
          <a:p>
            <a:pPr algn="l">
              <a:lnSpc>
                <a:spcPct val="120000"/>
              </a:lnSpc>
            </a:pPr>
            <a:r>
              <a:rPr lang="vi-VN" sz="3200" i="0" dirty="0">
                <a:solidFill>
                  <a:srgbClr val="0070C0"/>
                </a:solidFill>
                <a:effectLst/>
                <a:latin typeface="Nunito" pitchFamily="2" charset="0"/>
              </a:rPr>
              <a:t>1 hình tam giác ADN và 1 hình tứ giác ANCB.</a:t>
            </a:r>
          </a:p>
        </p:txBody>
      </p:sp>
    </p:spTree>
    <p:extLst>
      <p:ext uri="{BB962C8B-B14F-4D97-AF65-F5344CB8AC3E}">
        <p14:creationId xmlns:p14="http://schemas.microsoft.com/office/powerpoint/2010/main" val="3558755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oa Cúc Màu Vàng Thiên - Miễn Phí vector hình ảnh trên Pixabay">
            <a:extLst>
              <a:ext uri="{FF2B5EF4-FFF2-40B4-BE49-F238E27FC236}">
                <a16:creationId xmlns:a16="http://schemas.microsoft.com/office/drawing/2014/main" id="{56B119ED-44EA-FF95-1CD3-AF11BF4F692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9045" r="10733" b="-1"/>
          <a:stretch/>
        </p:blipFill>
        <p:spPr bwMode="auto">
          <a:xfrm>
            <a:off x="211033" y="281353"/>
            <a:ext cx="6095980" cy="6070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4F208C-1714-93D3-E0D6-F2B3C9846E91}"/>
              </a:ext>
            </a:extLst>
          </p:cNvPr>
          <p:cNvPicPr>
            <a:picLocks noChangeAspect="1"/>
          </p:cNvPicPr>
          <p:nvPr/>
        </p:nvPicPr>
        <p:blipFill rotWithShape="1">
          <a:blip r:embed="rId3">
            <a:alphaModFix amt="60000"/>
            <a:extLst>
              <a:ext uri="{BEBA8EAE-BF5A-486C-A8C5-ECC9F3942E4B}">
                <a14:imgProps xmlns:a14="http://schemas.microsoft.com/office/drawing/2010/main">
                  <a14:imgLayer r:embed="rId4">
                    <a14:imgEffect>
                      <a14:backgroundRemoval t="10000" b="90667" l="10000" r="90000">
                        <a14:foregroundMark x1="35500" y1="42333" x2="41417" y2="47333"/>
                        <a14:foregroundMark x1="44167" y1="16167" x2="54583" y2="36583"/>
                        <a14:foregroundMark x1="51917" y1="90417" x2="51917" y2="90667"/>
                        <a14:foregroundMark x1="51000" y1="42917" x2="55250" y2="48667"/>
                        <a14:foregroundMark x1="30750" y1="44500" x2="36333" y2="47250"/>
                      </a14:backgroundRemoval>
                    </a14:imgEffect>
                  </a14:imgLayer>
                </a14:imgProps>
              </a:ext>
            </a:extLst>
          </a:blip>
          <a:srcRect l="6224" r="4887"/>
          <a:stretch/>
        </p:blipFill>
        <p:spPr>
          <a:xfrm>
            <a:off x="6096000" y="10"/>
            <a:ext cx="6096000" cy="6857990"/>
          </a:xfrm>
          <a:prstGeom prst="rect">
            <a:avLst/>
          </a:prstGeom>
        </p:spPr>
      </p:pic>
      <p:sp>
        <p:nvSpPr>
          <p:cNvPr id="8" name="TextBox 7">
            <a:extLst>
              <a:ext uri="{FF2B5EF4-FFF2-40B4-BE49-F238E27FC236}">
                <a16:creationId xmlns:a16="http://schemas.microsoft.com/office/drawing/2014/main" id="{EF9DF3AE-F5A4-9D56-1A4E-356E03570EE5}"/>
              </a:ext>
            </a:extLst>
          </p:cNvPr>
          <p:cNvSpPr txBox="1"/>
          <p:nvPr/>
        </p:nvSpPr>
        <p:spPr>
          <a:xfrm>
            <a:off x="3123492" y="3844748"/>
            <a:ext cx="6095980" cy="113521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dirty="0" err="1">
                <a:latin typeface="Sigmar One" panose="00000500000000000000" pitchFamily="2" charset="0"/>
                <a:ea typeface="+mj-ea"/>
                <a:cs typeface="+mj-cs"/>
              </a:rPr>
              <a:t>Khởi</a:t>
            </a:r>
            <a:r>
              <a:rPr lang="en-US" sz="7200" kern="1200" dirty="0">
                <a:latin typeface="Sigmar One" panose="00000500000000000000" pitchFamily="2" charset="0"/>
                <a:ea typeface="+mj-ea"/>
                <a:cs typeface="+mj-cs"/>
              </a:rPr>
              <a:t> </a:t>
            </a:r>
            <a:r>
              <a:rPr lang="en-US" sz="7200" kern="1200" dirty="0" err="1">
                <a:latin typeface="Sigmar One" panose="00000500000000000000" pitchFamily="2" charset="0"/>
                <a:ea typeface="+mj-ea"/>
                <a:cs typeface="+mj-cs"/>
              </a:rPr>
              <a:t>động</a:t>
            </a:r>
            <a:endParaRPr lang="en-US" sz="7200" kern="1200" dirty="0">
              <a:latin typeface="Sigmar One" panose="00000500000000000000" pitchFamily="2" charset="0"/>
              <a:ea typeface="+mj-ea"/>
              <a:cs typeface="+mj-cs"/>
            </a:endParaRPr>
          </a:p>
        </p:txBody>
      </p:sp>
    </p:spTree>
    <p:extLst>
      <p:ext uri="{BB962C8B-B14F-4D97-AF65-F5344CB8AC3E}">
        <p14:creationId xmlns:p14="http://schemas.microsoft.com/office/powerpoint/2010/main" val="4225901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402944" y="351261"/>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35950" y="2781887"/>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5598942" y="3094893"/>
            <a:ext cx="2404150" cy="1856935"/>
          </a:xfrm>
          <a:prstGeom prst="line">
            <a:avLst/>
          </a:prstGeom>
          <a:ln w="38100">
            <a:solidFill>
              <a:schemeClr val="accent4">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049DF377-D2C0-AC3D-5099-2D06B295C53E}"/>
              </a:ext>
            </a:extLst>
          </p:cNvPr>
          <p:cNvSpPr txBox="1"/>
          <p:nvPr/>
        </p:nvSpPr>
        <p:spPr>
          <a:xfrm>
            <a:off x="1667022" y="1208551"/>
            <a:ext cx="8954086" cy="1077218"/>
          </a:xfrm>
          <a:prstGeom prst="rect">
            <a:avLst/>
          </a:prstGeom>
          <a:noFill/>
        </p:spPr>
        <p:txBody>
          <a:bodyPr wrap="square">
            <a:spAutoFit/>
          </a:bodyPr>
          <a:lstStyle/>
          <a:p>
            <a:pPr algn="just"/>
            <a:r>
              <a:rPr lang="vi-VN" sz="3200" b="1" i="0" dirty="0">
                <a:solidFill>
                  <a:srgbClr val="0070C0"/>
                </a:solidFill>
                <a:effectLst/>
                <a:latin typeface="Nunito" pitchFamily="2" charset="0"/>
              </a:rPr>
              <a:t>Cách 2: </a:t>
            </a:r>
            <a:r>
              <a:rPr lang="vi-VN" sz="3200" i="0" dirty="0">
                <a:solidFill>
                  <a:srgbClr val="0070C0"/>
                </a:solidFill>
                <a:effectLst/>
                <a:latin typeface="Nunito" pitchFamily="2" charset="0"/>
              </a:rPr>
              <a:t>Cắt tờ giấy theo đoạn thẳng BN ta được </a:t>
            </a:r>
            <a:endParaRPr lang="en-US" sz="3200" i="0" dirty="0">
              <a:solidFill>
                <a:srgbClr val="0070C0"/>
              </a:solidFill>
              <a:effectLst/>
              <a:latin typeface="Nunito" pitchFamily="2" charset="0"/>
            </a:endParaRPr>
          </a:p>
          <a:p>
            <a:pPr algn="just"/>
            <a:r>
              <a:rPr lang="vi-VN" sz="3200" i="0" dirty="0">
                <a:solidFill>
                  <a:srgbClr val="0070C0"/>
                </a:solidFill>
                <a:effectLst/>
                <a:latin typeface="Nunito" pitchFamily="2" charset="0"/>
              </a:rPr>
              <a:t>1 hình tam giác BCN và 1 hình tứ giác ABND.</a:t>
            </a:r>
            <a:endParaRPr lang="en-US" sz="3200" dirty="0">
              <a:solidFill>
                <a:srgbClr val="0070C0"/>
              </a:solidFill>
              <a:latin typeface="Nunito" pitchFamily="2" charset="0"/>
            </a:endParaRPr>
          </a:p>
        </p:txBody>
      </p:sp>
    </p:spTree>
    <p:extLst>
      <p:ext uri="{BB962C8B-B14F-4D97-AF65-F5344CB8AC3E}">
        <p14:creationId xmlns:p14="http://schemas.microsoft.com/office/powerpoint/2010/main" val="96837731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734971" y="329659"/>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56134" y="2952121"/>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4487593" y="3278789"/>
            <a:ext cx="2588457" cy="181682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1515968" y="1204203"/>
            <a:ext cx="9147344" cy="1249573"/>
          </a:xfrm>
          <a:prstGeom prst="rect">
            <a:avLst/>
          </a:prstGeom>
          <a:noFill/>
        </p:spPr>
        <p:txBody>
          <a:bodyPr wrap="square">
            <a:spAutoFit/>
          </a:bodyPr>
          <a:lstStyle/>
          <a:p>
            <a:pPr>
              <a:lnSpc>
                <a:spcPct val="120000"/>
              </a:lnSpc>
            </a:pPr>
            <a:r>
              <a:rPr lang="vi-VN" sz="3200" b="1" i="0" dirty="0">
                <a:solidFill>
                  <a:srgbClr val="0070C0"/>
                </a:solidFill>
                <a:effectLst/>
                <a:latin typeface="Nunito" pitchFamily="2" charset="0"/>
              </a:rPr>
              <a:t>Cách 3: </a:t>
            </a:r>
            <a:r>
              <a:rPr lang="vi-VN" sz="3200" i="0" dirty="0">
                <a:solidFill>
                  <a:srgbClr val="0070C0"/>
                </a:solidFill>
                <a:effectLst/>
                <a:latin typeface="Nunito" pitchFamily="2" charset="0"/>
              </a:rPr>
              <a:t>Cắt tờ giấy theo đoạn thẳng DM ta được </a:t>
            </a:r>
            <a:endParaRPr lang="en-US" sz="3200" i="0" dirty="0">
              <a:solidFill>
                <a:srgbClr val="0070C0"/>
              </a:solidFill>
              <a:effectLst/>
              <a:latin typeface="Nunito" pitchFamily="2" charset="0"/>
            </a:endParaRPr>
          </a:p>
          <a:p>
            <a:pPr>
              <a:lnSpc>
                <a:spcPct val="120000"/>
              </a:lnSpc>
            </a:pPr>
            <a:r>
              <a:rPr lang="vi-VN" sz="3200" i="0" dirty="0">
                <a:solidFill>
                  <a:srgbClr val="0070C0"/>
                </a:solidFill>
                <a:effectLst/>
                <a:latin typeface="Nunito" pitchFamily="2" charset="0"/>
              </a:rPr>
              <a:t>hình tam giác ADM và hình tứ giác MBCD.</a:t>
            </a:r>
            <a:endParaRPr lang="en-US" sz="3200" dirty="0">
              <a:solidFill>
                <a:srgbClr val="0070C0"/>
              </a:solidFill>
              <a:latin typeface="Nunito" pitchFamily="2" charset="0"/>
            </a:endParaRPr>
          </a:p>
        </p:txBody>
      </p:sp>
    </p:spTree>
    <p:extLst>
      <p:ext uri="{BB962C8B-B14F-4D97-AF65-F5344CB8AC3E}">
        <p14:creationId xmlns:p14="http://schemas.microsoft.com/office/powerpoint/2010/main" val="378092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376174"/>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5"/>
          <a:srcRect t="10035" r="48224" b="10185"/>
          <a:stretch/>
        </p:blipFill>
        <p:spPr>
          <a:xfrm>
            <a:off x="3735950" y="3179545"/>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7060558" y="3510969"/>
            <a:ext cx="914400" cy="1802759"/>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1698847" y="1321728"/>
            <a:ext cx="9077005" cy="1249573"/>
          </a:xfrm>
          <a:prstGeom prst="rect">
            <a:avLst/>
          </a:prstGeom>
          <a:noFill/>
        </p:spPr>
        <p:txBody>
          <a:bodyPr wrap="square">
            <a:spAutoFit/>
          </a:bodyPr>
          <a:lstStyle/>
          <a:p>
            <a:pPr>
              <a:lnSpc>
                <a:spcPct val="120000"/>
              </a:lnSpc>
            </a:pPr>
            <a:r>
              <a:rPr lang="vi-VN" sz="3200" b="1" dirty="0">
                <a:solidFill>
                  <a:srgbClr val="0070C0"/>
                </a:solidFill>
                <a:latin typeface="Nunito" pitchFamily="2" charset="0"/>
              </a:rPr>
              <a:t>Cách 4: </a:t>
            </a:r>
            <a:r>
              <a:rPr lang="vi-VN" sz="3200" dirty="0">
                <a:solidFill>
                  <a:srgbClr val="0070C0"/>
                </a:solidFill>
                <a:latin typeface="Nunito" pitchFamily="2" charset="0"/>
              </a:rPr>
              <a:t>Cắt tờ giấy theo đoạn thẳng MC ta được</a:t>
            </a:r>
            <a:endParaRPr lang="en-US" sz="3200" dirty="0">
              <a:solidFill>
                <a:srgbClr val="0070C0"/>
              </a:solidFill>
              <a:latin typeface="Nunito" pitchFamily="2" charset="0"/>
            </a:endParaRPr>
          </a:p>
          <a:p>
            <a:pPr>
              <a:lnSpc>
                <a:spcPct val="120000"/>
              </a:lnSpc>
            </a:pPr>
            <a:r>
              <a:rPr lang="vi-VN" sz="3200" dirty="0">
                <a:solidFill>
                  <a:srgbClr val="0070C0"/>
                </a:solidFill>
                <a:latin typeface="Nunito" pitchFamily="2" charset="0"/>
              </a:rPr>
              <a:t> hình tam giác MBC và hình tứ giác AMCD.</a:t>
            </a:r>
            <a:endParaRPr lang="en-US" sz="3200" dirty="0">
              <a:solidFill>
                <a:srgbClr val="0070C0"/>
              </a:solidFill>
              <a:latin typeface="Nunito" pitchFamily="2" charset="0"/>
            </a:endParaRPr>
          </a:p>
        </p:txBody>
      </p:sp>
    </p:spTree>
    <p:extLst>
      <p:ext uri="{BB962C8B-B14F-4D97-AF65-F5344CB8AC3E}">
        <p14:creationId xmlns:p14="http://schemas.microsoft.com/office/powerpoint/2010/main" val="25336905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3"/>
          <a:srcRect b="84061"/>
          <a:stretch/>
        </p:blipFill>
        <p:spPr>
          <a:xfrm>
            <a:off x="2651990" y="184450"/>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4"/>
          <a:stretch>
            <a:fillRect/>
          </a:stretch>
        </p:blipFill>
        <p:spPr>
          <a:xfrm>
            <a:off x="0" y="0"/>
            <a:ext cx="2651990" cy="1044030"/>
          </a:xfrm>
          <a:prstGeom prst="rect">
            <a:avLst/>
          </a:prstGeom>
        </p:spPr>
      </p:pic>
      <p:pic>
        <p:nvPicPr>
          <p:cNvPr id="8" name="Picture 7" descr="Bumbii Bài 19: Hình tam giác, hình tứ giác. Hình chữ nhật, hình vuông trang 56 SGK toán lớp 3 tập 1 Kết Nối Tri Thức Với Cuộc Sống.">
            <a:extLst>
              <a:ext uri="{FF2B5EF4-FFF2-40B4-BE49-F238E27FC236}">
                <a16:creationId xmlns:a16="http://schemas.microsoft.com/office/drawing/2014/main" id="{89510700-CDEA-4C50-A94F-A483DF0A38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6981" y="980886"/>
            <a:ext cx="11813458" cy="5692664"/>
          </a:xfrm>
          <a:prstGeom prst="rect">
            <a:avLst/>
          </a:prstGeom>
          <a:noFill/>
          <a:ln>
            <a:noFill/>
          </a:ln>
        </p:spPr>
      </p:pic>
    </p:spTree>
    <p:extLst>
      <p:ext uri="{BB962C8B-B14F-4D97-AF65-F5344CB8AC3E}">
        <p14:creationId xmlns:p14="http://schemas.microsoft.com/office/powerpoint/2010/main" val="36237170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67595"/>
            <a:ext cx="4364443"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049485" y="1693026"/>
            <a:ext cx="7942217" cy="2371418"/>
          </a:xfrm>
          <a:prstGeom prst="rect">
            <a:avLst/>
          </a:prstGeom>
          <a:noFill/>
        </p:spPr>
        <p:txBody>
          <a:bodyPr wrap="square" rtlCol="0">
            <a:spAutoFit/>
          </a:bodyPr>
          <a:lstStyle/>
          <a:p>
            <a:pPr algn="ctr">
              <a:lnSpc>
                <a:spcPct val="130000"/>
              </a:lnSpc>
            </a:pPr>
            <a:r>
              <a:rPr lang="en-US" sz="8000" dirty="0" err="1">
                <a:solidFill>
                  <a:srgbClr val="FFC000"/>
                </a:solidFill>
                <a:latin typeface="Sigmar One" panose="00000500000000000000" pitchFamily="2" charset="0"/>
              </a:rPr>
              <a:t>Tiết</a:t>
            </a:r>
            <a:r>
              <a:rPr lang="en-US" sz="8000" dirty="0">
                <a:solidFill>
                  <a:srgbClr val="FFC000"/>
                </a:solidFill>
                <a:latin typeface="Sigmar One" panose="00000500000000000000" pitchFamily="2" charset="0"/>
              </a:rPr>
              <a:t> 2</a:t>
            </a:r>
          </a:p>
          <a:p>
            <a:pPr algn="ctr">
              <a:lnSpc>
                <a:spcPct val="130000"/>
              </a:lnSpc>
            </a:pP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chữ</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nhật</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vuông</a:t>
            </a:r>
            <a:endParaRPr lang="en-US" sz="3600" dirty="0">
              <a:solidFill>
                <a:srgbClr val="FFC000"/>
              </a:solidFill>
              <a:latin typeface="Sigmar One" panose="00000500000000000000" pitchFamily="2" charset="0"/>
            </a:endParaRPr>
          </a:p>
        </p:txBody>
      </p:sp>
    </p:spTree>
    <p:extLst>
      <p:ext uri="{BB962C8B-B14F-4D97-AF65-F5344CB8AC3E}">
        <p14:creationId xmlns:p14="http://schemas.microsoft.com/office/powerpoint/2010/main" val="3211105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312EDB-73BB-1923-8514-92CD753A17B6}"/>
              </a:ext>
            </a:extLst>
          </p:cNvPr>
          <p:cNvPicPr>
            <a:picLocks noChangeAspect="1"/>
          </p:cNvPicPr>
          <p:nvPr/>
        </p:nvPicPr>
        <p:blipFill>
          <a:blip r:embed="rId2"/>
          <a:stretch>
            <a:fillRect/>
          </a:stretch>
        </p:blipFill>
        <p:spPr>
          <a:xfrm>
            <a:off x="2915057" y="281353"/>
            <a:ext cx="2613546" cy="3961771"/>
          </a:xfrm>
          <a:prstGeom prst="rect">
            <a:avLst/>
          </a:prstGeom>
        </p:spPr>
      </p:pic>
      <p:pic>
        <p:nvPicPr>
          <p:cNvPr id="7" name="Picture 6">
            <a:extLst>
              <a:ext uri="{FF2B5EF4-FFF2-40B4-BE49-F238E27FC236}">
                <a16:creationId xmlns:a16="http://schemas.microsoft.com/office/drawing/2014/main" id="{AB3C0B6C-5002-E5DA-3F50-A3606B6814F2}"/>
              </a:ext>
            </a:extLst>
          </p:cNvPr>
          <p:cNvPicPr>
            <a:picLocks noChangeAspect="1"/>
          </p:cNvPicPr>
          <p:nvPr/>
        </p:nvPicPr>
        <p:blipFill>
          <a:blip r:embed="rId3"/>
          <a:stretch>
            <a:fillRect/>
          </a:stretch>
        </p:blipFill>
        <p:spPr>
          <a:xfrm>
            <a:off x="5641145" y="281354"/>
            <a:ext cx="5120639" cy="3961770"/>
          </a:xfrm>
          <a:prstGeom prst="rect">
            <a:avLst/>
          </a:prstGeom>
        </p:spPr>
      </p:pic>
      <p:pic>
        <p:nvPicPr>
          <p:cNvPr id="9" name="Picture 8">
            <a:extLst>
              <a:ext uri="{FF2B5EF4-FFF2-40B4-BE49-F238E27FC236}">
                <a16:creationId xmlns:a16="http://schemas.microsoft.com/office/drawing/2014/main" id="{1902737B-5468-91AF-552E-E6ADF032277E}"/>
              </a:ext>
            </a:extLst>
          </p:cNvPr>
          <p:cNvPicPr>
            <a:picLocks noChangeAspect="1"/>
          </p:cNvPicPr>
          <p:nvPr/>
        </p:nvPicPr>
        <p:blipFill>
          <a:blip r:embed="rId4"/>
          <a:stretch>
            <a:fillRect/>
          </a:stretch>
        </p:blipFill>
        <p:spPr>
          <a:xfrm>
            <a:off x="0" y="-114300"/>
            <a:ext cx="2915057" cy="1333686"/>
          </a:xfrm>
          <a:prstGeom prst="rect">
            <a:avLst/>
          </a:prstGeom>
        </p:spPr>
      </p:pic>
      <p:sp>
        <p:nvSpPr>
          <p:cNvPr id="10" name="TextBox 9">
            <a:extLst>
              <a:ext uri="{FF2B5EF4-FFF2-40B4-BE49-F238E27FC236}">
                <a16:creationId xmlns:a16="http://schemas.microsoft.com/office/drawing/2014/main" id="{F3E15846-5C77-B59B-660A-9C7047552349}"/>
              </a:ext>
            </a:extLst>
          </p:cNvPr>
          <p:cNvSpPr txBox="1"/>
          <p:nvPr/>
        </p:nvSpPr>
        <p:spPr>
          <a:xfrm>
            <a:off x="2110680" y="4448816"/>
            <a:ext cx="7621149" cy="584775"/>
          </a:xfrm>
          <a:prstGeom prst="rect">
            <a:avLst/>
          </a:prstGeom>
          <a:noFill/>
        </p:spPr>
        <p:txBody>
          <a:bodyPr wrap="square">
            <a:spAutoFit/>
          </a:bodyPr>
          <a:lstStyle/>
          <a:p>
            <a:r>
              <a:rPr lang="en-US" sz="3200" b="1" dirty="0" err="1">
                <a:solidFill>
                  <a:srgbClr val="00B050"/>
                </a:solidFill>
                <a:latin typeface="Nunito Black" pitchFamily="2" charset="0"/>
                <a:cs typeface="Times New Roman" panose="02020603050405020304" pitchFamily="18" charset="0"/>
              </a:rPr>
              <a:t>Khung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tranh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có</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dạng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hình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gì</a:t>
            </a:r>
            <a:r>
              <a:rPr lang="en-US" sz="3200" b="1" dirty="0">
                <a:solidFill>
                  <a:srgbClr val="00B050"/>
                </a:solidFill>
                <a:latin typeface="Nunito Black"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F3E15846-5C77-B59B-660A-9C7047552349}"/>
              </a:ext>
            </a:extLst>
          </p:cNvPr>
          <p:cNvSpPr txBox="1"/>
          <p:nvPr/>
        </p:nvSpPr>
        <p:spPr>
          <a:xfrm>
            <a:off x="2093261" y="5239282"/>
            <a:ext cx="7621149" cy="584775"/>
          </a:xfrm>
          <a:prstGeom prst="rect">
            <a:avLst/>
          </a:prstGeom>
          <a:noFill/>
        </p:spPr>
        <p:txBody>
          <a:bodyPr wrap="square">
            <a:spAutoFit/>
          </a:bodyPr>
          <a:lstStyle/>
          <a:p>
            <a:r>
              <a:rPr lang="en-US" sz="3200" b="1" dirty="0" err="1">
                <a:solidFill>
                  <a:srgbClr val="FF0000"/>
                </a:solidFill>
                <a:latin typeface="Nunito Black" pitchFamily="2" charset="0"/>
                <a:cs typeface="Times New Roman" panose="02020603050405020304" pitchFamily="18" charset="0"/>
              </a:rPr>
              <a:t>Khung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tranh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có</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dạng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hình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chữ</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nhật</a:t>
            </a:r>
            <a:endParaRPr 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45724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5" y="76200"/>
            <a:ext cx="2445158" cy="1333686"/>
          </a:xfrm>
          <a:prstGeom prst="rect">
            <a:avLst/>
          </a:prstGeom>
        </p:spPr>
      </p:pic>
      <p:pic>
        <p:nvPicPr>
          <p:cNvPr id="1026" name="Picture 2" descr="20220425102040_wm_shs-toan-3---tap-1">
            <a:extLst>
              <a:ext uri="{FF2B5EF4-FFF2-40B4-BE49-F238E27FC236}">
                <a16:creationId xmlns:a16="http://schemas.microsoft.com/office/drawing/2014/main" id="{758AE241-DC80-CE00-DE84-D1F57BC662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8" t="16857" r="10335" b="51322"/>
          <a:stretch/>
        </p:blipFill>
        <p:spPr bwMode="auto">
          <a:xfrm>
            <a:off x="2489983" y="182878"/>
            <a:ext cx="9383149" cy="6330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77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5" y="76200"/>
            <a:ext cx="2352944" cy="1076510"/>
          </a:xfrm>
          <a:prstGeom prst="rect">
            <a:avLst/>
          </a:prstGeom>
        </p:spPr>
      </p:pic>
      <p:pic>
        <p:nvPicPr>
          <p:cNvPr id="4" name="Picture 3">
            <a:extLst>
              <a:ext uri="{FF2B5EF4-FFF2-40B4-BE49-F238E27FC236}">
                <a16:creationId xmlns:a16="http://schemas.microsoft.com/office/drawing/2014/main" id="{046A3CBD-713D-0B2F-E4ED-E87B9750A0A2}"/>
              </a:ext>
            </a:extLst>
          </p:cNvPr>
          <p:cNvPicPr>
            <a:picLocks noChangeAspect="1"/>
          </p:cNvPicPr>
          <p:nvPr/>
        </p:nvPicPr>
        <p:blipFill rotWithShape="1">
          <a:blip r:embed="rId3"/>
          <a:srcRect t="4832" r="59495" b="3302"/>
          <a:stretch/>
        </p:blipFill>
        <p:spPr>
          <a:xfrm>
            <a:off x="2897946" y="333038"/>
            <a:ext cx="6386732" cy="3324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DB2A62B-D943-678F-5988-24B99E391A74}"/>
              </a:ext>
            </a:extLst>
          </p:cNvPr>
          <p:cNvPicPr>
            <a:picLocks noChangeAspect="1"/>
          </p:cNvPicPr>
          <p:nvPr/>
        </p:nvPicPr>
        <p:blipFill>
          <a:blip r:embed="rId4"/>
          <a:stretch>
            <a:fillRect/>
          </a:stretch>
        </p:blipFill>
        <p:spPr>
          <a:xfrm>
            <a:off x="2397769" y="3826412"/>
            <a:ext cx="7407413" cy="2617435"/>
          </a:xfrm>
          <a:prstGeom prst="rect">
            <a:avLst/>
          </a:prstGeom>
        </p:spPr>
      </p:pic>
    </p:spTree>
    <p:extLst>
      <p:ext uri="{BB962C8B-B14F-4D97-AF65-F5344CB8AC3E}">
        <p14:creationId xmlns:p14="http://schemas.microsoft.com/office/powerpoint/2010/main" val="1852672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6" name="Picture 5">
            <a:extLst>
              <a:ext uri="{FF2B5EF4-FFF2-40B4-BE49-F238E27FC236}">
                <a16:creationId xmlns:a16="http://schemas.microsoft.com/office/drawing/2014/main" id="{0BD6F4DF-EF0A-F986-43C4-81C4D3DD0BA1}"/>
              </a:ext>
            </a:extLst>
          </p:cNvPr>
          <p:cNvPicPr>
            <a:picLocks noChangeAspect="1"/>
          </p:cNvPicPr>
          <p:nvPr/>
        </p:nvPicPr>
        <p:blipFill rotWithShape="1">
          <a:blip r:embed="rId3"/>
          <a:srcRect l="64949" r="2930"/>
          <a:stretch/>
        </p:blipFill>
        <p:spPr>
          <a:xfrm>
            <a:off x="3362180" y="291357"/>
            <a:ext cx="5514536" cy="3541000"/>
          </a:xfrm>
          <a:prstGeom prst="rect">
            <a:avLst/>
          </a:prstGeom>
        </p:spPr>
      </p:pic>
      <p:pic>
        <p:nvPicPr>
          <p:cNvPr id="5" name="Picture 4">
            <a:extLst>
              <a:ext uri="{FF2B5EF4-FFF2-40B4-BE49-F238E27FC236}">
                <a16:creationId xmlns:a16="http://schemas.microsoft.com/office/drawing/2014/main" id="{76F866ED-A719-3DE3-3092-98F3F695EB7A}"/>
              </a:ext>
            </a:extLst>
          </p:cNvPr>
          <p:cNvPicPr>
            <a:picLocks noChangeAspect="1"/>
          </p:cNvPicPr>
          <p:nvPr/>
        </p:nvPicPr>
        <p:blipFill>
          <a:blip r:embed="rId4"/>
          <a:stretch>
            <a:fillRect/>
          </a:stretch>
        </p:blipFill>
        <p:spPr>
          <a:xfrm>
            <a:off x="3362179" y="3832357"/>
            <a:ext cx="5514536" cy="2447546"/>
          </a:xfrm>
          <a:prstGeom prst="rect">
            <a:avLst/>
          </a:prstGeom>
        </p:spPr>
      </p:pic>
    </p:spTree>
    <p:extLst>
      <p:ext uri="{BB962C8B-B14F-4D97-AF65-F5344CB8AC3E}">
        <p14:creationId xmlns:p14="http://schemas.microsoft.com/office/powerpoint/2010/main" val="1170146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8" name="Picture 7">
            <a:extLst>
              <a:ext uri="{FF2B5EF4-FFF2-40B4-BE49-F238E27FC236}">
                <a16:creationId xmlns:a16="http://schemas.microsoft.com/office/drawing/2014/main" id="{9899142C-C09A-6672-53B1-87D4957F5B58}"/>
              </a:ext>
            </a:extLst>
          </p:cNvPr>
          <p:cNvPicPr>
            <a:picLocks noChangeAspect="1"/>
          </p:cNvPicPr>
          <p:nvPr/>
        </p:nvPicPr>
        <p:blipFill rotWithShape="1">
          <a:blip r:embed="rId3"/>
          <a:srcRect l="5012" b="36064"/>
          <a:stretch/>
        </p:blipFill>
        <p:spPr>
          <a:xfrm>
            <a:off x="323557" y="1409886"/>
            <a:ext cx="11521440" cy="25150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31B87C-70B1-FEF4-1EB9-932D4239D09E}"/>
              </a:ext>
            </a:extLst>
          </p:cNvPr>
          <p:cNvPicPr>
            <a:picLocks noChangeAspect="1"/>
          </p:cNvPicPr>
          <p:nvPr/>
        </p:nvPicPr>
        <p:blipFill rotWithShape="1">
          <a:blip r:embed="rId3"/>
          <a:srcRect l="5012" t="73379"/>
          <a:stretch/>
        </p:blipFill>
        <p:spPr>
          <a:xfrm>
            <a:off x="323557" y="4229685"/>
            <a:ext cx="11521440" cy="1014819"/>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74138987-904E-C94E-5E1B-0E11868798A4}"/>
              </a:ext>
            </a:extLst>
          </p:cNvPr>
          <p:cNvSpPr/>
          <p:nvPr/>
        </p:nvSpPr>
        <p:spPr>
          <a:xfrm>
            <a:off x="3343818" y="272396"/>
            <a:ext cx="2367664" cy="58573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a:latin typeface="Nunito Black" pitchFamily="2" charset="0"/>
                <a:cs typeface="Times New Roman" panose="02020603050405020304" pitchFamily="18" charset="0"/>
              </a:rPr>
              <a:t>Ghi nhớ</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13431310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07764E5-9C8E-4D0A-9697-9AF7297315BF}"/>
              </a:ext>
            </a:extLst>
          </p:cNvPr>
          <p:cNvGrpSpPr/>
          <p:nvPr/>
        </p:nvGrpSpPr>
        <p:grpSpPr>
          <a:xfrm>
            <a:off x="0" y="481555"/>
            <a:ext cx="12284578" cy="5842242"/>
            <a:chOff x="89763" y="485327"/>
            <a:chExt cx="18426864" cy="8763364"/>
          </a:xfrm>
        </p:grpSpPr>
        <p:pic>
          <p:nvPicPr>
            <p:cNvPr id="3" name="Picture 3"/>
            <p:cNvPicPr>
              <a:picLocks noChangeAspect="1"/>
            </p:cNvPicPr>
            <p:nvPr/>
          </p:nvPicPr>
          <p:blipFill>
            <a:blip r:embed="rId2"/>
            <a:srcRect/>
            <a:stretch>
              <a:fillRect/>
            </a:stretch>
          </p:blipFill>
          <p:spPr>
            <a:xfrm rot="1339021">
              <a:off x="15393149" y="1851245"/>
              <a:ext cx="3123478" cy="3045392"/>
            </a:xfrm>
            <a:prstGeom prst="rect">
              <a:avLst/>
            </a:prstGeom>
          </p:spPr>
        </p:pic>
        <p:pic>
          <p:nvPicPr>
            <p:cNvPr id="4" name="Picture 4"/>
            <p:cNvPicPr>
              <a:picLocks noChangeAspect="1"/>
            </p:cNvPicPr>
            <p:nvPr/>
          </p:nvPicPr>
          <p:blipFill>
            <a:blip r:embed="rId3"/>
            <a:srcRect/>
            <a:stretch>
              <a:fillRect/>
            </a:stretch>
          </p:blipFill>
          <p:spPr>
            <a:xfrm rot="21179057">
              <a:off x="15375271" y="6414073"/>
              <a:ext cx="3012838" cy="2534550"/>
            </a:xfrm>
            <a:prstGeom prst="rect">
              <a:avLst/>
            </a:prstGeom>
          </p:spPr>
        </p:pic>
        <p:pic>
          <p:nvPicPr>
            <p:cNvPr id="5" name="Picture 5"/>
            <p:cNvPicPr>
              <a:picLocks noChangeAspect="1"/>
            </p:cNvPicPr>
            <p:nvPr/>
          </p:nvPicPr>
          <p:blipFill>
            <a:blip r:embed="rId4"/>
            <a:srcRect/>
            <a:stretch>
              <a:fillRect/>
            </a:stretch>
          </p:blipFill>
          <p:spPr>
            <a:xfrm rot="757708">
              <a:off x="307498" y="1286338"/>
              <a:ext cx="3388652" cy="3367473"/>
            </a:xfrm>
            <a:prstGeom prst="rect">
              <a:avLst/>
            </a:prstGeom>
          </p:spPr>
        </p:pic>
        <p:pic>
          <p:nvPicPr>
            <p:cNvPr id="7" name="Picture 7"/>
            <p:cNvPicPr>
              <a:picLocks noChangeAspect="1"/>
            </p:cNvPicPr>
            <p:nvPr/>
          </p:nvPicPr>
          <p:blipFill>
            <a:blip r:embed="rId5"/>
            <a:srcRect/>
            <a:stretch>
              <a:fillRect/>
            </a:stretch>
          </p:blipFill>
          <p:spPr>
            <a:xfrm>
              <a:off x="89763" y="4332911"/>
              <a:ext cx="3191022" cy="3921378"/>
            </a:xfrm>
            <a:prstGeom prst="rect">
              <a:avLst/>
            </a:prstGeom>
          </p:spPr>
        </p:pic>
        <p:sp>
          <p:nvSpPr>
            <p:cNvPr id="11" name="TextBox 11"/>
            <p:cNvSpPr txBox="1"/>
            <p:nvPr/>
          </p:nvSpPr>
          <p:spPr>
            <a:xfrm rot="423397">
              <a:off x="7437884" y="1666966"/>
              <a:ext cx="6084011" cy="440217"/>
            </a:xfrm>
            <a:prstGeom prst="rect">
              <a:avLst/>
            </a:prstGeom>
          </p:spPr>
          <p:txBody>
            <a:bodyPr lIns="0" tIns="0" rIns="0" bIns="0" rtlCol="0" anchor="t">
              <a:spAutoFit/>
            </a:bodyPr>
            <a:lstStyle/>
            <a:p>
              <a:pPr algn="ctr">
                <a:lnSpc>
                  <a:spcPts val="2543"/>
                </a:lnSpc>
              </a:pPr>
              <a:endParaRPr lang="en-US" sz="1816">
                <a:solidFill>
                  <a:srgbClr val="FFFFFF"/>
                </a:solidFill>
                <a:latin typeface="Muli Regular Bold"/>
              </a:endParaRPr>
            </a:p>
          </p:txBody>
        </p:sp>
        <p:pic>
          <p:nvPicPr>
            <p:cNvPr id="12" name="Content Placeholder 6" descr="A picture containing bell, music, yellow&#10;&#10;Description automatically generated">
              <a:extLst>
                <a:ext uri="{FF2B5EF4-FFF2-40B4-BE49-F238E27FC236}">
                  <a16:creationId xmlns:a16="http://schemas.microsoft.com/office/drawing/2014/main" id="{936893D4-398F-4487-977F-10A61320B4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669" y="3633708"/>
              <a:ext cx="4801116" cy="480111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9DF92E6-CB70-4657-B729-267F9864487A}"/>
                </a:ext>
              </a:extLst>
            </p:cNvPr>
            <p:cNvPicPr>
              <a:picLocks noChangeAspect="1"/>
            </p:cNvPicPr>
            <p:nvPr/>
          </p:nvPicPr>
          <p:blipFill rotWithShape="1">
            <a:blip r:embed="rId7">
              <a:extLst>
                <a:ext uri="{28A0092B-C50C-407E-A947-70E740481C1C}">
                  <a14:useLocalDpi xmlns:a14="http://schemas.microsoft.com/office/drawing/2010/main" val="0"/>
                </a:ext>
              </a:extLst>
            </a:blip>
            <a:srcRect l="17377" t="2160" r="1795" b="24162"/>
            <a:stretch/>
          </p:blipFill>
          <p:spPr>
            <a:xfrm>
              <a:off x="3513485" y="1364230"/>
              <a:ext cx="11658600" cy="7689593"/>
            </a:xfrm>
            <a:prstGeom prst="rect">
              <a:avLst/>
            </a:prstGeom>
            <a:ln>
              <a:noFill/>
            </a:ln>
            <a:effectLst>
              <a:softEdge rad="112500"/>
            </a:effectLst>
          </p:spPr>
        </p:pic>
        <p:pic>
          <p:nvPicPr>
            <p:cNvPr id="14" name="Picture 13" descr="A picture containing bell, music, yellow&#10;&#10;Description automatically generated">
              <a:extLst>
                <a:ext uri="{FF2B5EF4-FFF2-40B4-BE49-F238E27FC236}">
                  <a16:creationId xmlns:a16="http://schemas.microsoft.com/office/drawing/2014/main" id="{B4258F55-D794-465A-82AA-A41F2F7C4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209" y="7153575"/>
              <a:ext cx="3653231" cy="2095116"/>
            </a:xfrm>
            <a:prstGeom prst="rect">
              <a:avLst/>
            </a:prstGeom>
            <a:ln>
              <a:noFill/>
            </a:ln>
            <a:effectLst>
              <a:softEdge rad="112500"/>
            </a:effectLst>
          </p:spPr>
        </p:pic>
        <p:sp>
          <p:nvSpPr>
            <p:cNvPr id="8" name="TextBox 8"/>
            <p:cNvSpPr txBox="1"/>
            <p:nvPr/>
          </p:nvSpPr>
          <p:spPr>
            <a:xfrm>
              <a:off x="2774356" y="485327"/>
              <a:ext cx="12639795" cy="738665"/>
            </a:xfrm>
            <a:prstGeom prst="rect">
              <a:avLst/>
            </a:prstGeom>
          </p:spPr>
          <p:txBody>
            <a:bodyPr wrap="square" lIns="0" tIns="0" rIns="0" bIns="0" rtlCol="0" anchor="t">
              <a:spAutoFit/>
            </a:bodyPr>
            <a:lstStyle/>
            <a:p>
              <a:pPr algn="ctr"/>
              <a:r>
                <a:rPr lang="en-US" sz="3200" b="1" dirty="0" err="1">
                  <a:solidFill>
                    <a:srgbClr val="002060"/>
                  </a:solidFill>
                  <a:latin typeface="Sigmar One"/>
                </a:rPr>
                <a:t>Chào</a:t>
              </a:r>
              <a:r>
                <a:rPr lang="en-US" sz="3200" b="1" dirty="0">
                  <a:solidFill>
                    <a:srgbClr val="002060"/>
                  </a:solidFill>
                  <a:latin typeface="Sigmar One"/>
                </a:rPr>
                <a:t> </a:t>
              </a:r>
              <a:r>
                <a:rPr lang="en-US" sz="3200" b="1" dirty="0" err="1">
                  <a:solidFill>
                    <a:srgbClr val="002060"/>
                  </a:solidFill>
                  <a:latin typeface="Sigmar One"/>
                </a:rPr>
                <a:t>mừng</a:t>
              </a:r>
              <a:r>
                <a:rPr lang="en-US" sz="3200" b="1" dirty="0">
                  <a:solidFill>
                    <a:srgbClr val="002060"/>
                  </a:solidFill>
                  <a:latin typeface="Sigmar One"/>
                </a:rPr>
                <a:t> </a:t>
              </a:r>
              <a:r>
                <a:rPr lang="en-US" sz="3200" b="1" dirty="0" err="1">
                  <a:solidFill>
                    <a:srgbClr val="002060"/>
                  </a:solidFill>
                  <a:latin typeface="Sigmar One"/>
                </a:rPr>
                <a:t>các</a:t>
              </a:r>
              <a:r>
                <a:rPr lang="en-US" sz="3200" b="1" dirty="0">
                  <a:solidFill>
                    <a:srgbClr val="002060"/>
                  </a:solidFill>
                  <a:latin typeface="Sigmar One"/>
                </a:rPr>
                <a:t> </a:t>
              </a:r>
              <a:r>
                <a:rPr lang="en-US" sz="3200" b="1" dirty="0" err="1">
                  <a:solidFill>
                    <a:srgbClr val="002060"/>
                  </a:solidFill>
                  <a:latin typeface="Sigmar One"/>
                </a:rPr>
                <a:t>em</a:t>
              </a:r>
              <a:r>
                <a:rPr lang="en-US" sz="3200" b="1" dirty="0">
                  <a:solidFill>
                    <a:srgbClr val="002060"/>
                  </a:solidFill>
                  <a:latin typeface="Sigmar One"/>
                </a:rPr>
                <a:t> </a:t>
              </a:r>
              <a:r>
                <a:rPr lang="en-US" sz="3200" b="1" dirty="0" err="1">
                  <a:solidFill>
                    <a:srgbClr val="002060"/>
                  </a:solidFill>
                  <a:latin typeface="Sigmar One"/>
                </a:rPr>
                <a:t>đến</a:t>
              </a:r>
              <a:r>
                <a:rPr lang="en-US" sz="3200" b="1" dirty="0">
                  <a:solidFill>
                    <a:srgbClr val="002060"/>
                  </a:solidFill>
                  <a:latin typeface="Sigmar One"/>
                </a:rPr>
                <a:t> </a:t>
              </a:r>
              <a:r>
                <a:rPr lang="en-US" sz="3200" b="1" dirty="0" err="1">
                  <a:solidFill>
                    <a:srgbClr val="002060"/>
                  </a:solidFill>
                  <a:latin typeface="Sigmar One"/>
                </a:rPr>
                <a:t>với</a:t>
              </a:r>
              <a:r>
                <a:rPr lang="en-US" sz="3200" b="1" dirty="0">
                  <a:solidFill>
                    <a:srgbClr val="002060"/>
                  </a:solidFill>
                  <a:latin typeface="Sigmar One"/>
                </a:rPr>
                <a:t> </a:t>
              </a:r>
              <a:r>
                <a:rPr lang="en-US" sz="3200" b="1" dirty="0" err="1">
                  <a:solidFill>
                    <a:srgbClr val="002060"/>
                  </a:solidFill>
                  <a:latin typeface="Sigmar One"/>
                </a:rPr>
                <a:t>trò</a:t>
              </a:r>
              <a:r>
                <a:rPr lang="en-US" sz="3200" b="1" dirty="0">
                  <a:solidFill>
                    <a:srgbClr val="002060"/>
                  </a:solidFill>
                  <a:latin typeface="Sigmar One"/>
                </a:rPr>
                <a:t> </a:t>
              </a:r>
              <a:r>
                <a:rPr lang="en-US" sz="3200" b="1" dirty="0" err="1">
                  <a:solidFill>
                    <a:srgbClr val="002060"/>
                  </a:solidFill>
                  <a:latin typeface="Sigmar One"/>
                </a:rPr>
                <a:t>chơi</a:t>
              </a:r>
              <a:endParaRPr lang="en-US" sz="3200" b="1" dirty="0">
                <a:solidFill>
                  <a:srgbClr val="002060"/>
                </a:solidFill>
                <a:latin typeface="Sigmar One"/>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323556"/>
            <a:ext cx="5212080" cy="5212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304714" y="2494884"/>
            <a:ext cx="7243631" cy="1323439"/>
          </a:xfrm>
          <a:prstGeom prst="rect">
            <a:avLst/>
          </a:prstGeom>
          <a:noFill/>
        </p:spPr>
        <p:txBody>
          <a:bodyPr wrap="square" rtlCol="0">
            <a:spAutoFit/>
          </a:bodyPr>
          <a:lstStyle/>
          <a:p>
            <a:r>
              <a:rPr lang="en-US" sz="8000" dirty="0">
                <a:solidFill>
                  <a:srgbClr val="FFC000"/>
                </a:solidFill>
                <a:latin typeface="Sigmar One" panose="00000500000000000000" pitchFamily="2" charset="0"/>
              </a:rPr>
              <a:t>HOẠTĐỘNG</a:t>
            </a:r>
          </a:p>
        </p:txBody>
      </p:sp>
    </p:spTree>
    <p:extLst>
      <p:ext uri="{BB962C8B-B14F-4D97-AF65-F5344CB8AC3E}">
        <p14:creationId xmlns:p14="http://schemas.microsoft.com/office/powerpoint/2010/main" val="1322240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075AB-BCF9-4206-8F4F-79DE596ED1ED}"/>
              </a:ext>
            </a:extLst>
          </p:cNvPr>
          <p:cNvPicPr>
            <a:picLocks noChangeAspect="1"/>
          </p:cNvPicPr>
          <p:nvPr/>
        </p:nvPicPr>
        <p:blipFill>
          <a:blip r:embed="rId3"/>
          <a:stretch>
            <a:fillRect/>
          </a:stretch>
        </p:blipFill>
        <p:spPr>
          <a:xfrm>
            <a:off x="0" y="71893"/>
            <a:ext cx="2518118" cy="845168"/>
          </a:xfrm>
          <a:prstGeom prst="rect">
            <a:avLst/>
          </a:prstGeom>
        </p:spPr>
      </p:pic>
      <p:pic>
        <p:nvPicPr>
          <p:cNvPr id="6" name="Picture 5">
            <a:extLst>
              <a:ext uri="{FF2B5EF4-FFF2-40B4-BE49-F238E27FC236}">
                <a16:creationId xmlns:a16="http://schemas.microsoft.com/office/drawing/2014/main" id="{0A781D83-0E9B-4347-8DDD-DDB0655FD7AE}"/>
              </a:ext>
            </a:extLst>
          </p:cNvPr>
          <p:cNvPicPr>
            <a:picLocks noChangeAspect="1"/>
          </p:cNvPicPr>
          <p:nvPr/>
        </p:nvPicPr>
        <p:blipFill>
          <a:blip r:embed="rId4"/>
          <a:stretch>
            <a:fillRect/>
          </a:stretch>
        </p:blipFill>
        <p:spPr>
          <a:xfrm>
            <a:off x="0" y="917061"/>
            <a:ext cx="11985674" cy="3415788"/>
          </a:xfrm>
          <a:prstGeom prst="rect">
            <a:avLst/>
          </a:prstGeom>
        </p:spPr>
      </p:pic>
      <p:sp>
        <p:nvSpPr>
          <p:cNvPr id="8" name="Rectangle: Rounded Corners 7">
            <a:extLst>
              <a:ext uri="{FF2B5EF4-FFF2-40B4-BE49-F238E27FC236}">
                <a16:creationId xmlns:a16="http://schemas.microsoft.com/office/drawing/2014/main" id="{77BC6BED-774B-4824-97AF-285E3FAF8607}"/>
              </a:ext>
            </a:extLst>
          </p:cNvPr>
          <p:cNvSpPr/>
          <p:nvPr/>
        </p:nvSpPr>
        <p:spPr>
          <a:xfrm>
            <a:off x="2855122" y="4707370"/>
            <a:ext cx="6678706"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EGHI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vuông</a:t>
            </a:r>
            <a:endParaRPr lang="en-US" sz="4000" dirty="0">
              <a:latin typeface="Nunito Black" pitchFamily="2"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C5A5F9CB-76C8-4CC6-8A46-A5A6BAE036B8}"/>
              </a:ext>
            </a:extLst>
          </p:cNvPr>
          <p:cNvCxnSpPr/>
          <p:nvPr/>
        </p:nvCxnSpPr>
        <p:spPr>
          <a:xfrm>
            <a:off x="8539089" y="2136562"/>
            <a:ext cx="0" cy="159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135EFF-AA74-4111-8A83-7A699F343BE2}"/>
              </a:ext>
            </a:extLst>
          </p:cNvPr>
          <p:cNvCxnSpPr/>
          <p:nvPr/>
        </p:nvCxnSpPr>
        <p:spPr>
          <a:xfrm>
            <a:off x="10126393" y="2136562"/>
            <a:ext cx="0" cy="159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E2231B-4970-40B7-83AD-6A0599F81FB9}"/>
              </a:ext>
            </a:extLst>
          </p:cNvPr>
          <p:cNvCxnSpPr>
            <a:cxnSpLocks/>
          </p:cNvCxnSpPr>
          <p:nvPr/>
        </p:nvCxnSpPr>
        <p:spPr>
          <a:xfrm>
            <a:off x="8539089" y="2122494"/>
            <a:ext cx="1587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744950-864B-4D92-9888-056E9D1930CC}"/>
              </a:ext>
            </a:extLst>
          </p:cNvPr>
          <p:cNvCxnSpPr>
            <a:cxnSpLocks/>
          </p:cNvCxnSpPr>
          <p:nvPr/>
        </p:nvCxnSpPr>
        <p:spPr>
          <a:xfrm>
            <a:off x="8550811" y="3723867"/>
            <a:ext cx="1587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3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FC368-CEE2-405F-82D6-219F274F1EA5}"/>
              </a:ext>
            </a:extLst>
          </p:cNvPr>
          <p:cNvPicPr>
            <a:picLocks noChangeAspect="1"/>
          </p:cNvPicPr>
          <p:nvPr/>
        </p:nvPicPr>
        <p:blipFill>
          <a:blip r:embed="rId3"/>
          <a:stretch>
            <a:fillRect/>
          </a:stretch>
        </p:blipFill>
        <p:spPr>
          <a:xfrm>
            <a:off x="168812" y="1425564"/>
            <a:ext cx="11655635" cy="3062030"/>
          </a:xfrm>
          <a:prstGeom prst="rect">
            <a:avLst/>
          </a:prstGeom>
        </p:spPr>
      </p:pic>
      <p:pic>
        <p:nvPicPr>
          <p:cNvPr id="5" name="Picture 4">
            <a:extLst>
              <a:ext uri="{FF2B5EF4-FFF2-40B4-BE49-F238E27FC236}">
                <a16:creationId xmlns:a16="http://schemas.microsoft.com/office/drawing/2014/main" id="{A812D881-727F-4EF3-9BCA-F86E6018E8DF}"/>
              </a:ext>
            </a:extLst>
          </p:cNvPr>
          <p:cNvPicPr>
            <a:picLocks noChangeAspect="1"/>
          </p:cNvPicPr>
          <p:nvPr/>
        </p:nvPicPr>
        <p:blipFill>
          <a:blip r:embed="rId4"/>
          <a:stretch>
            <a:fillRect/>
          </a:stretch>
        </p:blipFill>
        <p:spPr>
          <a:xfrm>
            <a:off x="-1" y="71893"/>
            <a:ext cx="3818965" cy="1281778"/>
          </a:xfrm>
          <a:prstGeom prst="rect">
            <a:avLst/>
          </a:prstGeom>
        </p:spPr>
      </p:pic>
      <p:sp>
        <p:nvSpPr>
          <p:cNvPr id="6" name="Rectangle: Rounded Corners 5">
            <a:extLst>
              <a:ext uri="{FF2B5EF4-FFF2-40B4-BE49-F238E27FC236}">
                <a16:creationId xmlns:a16="http://schemas.microsoft.com/office/drawing/2014/main" id="{157396A6-40A7-4F8C-B440-97D9C4740AD9}"/>
              </a:ext>
            </a:extLst>
          </p:cNvPr>
          <p:cNvSpPr/>
          <p:nvPr/>
        </p:nvSpPr>
        <p:spPr>
          <a:xfrm>
            <a:off x="1073145" y="4899110"/>
            <a:ext cx="9986682"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MNPQ, RTXY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chữ</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nhật</a:t>
            </a:r>
            <a:endParaRPr lang="en-US" sz="4000" dirty="0">
              <a:latin typeface="Nunito Black" pitchFamily="2"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055B356-B4FE-4699-B71F-3FAD5AEAE680}"/>
              </a:ext>
            </a:extLst>
          </p:cNvPr>
          <p:cNvCxnSpPr/>
          <p:nvPr/>
        </p:nvCxnSpPr>
        <p:spPr>
          <a:xfrm>
            <a:off x="4417255" y="2447779"/>
            <a:ext cx="2405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C7C9D8-0FAD-4940-A8DE-67E54E42750B}"/>
              </a:ext>
            </a:extLst>
          </p:cNvPr>
          <p:cNvCxnSpPr/>
          <p:nvPr/>
        </p:nvCxnSpPr>
        <p:spPr>
          <a:xfrm>
            <a:off x="4400843" y="3978812"/>
            <a:ext cx="24055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0BF849-416D-49E6-AE98-87CC21961C96}"/>
              </a:ext>
            </a:extLst>
          </p:cNvPr>
          <p:cNvCxnSpPr/>
          <p:nvPr/>
        </p:nvCxnSpPr>
        <p:spPr>
          <a:xfrm>
            <a:off x="4431323" y="2447779"/>
            <a:ext cx="0" cy="15755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F5B9B4-1001-429B-8B31-4654365A7721}"/>
              </a:ext>
            </a:extLst>
          </p:cNvPr>
          <p:cNvCxnSpPr/>
          <p:nvPr/>
        </p:nvCxnSpPr>
        <p:spPr>
          <a:xfrm>
            <a:off x="6806421" y="2431363"/>
            <a:ext cx="0" cy="15755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17C560-38F7-409B-8806-A5EA3424C411}"/>
              </a:ext>
            </a:extLst>
          </p:cNvPr>
          <p:cNvCxnSpPr>
            <a:cxnSpLocks/>
          </p:cNvCxnSpPr>
          <p:nvPr/>
        </p:nvCxnSpPr>
        <p:spPr>
          <a:xfrm>
            <a:off x="10353822" y="2461847"/>
            <a:ext cx="8299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451677-655B-48B5-B21D-9230A90E26C0}"/>
              </a:ext>
            </a:extLst>
          </p:cNvPr>
          <p:cNvCxnSpPr>
            <a:cxnSpLocks/>
          </p:cNvCxnSpPr>
          <p:nvPr/>
        </p:nvCxnSpPr>
        <p:spPr>
          <a:xfrm>
            <a:off x="10351474" y="3978814"/>
            <a:ext cx="8299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33CA70-E0E8-40A2-B64E-FCCACA92DE62}"/>
              </a:ext>
            </a:extLst>
          </p:cNvPr>
          <p:cNvCxnSpPr/>
          <p:nvPr/>
        </p:nvCxnSpPr>
        <p:spPr>
          <a:xfrm>
            <a:off x="11167399" y="2461847"/>
            <a:ext cx="0" cy="15450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C08F6-4A25-4698-8E5A-F2427EF97955}"/>
              </a:ext>
            </a:extLst>
          </p:cNvPr>
          <p:cNvCxnSpPr/>
          <p:nvPr/>
        </p:nvCxnSpPr>
        <p:spPr>
          <a:xfrm>
            <a:off x="10377265" y="2459499"/>
            <a:ext cx="0" cy="15450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9816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13A336-F702-00BD-61B2-1A764B80E0F1}"/>
              </a:ext>
            </a:extLst>
          </p:cNvPr>
          <p:cNvSpPr txBox="1"/>
          <p:nvPr/>
        </p:nvSpPr>
        <p:spPr>
          <a:xfrm>
            <a:off x="864468" y="3750975"/>
            <a:ext cx="10607040" cy="1925634"/>
          </a:xfrm>
          <a:prstGeom prst="roundRect">
            <a:avLst/>
          </a:prstGeom>
          <a:noFill/>
          <a:ln w="28575">
            <a:solidFill>
              <a:srgbClr val="00B0F0"/>
            </a:solidFill>
            <a:prstDash val="sysDash"/>
          </a:ln>
        </p:spPr>
        <p:txBody>
          <a:bodyPr wrap="square">
            <a:spAutoFit/>
          </a:bodyPr>
          <a:lstStyle/>
          <a:p>
            <a:pPr>
              <a:lnSpc>
                <a:spcPct val="130000"/>
              </a:lnSpc>
            </a:pPr>
            <a:r>
              <a:rPr lang="en-US" sz="2800" b="1" i="0">
                <a:solidFill>
                  <a:srgbClr val="FF0000"/>
                </a:solidFill>
                <a:effectLst/>
                <a:latin typeface="Nunito" pitchFamily="2" charset="0"/>
              </a:rPr>
              <a:t>Bằng cách đo trên hình vẽ, hình vuông ABCD có độ dài cạnh là ...... cm; hình chữ nhật MNPQ có chiều dài là .... cm và chiều rộng là .... cm.</a:t>
            </a:r>
            <a:endParaRPr lang="en-US" sz="2800" b="1">
              <a:solidFill>
                <a:srgbClr val="FF0000"/>
              </a:solidFill>
              <a:latin typeface="Nunito" pitchFamily="2" charset="0"/>
            </a:endParaRPr>
          </a:p>
        </p:txBody>
      </p:sp>
      <p:sp>
        <p:nvSpPr>
          <p:cNvPr id="7" name="Rectangle: Rounded Corners 6">
            <a:extLst>
              <a:ext uri="{FF2B5EF4-FFF2-40B4-BE49-F238E27FC236}">
                <a16:creationId xmlns:a16="http://schemas.microsoft.com/office/drawing/2014/main" id="{F203F860-9B99-487F-971D-F06A188587C0}"/>
              </a:ext>
            </a:extLst>
          </p:cNvPr>
          <p:cNvSpPr/>
          <p:nvPr/>
        </p:nvSpPr>
        <p:spPr>
          <a:xfrm>
            <a:off x="8670114" y="4578696"/>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
        <p:nvSpPr>
          <p:cNvPr id="8" name="Rectangle: Rounded Corners 7">
            <a:extLst>
              <a:ext uri="{FF2B5EF4-FFF2-40B4-BE49-F238E27FC236}">
                <a16:creationId xmlns:a16="http://schemas.microsoft.com/office/drawing/2014/main" id="{FE1F6C1D-8E4C-4F27-A8E6-AD526FBC9650}"/>
              </a:ext>
            </a:extLst>
          </p:cNvPr>
          <p:cNvSpPr/>
          <p:nvPr/>
        </p:nvSpPr>
        <p:spPr>
          <a:xfrm>
            <a:off x="2308132" y="5164596"/>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2</a:t>
            </a:r>
          </a:p>
        </p:txBody>
      </p:sp>
      <p:pic>
        <p:nvPicPr>
          <p:cNvPr id="4" name="Picture 3">
            <a:extLst>
              <a:ext uri="{FF2B5EF4-FFF2-40B4-BE49-F238E27FC236}">
                <a16:creationId xmlns:a16="http://schemas.microsoft.com/office/drawing/2014/main" id="{1CCB9BFF-1AF3-4130-A153-4EB45F8A3148}"/>
              </a:ext>
            </a:extLst>
          </p:cNvPr>
          <p:cNvPicPr>
            <a:picLocks noChangeAspect="1"/>
          </p:cNvPicPr>
          <p:nvPr/>
        </p:nvPicPr>
        <p:blipFill rotWithShape="1">
          <a:blip r:embed="rId3"/>
          <a:srcRect r="84529" b="80289"/>
          <a:stretch/>
        </p:blipFill>
        <p:spPr>
          <a:xfrm>
            <a:off x="-1" y="1389529"/>
            <a:ext cx="1531990" cy="690977"/>
          </a:xfrm>
          <a:prstGeom prst="rect">
            <a:avLst/>
          </a:prstGeom>
        </p:spPr>
      </p:pic>
      <p:pic>
        <p:nvPicPr>
          <p:cNvPr id="5" name="Picture 4">
            <a:extLst>
              <a:ext uri="{FF2B5EF4-FFF2-40B4-BE49-F238E27FC236}">
                <a16:creationId xmlns:a16="http://schemas.microsoft.com/office/drawing/2014/main" id="{D7FD7AA4-D93C-4217-A6F6-8F8B5C84B392}"/>
              </a:ext>
            </a:extLst>
          </p:cNvPr>
          <p:cNvPicPr>
            <a:picLocks noChangeAspect="1"/>
          </p:cNvPicPr>
          <p:nvPr/>
        </p:nvPicPr>
        <p:blipFill>
          <a:blip r:embed="rId4"/>
          <a:stretch>
            <a:fillRect/>
          </a:stretch>
        </p:blipFill>
        <p:spPr>
          <a:xfrm>
            <a:off x="-1" y="71893"/>
            <a:ext cx="2966903" cy="1023654"/>
          </a:xfrm>
          <a:prstGeom prst="rect">
            <a:avLst/>
          </a:prstGeom>
        </p:spPr>
      </p:pic>
      <p:sp>
        <p:nvSpPr>
          <p:cNvPr id="6" name="Rectangle: Rounded Corners 5">
            <a:extLst>
              <a:ext uri="{FF2B5EF4-FFF2-40B4-BE49-F238E27FC236}">
                <a16:creationId xmlns:a16="http://schemas.microsoft.com/office/drawing/2014/main" id="{6FCD2796-A4C8-4E28-8FF5-AB943686EEBA}"/>
              </a:ext>
            </a:extLst>
          </p:cNvPr>
          <p:cNvSpPr/>
          <p:nvPr/>
        </p:nvSpPr>
        <p:spPr>
          <a:xfrm>
            <a:off x="1448973" y="4606833"/>
            <a:ext cx="514564"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pic>
        <p:nvPicPr>
          <p:cNvPr id="3" name="Picture 2">
            <a:extLst>
              <a:ext uri="{FF2B5EF4-FFF2-40B4-BE49-F238E27FC236}">
                <a16:creationId xmlns:a16="http://schemas.microsoft.com/office/drawing/2014/main" id="{A3280926-69D6-4EF8-B91A-43C58A4064DA}"/>
              </a:ext>
            </a:extLst>
          </p:cNvPr>
          <p:cNvPicPr>
            <a:picLocks noChangeAspect="1"/>
          </p:cNvPicPr>
          <p:nvPr/>
        </p:nvPicPr>
        <p:blipFill>
          <a:blip r:embed="rId5"/>
          <a:stretch>
            <a:fillRect/>
          </a:stretch>
        </p:blipFill>
        <p:spPr>
          <a:xfrm>
            <a:off x="2711544" y="199525"/>
            <a:ext cx="3818965" cy="3316460"/>
          </a:xfrm>
          <a:prstGeom prst="rect">
            <a:avLst/>
          </a:prstGeom>
        </p:spPr>
      </p:pic>
      <p:pic>
        <p:nvPicPr>
          <p:cNvPr id="12" name="Picture 11">
            <a:extLst>
              <a:ext uri="{FF2B5EF4-FFF2-40B4-BE49-F238E27FC236}">
                <a16:creationId xmlns:a16="http://schemas.microsoft.com/office/drawing/2014/main" id="{C0675E78-EF3A-479D-828D-697C067E9D03}"/>
              </a:ext>
            </a:extLst>
          </p:cNvPr>
          <p:cNvPicPr>
            <a:picLocks noChangeAspect="1"/>
          </p:cNvPicPr>
          <p:nvPr/>
        </p:nvPicPr>
        <p:blipFill>
          <a:blip r:embed="rId6"/>
          <a:stretch>
            <a:fillRect/>
          </a:stretch>
        </p:blipFill>
        <p:spPr>
          <a:xfrm>
            <a:off x="6941987" y="759657"/>
            <a:ext cx="4846740" cy="2514183"/>
          </a:xfrm>
          <a:prstGeom prst="rect">
            <a:avLst/>
          </a:prstGeom>
        </p:spPr>
      </p:pic>
    </p:spTree>
    <p:extLst>
      <p:ext uri="{BB962C8B-B14F-4D97-AF65-F5344CB8AC3E}">
        <p14:creationId xmlns:p14="http://schemas.microsoft.com/office/powerpoint/2010/main" val="4178678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5DC24-1399-4596-8EAE-D9A545A85F35}"/>
              </a:ext>
            </a:extLst>
          </p:cNvPr>
          <p:cNvPicPr>
            <a:picLocks noChangeAspect="1"/>
          </p:cNvPicPr>
          <p:nvPr/>
        </p:nvPicPr>
        <p:blipFill rotWithShape="1">
          <a:blip r:embed="rId3"/>
          <a:srcRect r="15683"/>
          <a:stretch/>
        </p:blipFill>
        <p:spPr>
          <a:xfrm>
            <a:off x="206053" y="567483"/>
            <a:ext cx="11514750" cy="5144000"/>
          </a:xfrm>
          <a:prstGeom prst="rect">
            <a:avLst/>
          </a:prstGeom>
        </p:spPr>
      </p:pic>
      <p:pic>
        <p:nvPicPr>
          <p:cNvPr id="5" name="Picture 4">
            <a:extLst>
              <a:ext uri="{FF2B5EF4-FFF2-40B4-BE49-F238E27FC236}">
                <a16:creationId xmlns:a16="http://schemas.microsoft.com/office/drawing/2014/main" id="{A043A957-CD23-4A8C-9546-9C859C483EBA}"/>
              </a:ext>
            </a:extLst>
          </p:cNvPr>
          <p:cNvPicPr>
            <a:picLocks noChangeAspect="1"/>
          </p:cNvPicPr>
          <p:nvPr/>
        </p:nvPicPr>
        <p:blipFill>
          <a:blip r:embed="rId4"/>
          <a:stretch>
            <a:fillRect/>
          </a:stretch>
        </p:blipFill>
        <p:spPr>
          <a:xfrm>
            <a:off x="206053" y="29689"/>
            <a:ext cx="1918169" cy="690641"/>
          </a:xfrm>
          <a:prstGeom prst="rect">
            <a:avLst/>
          </a:prstGeom>
        </p:spPr>
      </p:pic>
      <p:sp>
        <p:nvSpPr>
          <p:cNvPr id="6" name="Oval 5">
            <a:extLst>
              <a:ext uri="{FF2B5EF4-FFF2-40B4-BE49-F238E27FC236}">
                <a16:creationId xmlns:a16="http://schemas.microsoft.com/office/drawing/2014/main" id="{5BAA11B0-4E6B-43F8-AE79-30A808531878}"/>
              </a:ext>
            </a:extLst>
          </p:cNvPr>
          <p:cNvSpPr/>
          <p:nvPr/>
        </p:nvSpPr>
        <p:spPr>
          <a:xfrm>
            <a:off x="896471" y="4967585"/>
            <a:ext cx="555811" cy="5006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CE3DEF-82E3-E714-5D4F-C105C6AC3C84}"/>
              </a:ext>
            </a:extLst>
          </p:cNvPr>
          <p:cNvPicPr>
            <a:picLocks noChangeAspect="1"/>
          </p:cNvPicPr>
          <p:nvPr/>
        </p:nvPicPr>
        <p:blipFill rotWithShape="1">
          <a:blip r:embed="rId5"/>
          <a:srcRect l="83711" t="8354" b="37277"/>
          <a:stretch/>
        </p:blipFill>
        <p:spPr>
          <a:xfrm>
            <a:off x="9931791" y="4061425"/>
            <a:ext cx="1914653" cy="2419644"/>
          </a:xfrm>
          <a:prstGeom prst="rect">
            <a:avLst/>
          </a:prstGeom>
        </p:spPr>
      </p:pic>
      <p:cxnSp>
        <p:nvCxnSpPr>
          <p:cNvPr id="7" name="Straight Connector 6">
            <a:extLst>
              <a:ext uri="{FF2B5EF4-FFF2-40B4-BE49-F238E27FC236}">
                <a16:creationId xmlns:a16="http://schemas.microsoft.com/office/drawing/2014/main" id="{41086A76-A2A9-41AD-B21E-A866138D8362}"/>
              </a:ext>
            </a:extLst>
          </p:cNvPr>
          <p:cNvCxnSpPr/>
          <p:nvPr/>
        </p:nvCxnSpPr>
        <p:spPr>
          <a:xfrm>
            <a:off x="9045526" y="1452612"/>
            <a:ext cx="0" cy="20326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69184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2851"/>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926187" y="2424545"/>
            <a:ext cx="3758140"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Tiết 3</a:t>
            </a:r>
          </a:p>
        </p:txBody>
      </p:sp>
    </p:spTree>
    <p:extLst>
      <p:ext uri="{BB962C8B-B14F-4D97-AF65-F5344CB8AC3E}">
        <p14:creationId xmlns:p14="http://schemas.microsoft.com/office/powerpoint/2010/main" val="262458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205046" y="2424545"/>
            <a:ext cx="6020971" cy="1200329"/>
          </a:xfrm>
          <a:prstGeom prst="rect">
            <a:avLst/>
          </a:prstGeom>
          <a:noFill/>
        </p:spPr>
        <p:txBody>
          <a:bodyPr wrap="square" rtlCol="0">
            <a:spAutoFit/>
          </a:bodyPr>
          <a:lstStyle/>
          <a:p>
            <a:pPr algn="ctr"/>
            <a:r>
              <a:rPr lang="en-US" sz="7200">
                <a:solidFill>
                  <a:srgbClr val="FFC000"/>
                </a:solidFill>
                <a:latin typeface="Sigmar One" panose="00000500000000000000" pitchFamily="2" charset="0"/>
              </a:rPr>
              <a:t>Luyện tập</a:t>
            </a:r>
          </a:p>
        </p:txBody>
      </p:sp>
    </p:spTree>
    <p:extLst>
      <p:ext uri="{BB962C8B-B14F-4D97-AF65-F5344CB8AC3E}">
        <p14:creationId xmlns:p14="http://schemas.microsoft.com/office/powerpoint/2010/main" val="4732331"/>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3"/>
          <a:stretch>
            <a:fillRect/>
          </a:stretch>
        </p:blipFill>
        <p:spPr>
          <a:xfrm>
            <a:off x="0" y="1"/>
            <a:ext cx="1927274" cy="878448"/>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4"/>
          <a:srcRect b="19191"/>
          <a:stretch/>
        </p:blipFill>
        <p:spPr>
          <a:xfrm>
            <a:off x="196949" y="211014"/>
            <a:ext cx="11633980" cy="5173693"/>
          </a:xfrm>
          <a:prstGeom prst="rect">
            <a:avLst/>
          </a:prstGeom>
          <a:ln>
            <a:noFill/>
          </a:ln>
          <a:effectLst>
            <a:softEdge rad="112500"/>
          </a:effectLst>
        </p:spPr>
      </p:pic>
      <p:sp>
        <p:nvSpPr>
          <p:cNvPr id="9" name="TextBox 8">
            <a:extLst>
              <a:ext uri="{FF2B5EF4-FFF2-40B4-BE49-F238E27FC236}">
                <a16:creationId xmlns:a16="http://schemas.microsoft.com/office/drawing/2014/main" id="{882758DB-2AC2-0DDE-426B-A1D866E1CC67}"/>
              </a:ext>
            </a:extLst>
          </p:cNvPr>
          <p:cNvSpPr txBox="1"/>
          <p:nvPr/>
        </p:nvSpPr>
        <p:spPr>
          <a:xfrm>
            <a:off x="2011013" y="5384708"/>
            <a:ext cx="8202132" cy="574901"/>
          </a:xfrm>
          <a:prstGeom prst="rect">
            <a:avLst/>
          </a:prstGeom>
          <a:noFill/>
        </p:spPr>
        <p:txBody>
          <a:bodyPr wrap="square">
            <a:spAutoFit/>
          </a:bodyPr>
          <a:lstStyle/>
          <a:p>
            <a:pPr algn="l">
              <a:lnSpc>
                <a:spcPct val="120000"/>
              </a:lnSpc>
            </a:pPr>
            <a:r>
              <a:rPr lang="en-US" sz="2800" b="1" i="0" dirty="0">
                <a:solidFill>
                  <a:srgbClr val="0070C0"/>
                </a:solidFill>
                <a:effectLst/>
                <a:latin typeface="OpenSans"/>
              </a:rPr>
              <a:t>a)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mèn</a:t>
            </a:r>
            <a:r>
              <a:rPr lang="en-US" sz="2800" b="1" i="0" dirty="0">
                <a:solidFill>
                  <a:srgbClr val="0070C0"/>
                </a:solidFill>
                <a:effectLst/>
                <a:latin typeface="OpenSans"/>
              </a:rPr>
              <a:t> </a:t>
            </a:r>
            <a:r>
              <a:rPr lang="en-US" sz="2800" b="1" i="0" dirty="0" err="1">
                <a:solidFill>
                  <a:srgbClr val="0070C0"/>
                </a:solidFill>
                <a:effectLst/>
                <a:latin typeface="OpenSans"/>
              </a:rPr>
              <a:t>cách</a:t>
            </a:r>
            <a:r>
              <a:rPr lang="en-US" sz="2800" b="1" i="0" dirty="0">
                <a:solidFill>
                  <a:srgbClr val="0070C0"/>
                </a:solidFill>
                <a:effectLst/>
                <a:latin typeface="OpenSans"/>
              </a:rPr>
              <a:t>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xén</a:t>
            </a:r>
            <a:r>
              <a:rPr lang="en-US" sz="2800" b="1" i="0" dirty="0">
                <a:solidFill>
                  <a:srgbClr val="0070C0"/>
                </a:solidFill>
                <a:effectLst/>
                <a:latin typeface="OpenSans"/>
              </a:rPr>
              <a:t> </a:t>
            </a:r>
            <a:r>
              <a:rPr lang="en-US" sz="2800" b="1" i="0" dirty="0" err="1">
                <a:solidFill>
                  <a:srgbClr val="0070C0"/>
                </a:solidFill>
                <a:effectLst/>
                <a:latin typeface="OpenSans"/>
              </a:rPr>
              <a:t>tóc</a:t>
            </a:r>
            <a:r>
              <a:rPr lang="en-US" sz="2800" b="1" i="0" dirty="0">
                <a:solidFill>
                  <a:srgbClr val="0070C0"/>
                </a:solidFill>
                <a:effectLst/>
                <a:latin typeface="OpenSans"/>
              </a:rPr>
              <a:t> bao </a:t>
            </a:r>
            <a:r>
              <a:rPr lang="en-US" sz="2800" b="1" i="0" dirty="0" err="1">
                <a:solidFill>
                  <a:srgbClr val="0070C0"/>
                </a:solidFill>
                <a:effectLst/>
                <a:latin typeface="OpenSans"/>
              </a:rPr>
              <a:t>nhiêu</a:t>
            </a:r>
            <a:r>
              <a:rPr lang="en-US" sz="2800" b="1" i="0" dirty="0">
                <a:solidFill>
                  <a:srgbClr val="0070C0"/>
                </a:solidFill>
                <a:effectLst/>
                <a:latin typeface="OpenSans"/>
              </a:rPr>
              <a:t> </a:t>
            </a:r>
            <a:r>
              <a:rPr lang="en-US" sz="2800" b="1" i="0" dirty="0" err="1">
                <a:solidFill>
                  <a:srgbClr val="0070C0"/>
                </a:solidFill>
                <a:effectLst/>
                <a:latin typeface="OpenSans"/>
              </a:rPr>
              <a:t>đề</a:t>
            </a:r>
            <a:r>
              <a:rPr lang="en-US" sz="2800" b="1" i="0" dirty="0">
                <a:solidFill>
                  <a:srgbClr val="0070C0"/>
                </a:solidFill>
                <a:effectLst/>
                <a:latin typeface="OpenSans"/>
              </a:rPr>
              <a:t>-xi-</a:t>
            </a:r>
            <a:r>
              <a:rPr lang="en-US" sz="2800" b="1" i="0" dirty="0" err="1">
                <a:solidFill>
                  <a:srgbClr val="0070C0"/>
                </a:solidFill>
                <a:effectLst/>
                <a:latin typeface="OpenSans"/>
              </a:rPr>
              <a:t>mét</a:t>
            </a:r>
            <a:r>
              <a:rPr lang="en-US" sz="2800" b="1" i="0" dirty="0">
                <a:solidFill>
                  <a:srgbClr val="0070C0"/>
                </a:solidFill>
                <a:effectLst/>
                <a:latin typeface="OpenSans"/>
              </a:rPr>
              <a:t>?</a:t>
            </a:r>
          </a:p>
        </p:txBody>
      </p:sp>
      <p:sp>
        <p:nvSpPr>
          <p:cNvPr id="5" name="TextBox 4">
            <a:extLst>
              <a:ext uri="{FF2B5EF4-FFF2-40B4-BE49-F238E27FC236}">
                <a16:creationId xmlns:a16="http://schemas.microsoft.com/office/drawing/2014/main" id="{CBBDA610-F806-45C8-B4BB-C1140964695C}"/>
              </a:ext>
            </a:extLst>
          </p:cNvPr>
          <p:cNvSpPr txBox="1"/>
          <p:nvPr/>
        </p:nvSpPr>
        <p:spPr>
          <a:xfrm>
            <a:off x="2025750" y="5931473"/>
            <a:ext cx="8202132" cy="574901"/>
          </a:xfrm>
          <a:prstGeom prst="rect">
            <a:avLst/>
          </a:prstGeom>
          <a:noFill/>
        </p:spPr>
        <p:txBody>
          <a:bodyPr wrap="square">
            <a:spAutoFit/>
          </a:bodyPr>
          <a:lstStyle/>
          <a:p>
            <a:pPr algn="l">
              <a:lnSpc>
                <a:spcPct val="120000"/>
              </a:lnSpc>
            </a:pPr>
            <a:r>
              <a:rPr lang="en-US" sz="2800" b="1" i="0" dirty="0">
                <a:solidFill>
                  <a:srgbClr val="0070C0"/>
                </a:solidFill>
                <a:effectLst/>
                <a:latin typeface="OpenSans"/>
              </a:rPr>
              <a:t>b)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mèn</a:t>
            </a:r>
            <a:r>
              <a:rPr lang="en-US" sz="2800" b="1" i="0" dirty="0">
                <a:solidFill>
                  <a:srgbClr val="0070C0"/>
                </a:solidFill>
                <a:effectLst/>
                <a:latin typeface="OpenSans"/>
              </a:rPr>
              <a:t> </a:t>
            </a:r>
            <a:r>
              <a:rPr lang="en-US" sz="2800" b="1" i="0" dirty="0" err="1">
                <a:solidFill>
                  <a:srgbClr val="0070C0"/>
                </a:solidFill>
                <a:effectLst/>
                <a:latin typeface="OpenSans"/>
              </a:rPr>
              <a:t>cách</a:t>
            </a:r>
            <a:r>
              <a:rPr lang="en-US" sz="2800" b="1" i="0" dirty="0">
                <a:solidFill>
                  <a:srgbClr val="0070C0"/>
                </a:solidFill>
                <a:effectLst/>
                <a:latin typeface="OpenSans"/>
              </a:rPr>
              <a:t> </a:t>
            </a:r>
            <a:r>
              <a:rPr lang="en-US" sz="2800" b="1" i="0" dirty="0" err="1">
                <a:solidFill>
                  <a:srgbClr val="0070C0"/>
                </a:solidFill>
                <a:effectLst/>
                <a:latin typeface="OpenSans"/>
              </a:rPr>
              <a:t>nhà</a:t>
            </a:r>
            <a:r>
              <a:rPr lang="en-US" sz="2800" b="1" i="0" dirty="0">
                <a:solidFill>
                  <a:srgbClr val="0070C0"/>
                </a:solidFill>
                <a:effectLst/>
                <a:latin typeface="OpenSans"/>
              </a:rPr>
              <a:t> </a:t>
            </a:r>
            <a:r>
              <a:rPr lang="en-US" sz="2800" b="1" i="0" dirty="0" err="1">
                <a:solidFill>
                  <a:srgbClr val="0070C0"/>
                </a:solidFill>
                <a:effectLst/>
                <a:latin typeface="OpenSans"/>
              </a:rPr>
              <a:t>dế</a:t>
            </a:r>
            <a:r>
              <a:rPr lang="en-US" sz="2800" b="1" i="0" dirty="0">
                <a:solidFill>
                  <a:srgbClr val="0070C0"/>
                </a:solidFill>
                <a:effectLst/>
                <a:latin typeface="OpenSans"/>
              </a:rPr>
              <a:t> </a:t>
            </a:r>
            <a:r>
              <a:rPr lang="en-US" sz="2800" b="1" i="0" dirty="0" err="1">
                <a:solidFill>
                  <a:srgbClr val="0070C0"/>
                </a:solidFill>
                <a:effectLst/>
                <a:latin typeface="OpenSans"/>
              </a:rPr>
              <a:t>trũi</a:t>
            </a:r>
            <a:r>
              <a:rPr lang="en-US" sz="2800" b="1" i="0" dirty="0">
                <a:solidFill>
                  <a:srgbClr val="0070C0"/>
                </a:solidFill>
                <a:effectLst/>
                <a:latin typeface="OpenSans"/>
              </a:rPr>
              <a:t> bao </a:t>
            </a:r>
            <a:r>
              <a:rPr lang="en-US" sz="2800" b="1" i="0" dirty="0" err="1">
                <a:solidFill>
                  <a:srgbClr val="0070C0"/>
                </a:solidFill>
                <a:effectLst/>
                <a:latin typeface="OpenSans"/>
              </a:rPr>
              <a:t>nhiêu</a:t>
            </a:r>
            <a:r>
              <a:rPr lang="en-US" sz="2800" b="1" i="0" dirty="0">
                <a:solidFill>
                  <a:srgbClr val="0070C0"/>
                </a:solidFill>
                <a:effectLst/>
                <a:latin typeface="OpenSans"/>
              </a:rPr>
              <a:t> </a:t>
            </a:r>
            <a:r>
              <a:rPr lang="en-US" sz="2800" b="1" i="0" dirty="0" err="1">
                <a:solidFill>
                  <a:srgbClr val="0070C0"/>
                </a:solidFill>
                <a:effectLst/>
                <a:latin typeface="OpenSans"/>
              </a:rPr>
              <a:t>đề</a:t>
            </a:r>
            <a:r>
              <a:rPr lang="en-US" sz="2800" b="1" i="0" dirty="0">
                <a:solidFill>
                  <a:srgbClr val="0070C0"/>
                </a:solidFill>
                <a:effectLst/>
                <a:latin typeface="OpenSans"/>
              </a:rPr>
              <a:t>-xi-</a:t>
            </a:r>
            <a:r>
              <a:rPr lang="en-US" sz="2800" b="1" i="0" dirty="0" err="1">
                <a:solidFill>
                  <a:srgbClr val="0070C0"/>
                </a:solidFill>
                <a:effectLst/>
                <a:latin typeface="OpenSans"/>
              </a:rPr>
              <a:t>mét</a:t>
            </a:r>
            <a:r>
              <a:rPr lang="en-US" sz="2800" b="1" i="0" dirty="0">
                <a:solidFill>
                  <a:srgbClr val="0070C0"/>
                </a:solidFill>
                <a:effectLst/>
                <a:latin typeface="OpenSans"/>
              </a:rPr>
              <a:t>?</a:t>
            </a:r>
          </a:p>
        </p:txBody>
      </p:sp>
    </p:spTree>
    <p:extLst>
      <p:ext uri="{BB962C8B-B14F-4D97-AF65-F5344CB8AC3E}">
        <p14:creationId xmlns:p14="http://schemas.microsoft.com/office/powerpoint/2010/main" val="791470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2"/>
          <a:stretch>
            <a:fillRect/>
          </a:stretch>
        </p:blipFill>
        <p:spPr>
          <a:xfrm>
            <a:off x="0" y="116541"/>
            <a:ext cx="3352800" cy="977154"/>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3"/>
          <a:srcRect l="11658" t="15059" r="9686" b="19191"/>
          <a:stretch/>
        </p:blipFill>
        <p:spPr>
          <a:xfrm>
            <a:off x="2940149" y="187540"/>
            <a:ext cx="7709094" cy="323833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D45D71-A417-678E-785E-321B52B4E282}"/>
              </a:ext>
            </a:extLst>
          </p:cNvPr>
          <p:cNvSpPr txBox="1"/>
          <p:nvPr/>
        </p:nvSpPr>
        <p:spPr>
          <a:xfrm>
            <a:off x="1420841" y="3545720"/>
            <a:ext cx="10452294" cy="3238333"/>
          </a:xfrm>
          <a:prstGeom prst="round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10000"/>
              </a:lnSpc>
            </a:pP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có</a:t>
            </a:r>
            <a:r>
              <a:rPr lang="en-US" sz="2400" b="1" dirty="0">
                <a:solidFill>
                  <a:srgbClr val="002060"/>
                </a:solidFill>
                <a:latin typeface="Nunito" pitchFamily="2" charset="0"/>
              </a:rPr>
              <a:t>:</a:t>
            </a:r>
          </a:p>
          <a:p>
            <a:pPr algn="ctr">
              <a:lnSpc>
                <a:spcPct val="110000"/>
              </a:lnSpc>
            </a:pP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rộng</a:t>
            </a:r>
            <a:r>
              <a:rPr lang="en-US" sz="2400" b="1" dirty="0">
                <a:solidFill>
                  <a:srgbClr val="002060"/>
                </a:solidFill>
                <a:latin typeface="Nunito" pitchFamily="2" charset="0"/>
              </a:rPr>
              <a:t> AD = BC = 13 </a:t>
            </a:r>
            <a:r>
              <a:rPr lang="en-US" sz="2400" b="1" dirty="0" err="1">
                <a:solidFill>
                  <a:srgbClr val="002060"/>
                </a:solidFill>
                <a:latin typeface="Nunito" pitchFamily="2" charset="0"/>
              </a:rPr>
              <a:t>dm</a:t>
            </a:r>
            <a:endParaRPr lang="en-US" sz="2400" b="1" dirty="0">
              <a:solidFill>
                <a:srgbClr val="002060"/>
              </a:solidFill>
              <a:latin typeface="Nunito" pitchFamily="2" charset="0"/>
            </a:endParaRPr>
          </a:p>
          <a:p>
            <a:pPr algn="ctr">
              <a:lnSpc>
                <a:spcPct val="110000"/>
              </a:lnSpc>
            </a:pP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dài</a:t>
            </a:r>
            <a:r>
              <a:rPr lang="en-US" sz="2400" b="1" dirty="0">
                <a:solidFill>
                  <a:srgbClr val="002060"/>
                </a:solidFill>
                <a:latin typeface="Nunito" pitchFamily="2" charset="0"/>
              </a:rPr>
              <a:t> AB = DC = 20 </a:t>
            </a:r>
            <a:r>
              <a:rPr lang="en-US" sz="2400" b="1" dirty="0" err="1">
                <a:solidFill>
                  <a:srgbClr val="002060"/>
                </a:solidFill>
                <a:latin typeface="Nunito" pitchFamily="2" charset="0"/>
              </a:rPr>
              <a:t>dm</a:t>
            </a:r>
            <a:endParaRPr lang="en-US" sz="2400" b="1" dirty="0">
              <a:solidFill>
                <a:srgbClr val="002060"/>
              </a:solidFill>
              <a:latin typeface="Nunito" pitchFamily="2" charset="0"/>
            </a:endParaRPr>
          </a:p>
          <a:p>
            <a:pPr>
              <a:lnSpc>
                <a:spcPct val="110000"/>
              </a:lnSpc>
            </a:pPr>
            <a:r>
              <a:rPr lang="en-US" sz="2400" b="1" dirty="0">
                <a:solidFill>
                  <a:srgbClr val="002060"/>
                </a:solidFill>
                <a:latin typeface="Nunito" pitchFamily="2" charset="0"/>
              </a:rPr>
              <a:t>a) </a:t>
            </a:r>
            <a:r>
              <a:rPr lang="en-US" sz="2400" b="1" dirty="0" err="1">
                <a:solidFill>
                  <a:srgbClr val="002060"/>
                </a:solidFill>
                <a:latin typeface="Nunito" pitchFamily="2" charset="0"/>
              </a:rPr>
              <a:t>Khoảng</a:t>
            </a:r>
            <a:r>
              <a:rPr lang="en-US" sz="2400" b="1" dirty="0">
                <a:solidFill>
                  <a:srgbClr val="002060"/>
                </a:solidFill>
                <a:latin typeface="Nunito" pitchFamily="2" charset="0"/>
              </a:rPr>
              <a:t> </a:t>
            </a:r>
            <a:r>
              <a:rPr lang="en-US" sz="2400" b="1" dirty="0" err="1">
                <a:solidFill>
                  <a:srgbClr val="002060"/>
                </a:solidFill>
                <a:latin typeface="Nunito" pitchFamily="2" charset="0"/>
              </a:rPr>
              <a:t>cách</a:t>
            </a:r>
            <a:r>
              <a:rPr lang="en-US" sz="2400" b="1" dirty="0">
                <a:solidFill>
                  <a:srgbClr val="002060"/>
                </a:solidFill>
                <a:latin typeface="Nunito" pitchFamily="2" charset="0"/>
              </a:rPr>
              <a:t> </a:t>
            </a:r>
            <a:r>
              <a:rPr lang="en-US" sz="2400" b="1" dirty="0" err="1">
                <a:solidFill>
                  <a:srgbClr val="002060"/>
                </a:solidFill>
                <a:latin typeface="Nunito" pitchFamily="2" charset="0"/>
              </a:rPr>
              <a:t>từ</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mèn</a:t>
            </a:r>
            <a:r>
              <a:rPr lang="en-US" sz="2400" b="1" dirty="0">
                <a:solidFill>
                  <a:srgbClr val="002060"/>
                </a:solidFill>
                <a:latin typeface="Nunito" pitchFamily="2" charset="0"/>
              </a:rPr>
              <a:t> </a:t>
            </a:r>
            <a:r>
              <a:rPr lang="en-US" sz="2400" b="1" dirty="0" err="1">
                <a:solidFill>
                  <a:srgbClr val="002060"/>
                </a:solidFill>
                <a:latin typeface="Nunito" pitchFamily="2" charset="0"/>
              </a:rPr>
              <a:t>đến</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xén</a:t>
            </a:r>
            <a:r>
              <a:rPr lang="en-US" sz="2400" b="1" dirty="0">
                <a:solidFill>
                  <a:srgbClr val="002060"/>
                </a:solidFill>
                <a:latin typeface="Nunito" pitchFamily="2" charset="0"/>
              </a:rPr>
              <a:t> </a:t>
            </a:r>
            <a:r>
              <a:rPr lang="en-US" sz="2400" b="1" dirty="0" err="1">
                <a:solidFill>
                  <a:srgbClr val="002060"/>
                </a:solidFill>
                <a:latin typeface="Nunito" pitchFamily="2" charset="0"/>
              </a:rPr>
              <a:t>tóc</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a:t>
            </a: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rộng</a:t>
            </a:r>
            <a:r>
              <a:rPr lang="en-US" sz="2400" b="1" dirty="0">
                <a:solidFill>
                  <a:srgbClr val="002060"/>
                </a:solidFill>
                <a:latin typeface="Nunito" pitchFamily="2" charset="0"/>
              </a:rPr>
              <a:t> </a:t>
            </a:r>
            <a:r>
              <a:rPr lang="en-US" sz="2400" b="1" dirty="0" err="1">
                <a:solidFill>
                  <a:srgbClr val="002060"/>
                </a:solidFill>
                <a:latin typeface="Nunito" pitchFamily="2" charset="0"/>
              </a:rPr>
              <a:t>của</a:t>
            </a:r>
            <a:r>
              <a:rPr lang="en-US" sz="2400" b="1" dirty="0">
                <a:solidFill>
                  <a:srgbClr val="002060"/>
                </a:solidFill>
                <a:latin typeface="Nunito" pitchFamily="2" charset="0"/>
              </a:rPr>
              <a:t> </a:t>
            </a: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và</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13 dm.</a:t>
            </a:r>
          </a:p>
          <a:p>
            <a:pPr>
              <a:lnSpc>
                <a:spcPct val="110000"/>
              </a:lnSpc>
            </a:pPr>
            <a:r>
              <a:rPr lang="en-US" sz="2400" b="1" dirty="0">
                <a:solidFill>
                  <a:srgbClr val="002060"/>
                </a:solidFill>
                <a:latin typeface="Nunito" pitchFamily="2" charset="0"/>
              </a:rPr>
              <a:t>b) </a:t>
            </a:r>
            <a:r>
              <a:rPr lang="en-US" sz="2400" b="1" dirty="0" err="1">
                <a:solidFill>
                  <a:srgbClr val="002060"/>
                </a:solidFill>
                <a:latin typeface="Nunito" pitchFamily="2" charset="0"/>
              </a:rPr>
              <a:t>Khoảng</a:t>
            </a:r>
            <a:r>
              <a:rPr lang="en-US" sz="2400" b="1" dirty="0">
                <a:solidFill>
                  <a:srgbClr val="002060"/>
                </a:solidFill>
                <a:latin typeface="Nunito" pitchFamily="2" charset="0"/>
              </a:rPr>
              <a:t> </a:t>
            </a:r>
            <a:r>
              <a:rPr lang="en-US" sz="2400" b="1" dirty="0" err="1">
                <a:solidFill>
                  <a:srgbClr val="002060"/>
                </a:solidFill>
                <a:latin typeface="Nunito" pitchFamily="2" charset="0"/>
              </a:rPr>
              <a:t>cách</a:t>
            </a:r>
            <a:r>
              <a:rPr lang="en-US" sz="2400" b="1" dirty="0">
                <a:solidFill>
                  <a:srgbClr val="002060"/>
                </a:solidFill>
                <a:latin typeface="Nunito" pitchFamily="2" charset="0"/>
              </a:rPr>
              <a:t> </a:t>
            </a:r>
            <a:r>
              <a:rPr lang="en-US" sz="2400" b="1" dirty="0" err="1">
                <a:solidFill>
                  <a:srgbClr val="002060"/>
                </a:solidFill>
                <a:latin typeface="Nunito" pitchFamily="2" charset="0"/>
              </a:rPr>
              <a:t>từ</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mèn</a:t>
            </a:r>
            <a:r>
              <a:rPr lang="en-US" sz="2400" b="1" dirty="0">
                <a:solidFill>
                  <a:srgbClr val="002060"/>
                </a:solidFill>
                <a:latin typeface="Nunito" pitchFamily="2" charset="0"/>
              </a:rPr>
              <a:t> </a:t>
            </a:r>
            <a:r>
              <a:rPr lang="en-US" sz="2400" b="1" dirty="0" err="1">
                <a:solidFill>
                  <a:srgbClr val="002060"/>
                </a:solidFill>
                <a:latin typeface="Nunito" pitchFamily="2" charset="0"/>
              </a:rPr>
              <a:t>đến</a:t>
            </a:r>
            <a:r>
              <a:rPr lang="en-US" sz="2400" b="1" dirty="0">
                <a:solidFill>
                  <a:srgbClr val="002060"/>
                </a:solidFill>
                <a:latin typeface="Nunito" pitchFamily="2" charset="0"/>
              </a:rPr>
              <a:t> </a:t>
            </a:r>
            <a:r>
              <a:rPr lang="en-US" sz="2400" b="1" dirty="0" err="1">
                <a:solidFill>
                  <a:srgbClr val="002060"/>
                </a:solidFill>
                <a:latin typeface="Nunito" pitchFamily="2" charset="0"/>
              </a:rPr>
              <a:t>nhà</a:t>
            </a:r>
            <a:r>
              <a:rPr lang="en-US" sz="2400" b="1" dirty="0">
                <a:solidFill>
                  <a:srgbClr val="002060"/>
                </a:solidFill>
                <a:latin typeface="Nunito" pitchFamily="2" charset="0"/>
              </a:rPr>
              <a:t> </a:t>
            </a:r>
            <a:r>
              <a:rPr lang="en-US" sz="2400" b="1" dirty="0" err="1">
                <a:solidFill>
                  <a:srgbClr val="002060"/>
                </a:solidFill>
                <a:latin typeface="Nunito" pitchFamily="2" charset="0"/>
              </a:rPr>
              <a:t>dế</a:t>
            </a:r>
            <a:r>
              <a:rPr lang="en-US" sz="2400" b="1" dirty="0">
                <a:solidFill>
                  <a:srgbClr val="002060"/>
                </a:solidFill>
                <a:latin typeface="Nunito" pitchFamily="2" charset="0"/>
              </a:rPr>
              <a:t> </a:t>
            </a:r>
            <a:r>
              <a:rPr lang="en-US" sz="2400" b="1" dirty="0" err="1">
                <a:solidFill>
                  <a:srgbClr val="002060"/>
                </a:solidFill>
                <a:latin typeface="Nunito" pitchFamily="2" charset="0"/>
              </a:rPr>
              <a:t>trũi</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a:t>
            </a:r>
            <a:r>
              <a:rPr lang="en-US" sz="2400" b="1" dirty="0" err="1">
                <a:solidFill>
                  <a:srgbClr val="002060"/>
                </a:solidFill>
                <a:latin typeface="Nunito" pitchFamily="2" charset="0"/>
              </a:rPr>
              <a:t>chiều</a:t>
            </a:r>
            <a:r>
              <a:rPr lang="en-US" sz="2400" b="1" dirty="0">
                <a:solidFill>
                  <a:srgbClr val="002060"/>
                </a:solidFill>
                <a:latin typeface="Nunito" pitchFamily="2" charset="0"/>
              </a:rPr>
              <a:t> </a:t>
            </a:r>
            <a:r>
              <a:rPr lang="en-US" sz="2400" b="1" dirty="0" err="1">
                <a:solidFill>
                  <a:srgbClr val="002060"/>
                </a:solidFill>
                <a:latin typeface="Nunito" pitchFamily="2" charset="0"/>
              </a:rPr>
              <a:t>dài</a:t>
            </a:r>
            <a:r>
              <a:rPr lang="en-US" sz="2400" b="1" dirty="0">
                <a:solidFill>
                  <a:srgbClr val="002060"/>
                </a:solidFill>
                <a:latin typeface="Nunito" pitchFamily="2" charset="0"/>
              </a:rPr>
              <a:t> </a:t>
            </a:r>
            <a:r>
              <a:rPr lang="en-US" sz="2400" b="1" dirty="0" err="1">
                <a:solidFill>
                  <a:srgbClr val="002060"/>
                </a:solidFill>
                <a:latin typeface="Nunito" pitchFamily="2" charset="0"/>
              </a:rPr>
              <a:t>của</a:t>
            </a:r>
            <a:r>
              <a:rPr lang="en-US" sz="2400" b="1" dirty="0">
                <a:solidFill>
                  <a:srgbClr val="002060"/>
                </a:solidFill>
                <a:latin typeface="Nunito" pitchFamily="2" charset="0"/>
              </a:rPr>
              <a:t> </a:t>
            </a:r>
            <a:r>
              <a:rPr lang="en-US" sz="2400" b="1" dirty="0" err="1">
                <a:solidFill>
                  <a:srgbClr val="002060"/>
                </a:solidFill>
                <a:latin typeface="Nunito" pitchFamily="2" charset="0"/>
              </a:rPr>
              <a:t>hình</a:t>
            </a:r>
            <a:r>
              <a:rPr lang="en-US" sz="2400" b="1" dirty="0">
                <a:solidFill>
                  <a:srgbClr val="002060"/>
                </a:solidFill>
                <a:latin typeface="Nunito" pitchFamily="2" charset="0"/>
              </a:rPr>
              <a:t> </a:t>
            </a:r>
            <a:r>
              <a:rPr lang="en-US" sz="2400" b="1" dirty="0" err="1">
                <a:solidFill>
                  <a:srgbClr val="002060"/>
                </a:solidFill>
                <a:latin typeface="Nunito" pitchFamily="2" charset="0"/>
              </a:rPr>
              <a:t>chữ</a:t>
            </a:r>
            <a:r>
              <a:rPr lang="en-US" sz="2400" b="1" dirty="0">
                <a:solidFill>
                  <a:srgbClr val="002060"/>
                </a:solidFill>
                <a:latin typeface="Nunito" pitchFamily="2" charset="0"/>
              </a:rPr>
              <a:t> </a:t>
            </a:r>
            <a:r>
              <a:rPr lang="en-US" sz="2400" b="1" dirty="0" err="1">
                <a:solidFill>
                  <a:srgbClr val="002060"/>
                </a:solidFill>
                <a:latin typeface="Nunito" pitchFamily="2" charset="0"/>
              </a:rPr>
              <a:t>nhật</a:t>
            </a:r>
            <a:r>
              <a:rPr lang="en-US" sz="2400" b="1" dirty="0">
                <a:solidFill>
                  <a:srgbClr val="002060"/>
                </a:solidFill>
                <a:latin typeface="Nunito" pitchFamily="2" charset="0"/>
              </a:rPr>
              <a:t> ABCD </a:t>
            </a:r>
            <a:r>
              <a:rPr lang="en-US" sz="2400" b="1" dirty="0" err="1">
                <a:solidFill>
                  <a:srgbClr val="002060"/>
                </a:solidFill>
                <a:latin typeface="Nunito" pitchFamily="2" charset="0"/>
              </a:rPr>
              <a:t>và</a:t>
            </a:r>
            <a:r>
              <a:rPr lang="en-US" sz="2400" b="1" dirty="0">
                <a:solidFill>
                  <a:srgbClr val="002060"/>
                </a:solidFill>
                <a:latin typeface="Nunito" pitchFamily="2" charset="0"/>
              </a:rPr>
              <a:t> </a:t>
            </a:r>
            <a:r>
              <a:rPr lang="en-US" sz="2400" b="1" dirty="0" err="1">
                <a:solidFill>
                  <a:srgbClr val="002060"/>
                </a:solidFill>
                <a:latin typeface="Nunito" pitchFamily="2" charset="0"/>
              </a:rPr>
              <a:t>bằng</a:t>
            </a:r>
            <a:r>
              <a:rPr lang="en-US" sz="2400" b="1" dirty="0">
                <a:solidFill>
                  <a:srgbClr val="002060"/>
                </a:solidFill>
                <a:latin typeface="Nunito" pitchFamily="2" charset="0"/>
              </a:rPr>
              <a:t> 20 dm.</a:t>
            </a:r>
          </a:p>
        </p:txBody>
      </p:sp>
    </p:spTree>
    <p:extLst>
      <p:ext uri="{BB962C8B-B14F-4D97-AF65-F5344CB8AC3E}">
        <p14:creationId xmlns:p14="http://schemas.microsoft.com/office/powerpoint/2010/main" val="1284192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E44C4-AAE6-45C9-922F-7F368A84348B}"/>
              </a:ext>
            </a:extLst>
          </p:cNvPr>
          <p:cNvPicPr>
            <a:picLocks noChangeAspect="1"/>
          </p:cNvPicPr>
          <p:nvPr/>
        </p:nvPicPr>
        <p:blipFill>
          <a:blip r:embed="rId3"/>
          <a:stretch>
            <a:fillRect/>
          </a:stretch>
        </p:blipFill>
        <p:spPr>
          <a:xfrm>
            <a:off x="202514" y="190522"/>
            <a:ext cx="2102533" cy="832019"/>
          </a:xfrm>
          <a:prstGeom prst="rect">
            <a:avLst/>
          </a:prstGeom>
          <a:ln>
            <a:noFill/>
          </a:ln>
          <a:effectLst>
            <a:softEdge rad="112500"/>
          </a:effectLst>
        </p:spPr>
      </p:pic>
      <p:pic>
        <p:nvPicPr>
          <p:cNvPr id="6" name="Picture 5">
            <a:extLst>
              <a:ext uri="{FF2B5EF4-FFF2-40B4-BE49-F238E27FC236}">
                <a16:creationId xmlns:a16="http://schemas.microsoft.com/office/drawing/2014/main" id="{5483AD99-0AA2-4B8F-AD5D-B1E9F93807EE}"/>
              </a:ext>
            </a:extLst>
          </p:cNvPr>
          <p:cNvPicPr>
            <a:picLocks noChangeAspect="1"/>
          </p:cNvPicPr>
          <p:nvPr/>
        </p:nvPicPr>
        <p:blipFill rotWithShape="1">
          <a:blip r:embed="rId4"/>
          <a:srcRect l="4506" t="39723" r="4344"/>
          <a:stretch/>
        </p:blipFill>
        <p:spPr>
          <a:xfrm>
            <a:off x="202514" y="3024557"/>
            <a:ext cx="11600279" cy="2250831"/>
          </a:xfrm>
          <a:prstGeom prst="rect">
            <a:avLst/>
          </a:prstGeom>
        </p:spPr>
      </p:pic>
      <p:sp>
        <p:nvSpPr>
          <p:cNvPr id="7" name="TextBox 6">
            <a:extLst>
              <a:ext uri="{FF2B5EF4-FFF2-40B4-BE49-F238E27FC236}">
                <a16:creationId xmlns:a16="http://schemas.microsoft.com/office/drawing/2014/main" id="{D824C5F5-EB9B-2EF5-7BA6-88076032BD36}"/>
              </a:ext>
            </a:extLst>
          </p:cNvPr>
          <p:cNvSpPr txBox="1"/>
          <p:nvPr/>
        </p:nvSpPr>
        <p:spPr>
          <a:xfrm>
            <a:off x="947222" y="1295879"/>
            <a:ext cx="10714895" cy="1621982"/>
          </a:xfrm>
          <a:prstGeom prst="rect">
            <a:avLst/>
          </a:prstGeom>
          <a:noFill/>
        </p:spPr>
        <p:txBody>
          <a:bodyPr wrap="square">
            <a:spAutoFit/>
          </a:bodyPr>
          <a:lstStyle/>
          <a:p>
            <a:pPr algn="just">
              <a:lnSpc>
                <a:spcPct val="120000"/>
              </a:lnSpc>
            </a:pPr>
            <a:r>
              <a:rPr lang="vi-VN" sz="2800" b="1" i="0" dirty="0">
                <a:solidFill>
                  <a:srgbClr val="000000"/>
                </a:solidFill>
                <a:effectLst/>
                <a:latin typeface="Nunito" pitchFamily="2" charset="0"/>
              </a:rPr>
              <a:t>Một con đường thẳng nối từ địa điểm A đến địa điểm B. Do đoạn đường CD bị hỏng nên người ta phải làm một đường tránh CMND có kích thước như hình vẽ. Biết CDNM là hình chữ nhật.</a:t>
            </a:r>
            <a:endParaRPr lang="en-US" sz="2800" b="1" dirty="0">
              <a:latin typeface="Nunito" pitchFamily="2" charset="0"/>
            </a:endParaRPr>
          </a:p>
        </p:txBody>
      </p:sp>
      <p:pic>
        <p:nvPicPr>
          <p:cNvPr id="8" name="Picture 7">
            <a:extLst>
              <a:ext uri="{FF2B5EF4-FFF2-40B4-BE49-F238E27FC236}">
                <a16:creationId xmlns:a16="http://schemas.microsoft.com/office/drawing/2014/main" id="{875E2FDC-F8A6-9768-9FA0-A3E58CC2EC19}"/>
              </a:ext>
            </a:extLst>
          </p:cNvPr>
          <p:cNvPicPr>
            <a:picLocks noChangeAspect="1"/>
          </p:cNvPicPr>
          <p:nvPr/>
        </p:nvPicPr>
        <p:blipFill>
          <a:blip r:embed="rId5"/>
          <a:stretch>
            <a:fillRect/>
          </a:stretch>
        </p:blipFill>
        <p:spPr>
          <a:xfrm>
            <a:off x="188594" y="1225544"/>
            <a:ext cx="627331" cy="664971"/>
          </a:xfrm>
          <a:prstGeom prst="rect">
            <a:avLst/>
          </a:prstGeom>
        </p:spPr>
      </p:pic>
    </p:spTree>
    <p:extLst>
      <p:ext uri="{BB962C8B-B14F-4D97-AF65-F5344CB8AC3E}">
        <p14:creationId xmlns:p14="http://schemas.microsoft.com/office/powerpoint/2010/main" val="841801254"/>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2EAEA1-B584-479F-877D-B3A3F9E5E63D}"/>
              </a:ext>
            </a:extLst>
          </p:cNvPr>
          <p:cNvSpPr txBox="1"/>
          <p:nvPr/>
        </p:nvSpPr>
        <p:spPr>
          <a:xfrm>
            <a:off x="5384800" y="495199"/>
            <a:ext cx="5029200" cy="606698"/>
          </a:xfrm>
          <a:prstGeom prst="rect">
            <a:avLst/>
          </a:prstGeom>
        </p:spPr>
        <p:txBody>
          <a:bodyPr vert="horz" lIns="91440" tIns="45720" rIns="91440" bIns="45720" rtlCol="0">
            <a:noAutofit/>
          </a:bodyPr>
          <a:lstStyle/>
          <a:p>
            <a:pPr>
              <a:lnSpc>
                <a:spcPct val="90000"/>
              </a:lnSpc>
              <a:spcAft>
                <a:spcPts val="600"/>
              </a:spcAft>
            </a:pPr>
            <a:r>
              <a:rPr lang="en-US" sz="4800" b="1" dirty="0" err="1">
                <a:solidFill>
                  <a:srgbClr val="002060"/>
                </a:solidFill>
                <a:effectLst>
                  <a:outerShdw blurRad="38100" dist="38100" dir="2700000" algn="tl">
                    <a:srgbClr val="000000">
                      <a:alpha val="43137"/>
                    </a:srgbClr>
                  </a:outerShdw>
                </a:effectLst>
                <a:latin typeface="Gluten" pitchFamily="2" charset="0"/>
              </a:rPr>
              <a:t>Luật</a:t>
            </a:r>
            <a:r>
              <a:rPr lang="en-US" sz="4800" b="1" dirty="0">
                <a:solidFill>
                  <a:srgbClr val="002060"/>
                </a:solidFill>
                <a:effectLst>
                  <a:outerShdw blurRad="38100" dist="38100" dir="2700000" algn="tl">
                    <a:srgbClr val="000000">
                      <a:alpha val="43137"/>
                    </a:srgbClr>
                  </a:outerShdw>
                </a:effectLst>
                <a:latin typeface="Gluten" pitchFamily="2" charset="0"/>
              </a:rPr>
              <a:t> </a:t>
            </a:r>
            <a:r>
              <a:rPr lang="en-US" sz="4800" b="1" dirty="0" err="1">
                <a:solidFill>
                  <a:srgbClr val="002060"/>
                </a:solidFill>
                <a:effectLst>
                  <a:outerShdw blurRad="38100" dist="38100" dir="2700000" algn="tl">
                    <a:srgbClr val="000000">
                      <a:alpha val="43137"/>
                    </a:srgbClr>
                  </a:outerShdw>
                </a:effectLst>
                <a:latin typeface="Gluten" pitchFamily="2" charset="0"/>
              </a:rPr>
              <a:t>chơi</a:t>
            </a:r>
            <a:endParaRPr lang="en-US" sz="4800" b="1" dirty="0">
              <a:solidFill>
                <a:srgbClr val="002060"/>
              </a:solidFill>
              <a:effectLst>
                <a:outerShdw blurRad="38100" dist="38100" dir="2700000" algn="tl">
                  <a:srgbClr val="000000">
                    <a:alpha val="43137"/>
                  </a:srgbClr>
                </a:outerShdw>
              </a:effectLst>
              <a:latin typeface="Gluten" pitchFamily="2" charset="0"/>
            </a:endParaRPr>
          </a:p>
        </p:txBody>
      </p:sp>
      <p:grpSp>
        <p:nvGrpSpPr>
          <p:cNvPr id="2" name="Group 1">
            <a:extLst>
              <a:ext uri="{FF2B5EF4-FFF2-40B4-BE49-F238E27FC236}">
                <a16:creationId xmlns:a16="http://schemas.microsoft.com/office/drawing/2014/main" id="{0EA41672-59C3-4C16-9F79-01BAD6801610}"/>
              </a:ext>
            </a:extLst>
          </p:cNvPr>
          <p:cNvGrpSpPr/>
          <p:nvPr/>
        </p:nvGrpSpPr>
        <p:grpSpPr>
          <a:xfrm>
            <a:off x="956603" y="302842"/>
            <a:ext cx="11071274" cy="6353233"/>
            <a:chOff x="2595492" y="876300"/>
            <a:chExt cx="16606911" cy="9529849"/>
          </a:xfrm>
        </p:grpSpPr>
        <p:pic>
          <p:nvPicPr>
            <p:cNvPr id="31" name="Content Placeholder 4" descr="Whiteboard&#10;&#10;Description automatically generated with medium confidence">
              <a:extLst>
                <a:ext uri="{FF2B5EF4-FFF2-40B4-BE49-F238E27FC236}">
                  <a16:creationId xmlns:a16="http://schemas.microsoft.com/office/drawing/2014/main" id="{30327312-0581-441E-964B-4D3F1A187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492" y="876300"/>
              <a:ext cx="16606911" cy="9529849"/>
            </a:xfrm>
            <a:prstGeom prst="rect">
              <a:avLst/>
            </a:prstGeom>
          </p:spPr>
        </p:pic>
        <p:sp>
          <p:nvSpPr>
            <p:cNvPr id="13" name="TextBox 12">
              <a:extLst>
                <a:ext uri="{FF2B5EF4-FFF2-40B4-BE49-F238E27FC236}">
                  <a16:creationId xmlns:a16="http://schemas.microsoft.com/office/drawing/2014/main" id="{CCDC9F06-F89F-458A-977B-B894AC4DBF6C}"/>
                </a:ext>
              </a:extLst>
            </p:cNvPr>
            <p:cNvSpPr txBox="1"/>
            <p:nvPr/>
          </p:nvSpPr>
          <p:spPr>
            <a:xfrm>
              <a:off x="5187221" y="3306372"/>
              <a:ext cx="11524994" cy="5309145"/>
            </a:xfrm>
            <a:prstGeom prst="rect">
              <a:avLst/>
            </a:prstGeom>
            <a:noFill/>
          </p:spPr>
          <p:txBody>
            <a:bodyPr wrap="square" rtlCol="0">
              <a:spAutoFit/>
            </a:bodyPr>
            <a:lstStyle/>
            <a:p>
              <a:pPr algn="ctr"/>
              <a:r>
                <a:rPr lang="en-US" sz="3200" b="1" i="1" dirty="0" err="1">
                  <a:solidFill>
                    <a:srgbClr val="C00000"/>
                  </a:solidFill>
                  <a:latin typeface="Times New Roman" panose="02020603050405020304" pitchFamily="18" charset="0"/>
                  <a:cs typeface="Times New Roman" panose="02020603050405020304" pitchFamily="18" charset="0"/>
                </a:rPr>
                <a:t>Gói</a:t>
              </a:r>
              <a:r>
                <a:rPr lang="en-US" sz="3200" b="1" i="1" dirty="0">
                  <a:solidFill>
                    <a:srgbClr val="C00000"/>
                  </a:solidFill>
                  <a:latin typeface="Times New Roman" panose="02020603050405020304" pitchFamily="18" charset="0"/>
                  <a:cs typeface="Times New Roman" panose="02020603050405020304" pitchFamily="18" charset="0"/>
                </a:rPr>
                <a:t> 3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hỏi</a:t>
              </a:r>
              <a:r>
                <a:rPr lang="en-US" sz="3200" b="1" i="1" dirty="0">
                  <a:solidFill>
                    <a:srgbClr val="C00000"/>
                  </a:solidFill>
                  <a:latin typeface="Times New Roman" panose="02020603050405020304" pitchFamily="18" charset="0"/>
                  <a:cs typeface="Times New Roman" panose="02020603050405020304" pitchFamily="18" charset="0"/>
                </a:rPr>
                <a:t> </a:t>
              </a:r>
            </a:p>
            <a:p>
              <a:pPr algn="just"/>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vụ</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trên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bảng</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cách</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chọn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A,B,C,D. </a:t>
              </a:r>
              <a:r>
                <a:rPr lang="en-US" sz="3200" b="1" i="1" dirty="0" err="1">
                  <a:solidFill>
                    <a:srgbClr val="C00000"/>
                  </a:solidFill>
                  <a:latin typeface="Times New Roman" panose="02020603050405020304" pitchFamily="18" charset="0"/>
                  <a:cs typeface="Times New Roman" panose="02020603050405020304" pitchFamily="18" charset="0"/>
                </a:rPr>
                <a:t>Bạn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nào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sai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một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sẽ</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bị</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mất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quyền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những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câu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sau</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Bạn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nào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trả</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lời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đúng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sẽ</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nhận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được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một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món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quà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tinh</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thần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thật</a:t>
              </a:r>
              <a:r>
                <a:rPr lang="en-US" sz="3200" b="1" i="1" dirty="0">
                  <a:solidFill>
                    <a:srgbClr val="C00000"/>
                  </a:solidFill>
                  <a:latin typeface="Times New Roman" panose="02020603050405020304" pitchFamily="18" charset="0"/>
                  <a:cs typeface="Times New Roman" panose="02020603050405020304" pitchFamily="18" charset="0"/>
                </a:rPr>
                <a:t> ý </a:t>
              </a:r>
              <a:r>
                <a:rPr lang="en-US" sz="3200" b="1" i="1" dirty="0" err="1">
                  <a:solidFill>
                    <a:srgbClr val="C00000"/>
                  </a:solidFill>
                  <a:latin typeface="Times New Roman" panose="02020603050405020304" pitchFamily="18" charset="0"/>
                  <a:cs typeface="Times New Roman" panose="02020603050405020304" pitchFamily="18" charset="0"/>
                </a:rPr>
                <a:t>nghĩa</a:t>
              </a:r>
              <a:r>
                <a:rPr lang="en-US" sz="3200" b="1" i="1" dirty="0">
                  <a:solidFill>
                    <a:srgbClr val="C00000"/>
                  </a:solidFill>
                  <a:latin typeface="Times New Roman" panose="02020603050405020304" pitchFamily="18" charset="0"/>
                  <a:cs typeface="Times New Roman" panose="02020603050405020304" pitchFamily="18" charset="0"/>
                </a:rPr>
                <a:t>.</a:t>
              </a:r>
            </a:p>
          </p:txBody>
        </p:sp>
      </p:grpSp>
      <p:pic>
        <p:nvPicPr>
          <p:cNvPr id="5" name="Picture 5">
            <a:extLst>
              <a:ext uri="{FF2B5EF4-FFF2-40B4-BE49-F238E27FC236}">
                <a16:creationId xmlns:a16="http://schemas.microsoft.com/office/drawing/2014/main" id="{80C83F77-FE44-41DA-867B-A88B271D0604}"/>
              </a:ext>
            </a:extLst>
          </p:cNvPr>
          <p:cNvPicPr>
            <a:picLocks noChangeAspect="1"/>
          </p:cNvPicPr>
          <p:nvPr/>
        </p:nvPicPr>
        <p:blipFill>
          <a:blip r:embed="rId3"/>
          <a:srcRect/>
          <a:stretch>
            <a:fillRect/>
          </a:stretch>
        </p:blipFill>
        <p:spPr>
          <a:xfrm rot="757708">
            <a:off x="186349" y="1712892"/>
            <a:ext cx="1680386" cy="1669884"/>
          </a:xfrm>
          <a:prstGeom prst="rect">
            <a:avLst/>
          </a:prstGeom>
        </p:spPr>
      </p:pic>
      <p:pic>
        <p:nvPicPr>
          <p:cNvPr id="6" name="Picture 7">
            <a:extLst>
              <a:ext uri="{FF2B5EF4-FFF2-40B4-BE49-F238E27FC236}">
                <a16:creationId xmlns:a16="http://schemas.microsoft.com/office/drawing/2014/main" id="{1D5B278C-2E2E-46E5-B96A-DB88C72A9813}"/>
              </a:ext>
            </a:extLst>
          </p:cNvPr>
          <p:cNvPicPr>
            <a:picLocks noChangeAspect="1"/>
          </p:cNvPicPr>
          <p:nvPr/>
        </p:nvPicPr>
        <p:blipFill>
          <a:blip r:embed="rId4"/>
          <a:srcRect/>
          <a:stretch>
            <a:fillRect/>
          </a:stretch>
        </p:blipFill>
        <p:spPr>
          <a:xfrm>
            <a:off x="-299893" y="3442855"/>
            <a:ext cx="2230293" cy="3494578"/>
          </a:xfrm>
          <a:prstGeom prst="rect">
            <a:avLst/>
          </a:prstGeom>
        </p:spPr>
      </p:pic>
    </p:spTree>
    <p:extLst>
      <p:ext uri="{BB962C8B-B14F-4D97-AF65-F5344CB8AC3E}">
        <p14:creationId xmlns:p14="http://schemas.microsoft.com/office/powerpoint/2010/main" val="3753009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74881-9173-47E6-B1B5-100013D85422}"/>
              </a:ext>
            </a:extLst>
          </p:cNvPr>
          <p:cNvPicPr>
            <a:picLocks noChangeAspect="1"/>
          </p:cNvPicPr>
          <p:nvPr/>
        </p:nvPicPr>
        <p:blipFill rotWithShape="1">
          <a:blip r:embed="rId3"/>
          <a:srcRect r="17762"/>
          <a:stretch/>
        </p:blipFill>
        <p:spPr>
          <a:xfrm>
            <a:off x="-1" y="1"/>
            <a:ext cx="1927275" cy="864728"/>
          </a:xfrm>
          <a:prstGeom prst="rect">
            <a:avLst/>
          </a:prstGeom>
          <a:ln>
            <a:noFill/>
          </a:ln>
          <a:effectLst>
            <a:softEdge rad="112500"/>
          </a:effectLst>
        </p:spPr>
      </p:pic>
      <p:sp>
        <p:nvSpPr>
          <p:cNvPr id="7" name="Oval 6">
            <a:extLst>
              <a:ext uri="{FF2B5EF4-FFF2-40B4-BE49-F238E27FC236}">
                <a16:creationId xmlns:a16="http://schemas.microsoft.com/office/drawing/2014/main" id="{6B62AF39-DF35-432C-8BCC-42536E2B7E2D}"/>
              </a:ext>
            </a:extLst>
          </p:cNvPr>
          <p:cNvSpPr/>
          <p:nvPr/>
        </p:nvSpPr>
        <p:spPr>
          <a:xfrm>
            <a:off x="6892840" y="2991923"/>
            <a:ext cx="519953" cy="528918"/>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TextBox 9">
            <a:extLst>
              <a:ext uri="{FF2B5EF4-FFF2-40B4-BE49-F238E27FC236}">
                <a16:creationId xmlns:a16="http://schemas.microsoft.com/office/drawing/2014/main" id="{97462435-2B42-C402-22EA-42693824297C}"/>
              </a:ext>
            </a:extLst>
          </p:cNvPr>
          <p:cNvSpPr txBox="1"/>
          <p:nvPr/>
        </p:nvSpPr>
        <p:spPr>
          <a:xfrm>
            <a:off x="1364459" y="864729"/>
            <a:ext cx="9889691" cy="2656112"/>
          </a:xfrm>
          <a:prstGeom prst="rect">
            <a:avLst/>
          </a:prstGeom>
          <a:noFill/>
        </p:spPr>
        <p:txBody>
          <a:bodyPr wrap="square">
            <a:spAutoFit/>
          </a:bodyPr>
          <a:lstStyle/>
          <a:p>
            <a:pPr>
              <a:lnSpc>
                <a:spcPct val="120000"/>
              </a:lnSpc>
            </a:pPr>
            <a:r>
              <a:rPr lang="en-US" sz="2800" b="0" i="0" dirty="0">
                <a:effectLst/>
                <a:latin typeface="Nunito Black" pitchFamily="2" charset="0"/>
              </a:rPr>
              <a:t>a) </a:t>
            </a:r>
            <a:r>
              <a:rPr lang="vi-VN" sz="2800" b="0" i="0" dirty="0">
                <a:effectLst/>
                <a:latin typeface="Nunito Black" pitchFamily="2" charset="0"/>
              </a:rPr>
              <a:t>Độ dài đoạn đường CD là .... </a:t>
            </a:r>
            <a:r>
              <a:rPr lang="en-US" sz="2800" b="0" i="0" dirty="0">
                <a:effectLst/>
                <a:latin typeface="Nunito Black" pitchFamily="2" charset="0"/>
              </a:rPr>
              <a:t> </a:t>
            </a:r>
            <a:r>
              <a:rPr lang="vi-VN" sz="2800" b="0" i="0" dirty="0">
                <a:effectLst/>
                <a:latin typeface="Nunito Black" pitchFamily="2" charset="0"/>
              </a:rPr>
              <a:t>km.</a:t>
            </a:r>
            <a:r>
              <a:rPr lang="en-US" sz="2800" dirty="0">
                <a:latin typeface="Nunito Black" pitchFamily="2" charset="0"/>
              </a:rPr>
              <a:t> </a:t>
            </a:r>
            <a:r>
              <a:rPr lang="en-US" sz="2800" dirty="0" err="1">
                <a:latin typeface="Nunito Black" pitchFamily="2" charset="0"/>
              </a:rPr>
              <a:t>Vì</a:t>
            </a:r>
            <a:r>
              <a:rPr lang="en-US" sz="2800" dirty="0">
                <a:latin typeface="Nunito Black" pitchFamily="2" charset="0"/>
              </a:rPr>
              <a:t> CD=MN=2km</a:t>
            </a:r>
            <a:endParaRPr lang="vi-VN" sz="2800" b="0" i="0" dirty="0">
              <a:effectLst/>
              <a:latin typeface="Nunito Black" pitchFamily="2" charset="0"/>
            </a:endParaRPr>
          </a:p>
          <a:p>
            <a:pPr algn="l">
              <a:lnSpc>
                <a:spcPct val="120000"/>
              </a:lnSpc>
            </a:pPr>
            <a:r>
              <a:rPr lang="vi-VN" sz="2800" b="0" i="0" dirty="0">
                <a:solidFill>
                  <a:srgbClr val="0070C0"/>
                </a:solidFill>
                <a:effectLst/>
                <a:latin typeface="Nunito Black" pitchFamily="2" charset="0"/>
              </a:rPr>
              <a:t>b) Chọn câu trả lời đúng.</a:t>
            </a:r>
          </a:p>
          <a:p>
            <a:pPr algn="l">
              <a:lnSpc>
                <a:spcPct val="120000"/>
              </a:lnSpc>
            </a:pPr>
            <a:r>
              <a:rPr lang="vi-VN" sz="2800" b="0" i="0" dirty="0">
                <a:solidFill>
                  <a:srgbClr val="0070C0"/>
                </a:solidFill>
                <a:effectLst/>
                <a:latin typeface="Nunito Black" pitchFamily="2" charset="0"/>
              </a:rPr>
              <a:t>Đi từ địa điểm A đến địa điểm B theo đường tránh dài hơn đi theo đường thẳng bao nhiêu ki-lô-mét?</a:t>
            </a:r>
          </a:p>
          <a:p>
            <a:pPr algn="l">
              <a:lnSpc>
                <a:spcPct val="120000"/>
              </a:lnSpc>
            </a:pPr>
            <a:r>
              <a:rPr lang="vi-VN" sz="2800" b="0" i="0" dirty="0">
                <a:solidFill>
                  <a:srgbClr val="0070C0"/>
                </a:solidFill>
                <a:effectLst/>
                <a:latin typeface="Nunito Black" pitchFamily="2" charset="0"/>
              </a:rPr>
              <a:t>A. 1km        </a:t>
            </a:r>
            <a:r>
              <a:rPr lang="en-US" sz="2800" b="0" i="0" dirty="0">
                <a:solidFill>
                  <a:srgbClr val="0070C0"/>
                </a:solidFill>
                <a:effectLst/>
                <a:latin typeface="Nunito Black" pitchFamily="2" charset="0"/>
              </a:rPr>
              <a:t>       </a:t>
            </a:r>
            <a:r>
              <a:rPr lang="vi-VN" sz="2800" b="0" i="0" dirty="0">
                <a:solidFill>
                  <a:srgbClr val="0070C0"/>
                </a:solidFill>
                <a:effectLst/>
                <a:latin typeface="Nunito Black" pitchFamily="2" charset="0"/>
              </a:rPr>
              <a:t>B. 3 km          </a:t>
            </a:r>
            <a:r>
              <a:rPr lang="en-US" sz="2800" b="0" i="0" dirty="0">
                <a:solidFill>
                  <a:srgbClr val="0070C0"/>
                </a:solidFill>
                <a:effectLst/>
                <a:latin typeface="Nunito Black" pitchFamily="2" charset="0"/>
              </a:rPr>
              <a:t>    </a:t>
            </a:r>
            <a:r>
              <a:rPr lang="vi-VN" sz="2800" b="0" i="0" dirty="0">
                <a:solidFill>
                  <a:srgbClr val="0070C0"/>
                </a:solidFill>
                <a:effectLst/>
                <a:latin typeface="Nunito Black" pitchFamily="2" charset="0"/>
              </a:rPr>
              <a:t> C. 2 km</a:t>
            </a:r>
          </a:p>
        </p:txBody>
      </p:sp>
      <p:sp>
        <p:nvSpPr>
          <p:cNvPr id="6" name="Rectangle: Rounded Corners 5">
            <a:extLst>
              <a:ext uri="{FF2B5EF4-FFF2-40B4-BE49-F238E27FC236}">
                <a16:creationId xmlns:a16="http://schemas.microsoft.com/office/drawing/2014/main" id="{88798EB2-DEEC-4512-914D-779F96B30502}"/>
              </a:ext>
            </a:extLst>
          </p:cNvPr>
          <p:cNvSpPr/>
          <p:nvPr/>
        </p:nvSpPr>
        <p:spPr>
          <a:xfrm>
            <a:off x="6293198" y="930226"/>
            <a:ext cx="519953" cy="52891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Nunito Black" pitchFamily="2" charset="0"/>
              </a:rPr>
              <a:t>2</a:t>
            </a:r>
          </a:p>
        </p:txBody>
      </p:sp>
      <p:pic>
        <p:nvPicPr>
          <p:cNvPr id="11" name="Picture 10">
            <a:extLst>
              <a:ext uri="{FF2B5EF4-FFF2-40B4-BE49-F238E27FC236}">
                <a16:creationId xmlns:a16="http://schemas.microsoft.com/office/drawing/2014/main" id="{D0EDD3A9-8C50-565A-8F47-B80A552D1DBF}"/>
              </a:ext>
            </a:extLst>
          </p:cNvPr>
          <p:cNvPicPr>
            <a:picLocks noChangeAspect="1"/>
          </p:cNvPicPr>
          <p:nvPr/>
        </p:nvPicPr>
        <p:blipFill>
          <a:blip r:embed="rId4"/>
          <a:stretch>
            <a:fillRect/>
          </a:stretch>
        </p:blipFill>
        <p:spPr>
          <a:xfrm>
            <a:off x="717349" y="3806635"/>
            <a:ext cx="10821338" cy="2298743"/>
          </a:xfrm>
          <a:prstGeom prst="rect">
            <a:avLst/>
          </a:prstGeom>
        </p:spPr>
      </p:pic>
    </p:spTree>
    <p:extLst>
      <p:ext uri="{BB962C8B-B14F-4D97-AF65-F5344CB8AC3E}">
        <p14:creationId xmlns:p14="http://schemas.microsoft.com/office/powerpoint/2010/main" val="4029296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AFA98-1EB5-46D5-9EDE-376E09193914}"/>
              </a:ext>
            </a:extLst>
          </p:cNvPr>
          <p:cNvPicPr>
            <a:picLocks noChangeAspect="1"/>
          </p:cNvPicPr>
          <p:nvPr/>
        </p:nvPicPr>
        <p:blipFill>
          <a:blip r:embed="rId3"/>
          <a:stretch>
            <a:fillRect/>
          </a:stretch>
        </p:blipFill>
        <p:spPr>
          <a:xfrm>
            <a:off x="327225" y="926363"/>
            <a:ext cx="10434560" cy="2773440"/>
          </a:xfrm>
          <a:prstGeom prst="rect">
            <a:avLst/>
          </a:prstGeom>
        </p:spPr>
      </p:pic>
      <p:pic>
        <p:nvPicPr>
          <p:cNvPr id="7" name="Picture 6">
            <a:extLst>
              <a:ext uri="{FF2B5EF4-FFF2-40B4-BE49-F238E27FC236}">
                <a16:creationId xmlns:a16="http://schemas.microsoft.com/office/drawing/2014/main" id="{869212E2-1CC3-4472-BB35-C5A8777E0E1C}"/>
              </a:ext>
            </a:extLst>
          </p:cNvPr>
          <p:cNvPicPr>
            <a:picLocks noChangeAspect="1"/>
          </p:cNvPicPr>
          <p:nvPr/>
        </p:nvPicPr>
        <p:blipFill rotWithShape="1">
          <a:blip r:embed="rId4"/>
          <a:srcRect r="17343"/>
          <a:stretch/>
        </p:blipFill>
        <p:spPr>
          <a:xfrm>
            <a:off x="-1" y="0"/>
            <a:ext cx="2222696" cy="992215"/>
          </a:xfrm>
          <a:prstGeom prst="rect">
            <a:avLst/>
          </a:prstGeom>
          <a:ln>
            <a:noFill/>
          </a:ln>
          <a:effectLst>
            <a:softEdge rad="112500"/>
          </a:effectLst>
        </p:spPr>
      </p:pic>
      <p:sp>
        <p:nvSpPr>
          <p:cNvPr id="8" name="TextBox 7">
            <a:extLst>
              <a:ext uri="{FF2B5EF4-FFF2-40B4-BE49-F238E27FC236}">
                <a16:creationId xmlns:a16="http://schemas.microsoft.com/office/drawing/2014/main" id="{4FAB2063-522F-40AE-9520-15CA66E82A3E}"/>
              </a:ext>
            </a:extLst>
          </p:cNvPr>
          <p:cNvSpPr txBox="1"/>
          <p:nvPr/>
        </p:nvSpPr>
        <p:spPr>
          <a:xfrm>
            <a:off x="496035" y="3888020"/>
            <a:ext cx="2249881" cy="523220"/>
          </a:xfrm>
          <a:prstGeom prst="rect">
            <a:avLst/>
          </a:prstGeom>
          <a:noFill/>
        </p:spPr>
        <p:txBody>
          <a:bodyPr wrap="square" rtlCol="0">
            <a:spAutoFit/>
          </a:bodyPr>
          <a:lstStyle/>
          <a:p>
            <a:r>
              <a:rPr lang="en-US" sz="2800" dirty="0" err="1"/>
              <a:t>Có</a:t>
            </a:r>
            <a:r>
              <a:rPr lang="en-US" sz="2800" dirty="0"/>
              <a:t> 2 </a:t>
            </a:r>
            <a:r>
              <a:rPr lang="en-US" sz="2800" dirty="0" err="1"/>
              <a:t>cách</a:t>
            </a:r>
            <a:r>
              <a:rPr lang="en-US" sz="2800" dirty="0"/>
              <a:t> </a:t>
            </a:r>
            <a:r>
              <a:rPr lang="en-US" sz="2800" dirty="0" err="1"/>
              <a:t>xếp</a:t>
            </a:r>
            <a:r>
              <a:rPr lang="en-US" sz="2800" dirty="0"/>
              <a:t>:</a:t>
            </a:r>
          </a:p>
        </p:txBody>
      </p:sp>
      <p:pic>
        <p:nvPicPr>
          <p:cNvPr id="15" name="Picture 14">
            <a:extLst>
              <a:ext uri="{FF2B5EF4-FFF2-40B4-BE49-F238E27FC236}">
                <a16:creationId xmlns:a16="http://schemas.microsoft.com/office/drawing/2014/main" id="{46651B93-887C-4A61-9A9A-9B32303237AC}"/>
              </a:ext>
            </a:extLst>
          </p:cNvPr>
          <p:cNvPicPr>
            <a:picLocks noChangeAspect="1"/>
          </p:cNvPicPr>
          <p:nvPr/>
        </p:nvPicPr>
        <p:blipFill>
          <a:blip r:embed="rId5"/>
          <a:stretch>
            <a:fillRect/>
          </a:stretch>
        </p:blipFill>
        <p:spPr>
          <a:xfrm>
            <a:off x="2827606" y="3893770"/>
            <a:ext cx="4164037" cy="2339543"/>
          </a:xfrm>
          <a:prstGeom prst="rect">
            <a:avLst/>
          </a:prstGeom>
        </p:spPr>
      </p:pic>
      <p:pic>
        <p:nvPicPr>
          <p:cNvPr id="17" name="Picture 16">
            <a:extLst>
              <a:ext uri="{FF2B5EF4-FFF2-40B4-BE49-F238E27FC236}">
                <a16:creationId xmlns:a16="http://schemas.microsoft.com/office/drawing/2014/main" id="{7737A9CF-C9C2-45FE-A7CE-849667808620}"/>
              </a:ext>
            </a:extLst>
          </p:cNvPr>
          <p:cNvPicPr>
            <a:picLocks noChangeAspect="1"/>
          </p:cNvPicPr>
          <p:nvPr/>
        </p:nvPicPr>
        <p:blipFill>
          <a:blip r:embed="rId6"/>
          <a:stretch>
            <a:fillRect/>
          </a:stretch>
        </p:blipFill>
        <p:spPr>
          <a:xfrm>
            <a:off x="7441094" y="3921371"/>
            <a:ext cx="3932261" cy="2248095"/>
          </a:xfrm>
          <a:prstGeom prst="rect">
            <a:avLst/>
          </a:prstGeom>
        </p:spPr>
      </p:pic>
    </p:spTree>
    <p:extLst>
      <p:ext uri="{BB962C8B-B14F-4D97-AF65-F5344CB8AC3E}">
        <p14:creationId xmlns:p14="http://schemas.microsoft.com/office/powerpoint/2010/main" val="329242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ctor con mèo hoạt hình dễ thương | Thư viện stock vector đẹp miễn phí">
            <a:extLst>
              <a:ext uri="{FF2B5EF4-FFF2-40B4-BE49-F238E27FC236}">
                <a16:creationId xmlns:a16="http://schemas.microsoft.com/office/drawing/2014/main" id="{B7FB7BCF-9CD0-028D-4C49-9752B6E0DF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5533C3-177C-AEE7-EFD8-1C083F0A2106}"/>
              </a:ext>
            </a:extLst>
          </p:cNvPr>
          <p:cNvSpPr txBox="1"/>
          <p:nvPr/>
        </p:nvSpPr>
        <p:spPr>
          <a:xfrm>
            <a:off x="5939575" y="2990818"/>
            <a:ext cx="4281055" cy="666782"/>
          </a:xfrm>
          <a:prstGeom prst="rect">
            <a:avLst/>
          </a:prstGeom>
        </p:spPr>
        <p:txBody>
          <a:bodyPr vert="horz" lIns="91440" tIns="45720" rIns="91440" bIns="45720" rtlCol="0" anchor="t">
            <a:normAutofit/>
          </a:bodyPr>
          <a:lstStyle/>
          <a:p>
            <a:pPr>
              <a:lnSpc>
                <a:spcPct val="90000"/>
              </a:lnSpc>
              <a:spcAft>
                <a:spcPts val="600"/>
              </a:spcAft>
            </a:pPr>
            <a:r>
              <a:rPr lang="en-US" sz="4000" dirty="0" err="1">
                <a:solidFill>
                  <a:srgbClr val="FF0000">
                    <a:alpha val="80000"/>
                  </a:srgbClr>
                </a:solidFill>
                <a:latin typeface="Sigmar One" panose="00000500000000000000" pitchFamily="2" charset="0"/>
              </a:rPr>
              <a:t>Chào</a:t>
            </a:r>
            <a:r>
              <a:rPr lang="en-US" sz="4000" dirty="0">
                <a:solidFill>
                  <a:srgbClr val="FF0000">
                    <a:alpha val="80000"/>
                  </a:srgbClr>
                </a:solidFill>
                <a:latin typeface="Sigmar One" panose="00000500000000000000" pitchFamily="2" charset="0"/>
              </a:rPr>
              <a:t> </a:t>
            </a:r>
            <a:r>
              <a:rPr lang="en-US" sz="4000" dirty="0" err="1">
                <a:solidFill>
                  <a:srgbClr val="FF0000">
                    <a:alpha val="80000"/>
                  </a:srgbClr>
                </a:solidFill>
                <a:latin typeface="Sigmar One" panose="00000500000000000000" pitchFamily="2" charset="0"/>
              </a:rPr>
              <a:t>các</a:t>
            </a:r>
            <a:r>
              <a:rPr lang="en-US" sz="4000" dirty="0">
                <a:solidFill>
                  <a:srgbClr val="FF0000">
                    <a:alpha val="80000"/>
                  </a:srgbClr>
                </a:solidFill>
                <a:latin typeface="Sigmar One" panose="00000500000000000000" pitchFamily="2" charset="0"/>
              </a:rPr>
              <a:t> </a:t>
            </a:r>
            <a:r>
              <a:rPr lang="en-US" sz="4000" dirty="0" err="1">
                <a:solidFill>
                  <a:srgbClr val="FF0000">
                    <a:alpha val="80000"/>
                  </a:srgbClr>
                </a:solidFill>
                <a:latin typeface="Sigmar One" panose="00000500000000000000" pitchFamily="2" charset="0"/>
              </a:rPr>
              <a:t>em</a:t>
            </a:r>
            <a:r>
              <a:rPr lang="en-US" sz="4000" dirty="0">
                <a:solidFill>
                  <a:srgbClr val="FF0000">
                    <a:alpha val="80000"/>
                  </a:srgbClr>
                </a:solidFill>
                <a:latin typeface="Sigmar One" panose="00000500000000000000" pitchFamily="2" charset="0"/>
              </a:rPr>
              <a:t>!</a:t>
            </a:r>
          </a:p>
        </p:txBody>
      </p:sp>
    </p:spTree>
    <p:extLst>
      <p:ext uri="{BB962C8B-B14F-4D97-AF65-F5344CB8AC3E}">
        <p14:creationId xmlns:p14="http://schemas.microsoft.com/office/powerpoint/2010/main" val="2094506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2676B225-E0F2-4DFB-8DD3-351A731D8B57}"/>
              </a:ext>
            </a:extLst>
          </p:cNvPr>
          <p:cNvPicPr>
            <a:picLocks noChangeAspect="1"/>
          </p:cNvPicPr>
          <p:nvPr/>
        </p:nvPicPr>
        <p:blipFill>
          <a:blip r:embed="rId4"/>
          <a:srcRect/>
          <a:stretch>
            <a:fillRect/>
          </a:stretch>
        </p:blipFill>
        <p:spPr>
          <a:xfrm rot="1339021">
            <a:off x="208633" y="2620098"/>
            <a:ext cx="2161811" cy="2107766"/>
          </a:xfrm>
          <a:prstGeom prst="rect">
            <a:avLst/>
          </a:prstGeom>
        </p:spPr>
      </p:pic>
      <p:pic>
        <p:nvPicPr>
          <p:cNvPr id="5" name="Content Placeholder 4" descr="Whiteboard&#10;&#10;Description automatically generated with medium confidence">
            <a:extLst>
              <a:ext uri="{FF2B5EF4-FFF2-40B4-BE49-F238E27FC236}">
                <a16:creationId xmlns:a16="http://schemas.microsoft.com/office/drawing/2014/main" id="{5D27581A-7E90-4862-B6A5-183EE566C4E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20079" y="211319"/>
            <a:ext cx="10662011" cy="6541142"/>
          </a:xfrm>
        </p:spPr>
      </p:pic>
      <p:pic>
        <p:nvPicPr>
          <p:cNvPr id="9" name="Picture 8" descr="Icon&#10;&#10;Description automatically generated">
            <a:extLst>
              <a:ext uri="{FF2B5EF4-FFF2-40B4-BE49-F238E27FC236}">
                <a16:creationId xmlns:a16="http://schemas.microsoft.com/office/drawing/2014/main" id="{0CAAB12A-37F4-42DB-8F93-BFC5FBCBF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1" y="64757"/>
            <a:ext cx="1424281" cy="133224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69FCD45F-B36D-4470-AFD8-CC073CFA0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7" y="1773280"/>
            <a:ext cx="7256883" cy="1368842"/>
          </a:xfrm>
          <a:prstGeom prst="rect">
            <a:avLst/>
          </a:prstGeom>
        </p:spPr>
      </p:pic>
      <p:sp>
        <p:nvSpPr>
          <p:cNvPr id="14" name="Title 1">
            <a:extLst>
              <a:ext uri="{FF2B5EF4-FFF2-40B4-BE49-F238E27FC236}">
                <a16:creationId xmlns:a16="http://schemas.microsoft.com/office/drawing/2014/main" id="{3CEE157F-F975-4F0D-8346-69F2B4E3E48F}"/>
              </a:ext>
            </a:extLst>
          </p:cNvPr>
          <p:cNvSpPr>
            <a:spLocks noGrp="1"/>
          </p:cNvSpPr>
          <p:nvPr>
            <p:ph type="title"/>
          </p:nvPr>
        </p:nvSpPr>
        <p:spPr>
          <a:xfrm>
            <a:off x="3100247" y="1999889"/>
            <a:ext cx="7723713" cy="718622"/>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a:t>
            </a:r>
          </a:p>
        </p:txBody>
      </p:sp>
      <p:pic>
        <p:nvPicPr>
          <p:cNvPr id="16" name="ĐỒNG HỒ ĐẾM NGƯỢC 5 GIÂY + CHUÔNG BÁO HẾT GIỜ">
            <a:hlinkClick r:id="" action="ppaction://media"/>
            <a:extLst>
              <a:ext uri="{FF2B5EF4-FFF2-40B4-BE49-F238E27FC236}">
                <a16:creationId xmlns:a16="http://schemas.microsoft.com/office/drawing/2014/main" id="{31058BD8-1582-493E-A3A0-D8BCFD7B5A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1" y="364266"/>
            <a:ext cx="986619" cy="775649"/>
          </a:xfrm>
          <a:prstGeom prst="rect">
            <a:avLst/>
          </a:prstGeom>
          <a:ln>
            <a:noFill/>
          </a:ln>
          <a:effectLst>
            <a:softEdge rad="112500"/>
          </a:effectLst>
        </p:spPr>
      </p:pic>
      <p:sp>
        <p:nvSpPr>
          <p:cNvPr id="17" name="TextBox 16">
            <a:extLst>
              <a:ext uri="{FF2B5EF4-FFF2-40B4-BE49-F238E27FC236}">
                <a16:creationId xmlns:a16="http://schemas.microsoft.com/office/drawing/2014/main" id="{72D5A9C1-FFF0-4AEA-93EB-54FE883D631E}"/>
              </a:ext>
            </a:extLst>
          </p:cNvPr>
          <p:cNvSpPr txBox="1"/>
          <p:nvPr/>
        </p:nvSpPr>
        <p:spPr>
          <a:xfrm>
            <a:off x="6750051" y="4057651"/>
            <a:ext cx="1920875" cy="369332"/>
          </a:xfrm>
          <a:prstGeom prst="rect">
            <a:avLst/>
          </a:prstGeom>
          <a:noFill/>
        </p:spPr>
        <p:txBody>
          <a:bodyPr wrap="square" rtlCol="0">
            <a:spAutoFit/>
          </a:bodyPr>
          <a:lstStyle/>
          <a:p>
            <a:endParaRPr lang="en-US" dirty="0"/>
          </a:p>
        </p:txBody>
      </p:sp>
      <p:pic>
        <p:nvPicPr>
          <p:cNvPr id="22" name="Picture 7">
            <a:extLst>
              <a:ext uri="{FF2B5EF4-FFF2-40B4-BE49-F238E27FC236}">
                <a16:creationId xmlns:a16="http://schemas.microsoft.com/office/drawing/2014/main" id="{8558E840-760F-4D38-8E75-7184BDC6A98B}"/>
              </a:ext>
            </a:extLst>
          </p:cNvPr>
          <p:cNvPicPr>
            <a:picLocks noChangeAspect="1"/>
          </p:cNvPicPr>
          <p:nvPr/>
        </p:nvPicPr>
        <p:blipFill>
          <a:blip r:embed="rId9"/>
          <a:srcRect/>
          <a:stretch>
            <a:fillRect/>
          </a:stretch>
        </p:blipFill>
        <p:spPr>
          <a:xfrm>
            <a:off x="-52860" y="3613135"/>
            <a:ext cx="2587814" cy="3180109"/>
          </a:xfrm>
          <a:prstGeom prst="rect">
            <a:avLst/>
          </a:prstGeom>
        </p:spPr>
      </p:pic>
      <p:pic>
        <p:nvPicPr>
          <p:cNvPr id="3" name="Picture 2">
            <a:extLst>
              <a:ext uri="{FF2B5EF4-FFF2-40B4-BE49-F238E27FC236}">
                <a16:creationId xmlns:a16="http://schemas.microsoft.com/office/drawing/2014/main" id="{606A91C3-15D4-492C-B385-E91C555AEE36}"/>
              </a:ext>
            </a:extLst>
          </p:cNvPr>
          <p:cNvPicPr>
            <a:picLocks noChangeAspect="1"/>
          </p:cNvPicPr>
          <p:nvPr/>
        </p:nvPicPr>
        <p:blipFill>
          <a:blip r:embed="rId10"/>
          <a:stretch>
            <a:fillRect/>
          </a:stretch>
        </p:blipFill>
        <p:spPr>
          <a:xfrm>
            <a:off x="3531130" y="3368731"/>
            <a:ext cx="2059388" cy="1730524"/>
          </a:xfrm>
          <a:prstGeom prst="rect">
            <a:avLst/>
          </a:prstGeom>
        </p:spPr>
      </p:pic>
      <p:sp>
        <p:nvSpPr>
          <p:cNvPr id="21" name="TextBox 20">
            <a:extLst>
              <a:ext uri="{FF2B5EF4-FFF2-40B4-BE49-F238E27FC236}">
                <a16:creationId xmlns:a16="http://schemas.microsoft.com/office/drawing/2014/main" id="{BB82C0B1-24FE-45E0-B3D6-7ACA28EC9B42}"/>
              </a:ext>
            </a:extLst>
          </p:cNvPr>
          <p:cNvSpPr txBox="1"/>
          <p:nvPr/>
        </p:nvSpPr>
        <p:spPr>
          <a:xfrm>
            <a:off x="6548993" y="3903763"/>
            <a:ext cx="368421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không</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504738D6-7517-42A8-A752-DC4443206C13}"/>
              </a:ext>
            </a:extLst>
          </p:cNvPr>
          <p:cNvSpPr txBox="1"/>
          <p:nvPr/>
        </p:nvSpPr>
        <p:spPr>
          <a:xfrm>
            <a:off x="6548993" y="4576035"/>
            <a:ext cx="308942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nhọn</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79199D13-84DD-4ED2-8588-BBF40795FA58}"/>
              </a:ext>
            </a:extLst>
          </p:cNvPr>
          <p:cNvSpPr txBox="1"/>
          <p:nvPr/>
        </p:nvSpPr>
        <p:spPr>
          <a:xfrm>
            <a:off x="6548993" y="3335465"/>
            <a:ext cx="3882039" cy="461665"/>
          </a:xfrm>
          <a:prstGeom prst="rect">
            <a:avLst/>
          </a:prstGeom>
          <a:noFill/>
        </p:spPr>
        <p:txBody>
          <a:bodyPr wrap="square" rtlCol="0">
            <a:spAutoFit/>
          </a:bodyPr>
          <a:lstStyle/>
          <a:p>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32158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9"/>
                                        </p:tgtEl>
                                        <p:attrNameLst>
                                          <p:attrName>style.color</p:attrName>
                                        </p:attrNameLst>
                                      </p:cBhvr>
                                      <p:to>
                                        <p:clrVal>
                                          <a:srgbClr val="FF0000"/>
                                        </p:clrVal>
                                      </p:to>
                                    </p:set>
                                    <p:set>
                                      <p:cBhvr>
                                        <p:cTn id="11" dur="500" fill="hold"/>
                                        <p:tgtEl>
                                          <p:spTgt spid="19"/>
                                        </p:tgtEl>
                                        <p:attrNameLst>
                                          <p:attrName>fillcolor</p:attrName>
                                        </p:attrNameLst>
                                      </p:cBhvr>
                                      <p:to>
                                        <p:clrVal>
                                          <a:srgbClr val="FF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board&#10;&#10;Description automatically generated with medium confidence">
            <a:extLst>
              <a:ext uri="{FF2B5EF4-FFF2-40B4-BE49-F238E27FC236}">
                <a16:creationId xmlns:a16="http://schemas.microsoft.com/office/drawing/2014/main" id="{4AA30FB6-EADF-4076-95B1-0A0830E33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11" y="231507"/>
            <a:ext cx="10713998" cy="63424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7B59B7A-EA1B-4A79-AEF0-839D9806C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994" y="1647281"/>
            <a:ext cx="6642100" cy="1916590"/>
          </a:xfrm>
          <a:prstGeom prst="rect">
            <a:avLst/>
          </a:prstGeom>
        </p:spPr>
      </p:pic>
      <p:sp>
        <p:nvSpPr>
          <p:cNvPr id="10" name="Title 1">
            <a:extLst>
              <a:ext uri="{FF2B5EF4-FFF2-40B4-BE49-F238E27FC236}">
                <a16:creationId xmlns:a16="http://schemas.microsoft.com/office/drawing/2014/main" id="{7D18CA3D-8E3E-434F-B925-8369736AE888}"/>
              </a:ext>
            </a:extLst>
          </p:cNvPr>
          <p:cNvSpPr txBox="1">
            <a:spLocks/>
          </p:cNvSpPr>
          <p:nvPr/>
        </p:nvSpPr>
        <p:spPr>
          <a:xfrm>
            <a:off x="3357829" y="1645932"/>
            <a:ext cx="5649184"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Theo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nhọn</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E25663E-CAB2-44D0-81AB-FB7CBCAEA6E0}"/>
              </a:ext>
            </a:extLst>
          </p:cNvPr>
          <p:cNvSpPr txBox="1"/>
          <p:nvPr/>
        </p:nvSpPr>
        <p:spPr>
          <a:xfrm>
            <a:off x="5786141" y="4604310"/>
            <a:ext cx="429001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a:t>
            </a:r>
          </a:p>
        </p:txBody>
      </p:sp>
      <p:pic>
        <p:nvPicPr>
          <p:cNvPr id="12" name="ĐỒNG HỒ ĐẾM NGƯỢC 5 GIÂY + CHUÔNG BÁO HẾT GIỜ">
            <a:hlinkClick r:id="" action="ppaction://media"/>
            <a:extLst>
              <a:ext uri="{FF2B5EF4-FFF2-40B4-BE49-F238E27FC236}">
                <a16:creationId xmlns:a16="http://schemas.microsoft.com/office/drawing/2014/main" id="{F3E563AE-0D90-4F1D-94E8-1F124D468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24F63BD2-5424-4271-BBB0-D39CF4B90548}"/>
              </a:ext>
            </a:extLst>
          </p:cNvPr>
          <p:cNvSpPr txBox="1"/>
          <p:nvPr/>
        </p:nvSpPr>
        <p:spPr>
          <a:xfrm>
            <a:off x="6750051" y="4057651"/>
            <a:ext cx="1920875"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E618DD33-259F-4D10-8D04-BD2ABB7EB08E}"/>
              </a:ext>
            </a:extLst>
          </p:cNvPr>
          <p:cNvSpPr txBox="1"/>
          <p:nvPr/>
        </p:nvSpPr>
        <p:spPr>
          <a:xfrm>
            <a:off x="5766404" y="3991843"/>
            <a:ext cx="404893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a:t>
            </a:r>
          </a:p>
        </p:txBody>
      </p:sp>
      <p:sp>
        <p:nvSpPr>
          <p:cNvPr id="15" name="TextBox 14">
            <a:extLst>
              <a:ext uri="{FF2B5EF4-FFF2-40B4-BE49-F238E27FC236}">
                <a16:creationId xmlns:a16="http://schemas.microsoft.com/office/drawing/2014/main" id="{4814806C-F97A-450F-BC99-00E25344BFCA}"/>
              </a:ext>
            </a:extLst>
          </p:cNvPr>
          <p:cNvSpPr txBox="1"/>
          <p:nvPr/>
        </p:nvSpPr>
        <p:spPr>
          <a:xfrm>
            <a:off x="5766404" y="5285318"/>
            <a:ext cx="3405400"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a:t>
            </a:r>
          </a:p>
        </p:txBody>
      </p:sp>
      <p:pic>
        <p:nvPicPr>
          <p:cNvPr id="17" name="Content Placeholder 4" descr="Icon&#10;&#10;Description automatically generated">
            <a:extLst>
              <a:ext uri="{FF2B5EF4-FFF2-40B4-BE49-F238E27FC236}">
                <a16:creationId xmlns:a16="http://schemas.microsoft.com/office/drawing/2014/main" id="{66C78AE5-35DA-416B-B86A-4301B6C23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 y="42109"/>
            <a:ext cx="1394183" cy="1304091"/>
          </a:xfrm>
          <a:prstGeom prst="rect">
            <a:avLst/>
          </a:prstGeom>
        </p:spPr>
      </p:pic>
      <p:pic>
        <p:nvPicPr>
          <p:cNvPr id="18" name="Picture 7">
            <a:extLst>
              <a:ext uri="{FF2B5EF4-FFF2-40B4-BE49-F238E27FC236}">
                <a16:creationId xmlns:a16="http://schemas.microsoft.com/office/drawing/2014/main" id="{D55BBE90-796B-4B7E-A633-97D994809C25}"/>
              </a:ext>
            </a:extLst>
          </p:cNvPr>
          <p:cNvPicPr>
            <a:picLocks noChangeAspect="1"/>
          </p:cNvPicPr>
          <p:nvPr/>
        </p:nvPicPr>
        <p:blipFill>
          <a:blip r:embed="rId8"/>
          <a:srcRect/>
          <a:stretch>
            <a:fillRect/>
          </a:stretch>
        </p:blipFill>
        <p:spPr>
          <a:xfrm>
            <a:off x="103794" y="4447070"/>
            <a:ext cx="1790020" cy="2199717"/>
          </a:xfrm>
          <a:prstGeom prst="rect">
            <a:avLst/>
          </a:prstGeom>
        </p:spPr>
      </p:pic>
      <p:pic>
        <p:nvPicPr>
          <p:cNvPr id="19" name="Picture 3">
            <a:extLst>
              <a:ext uri="{FF2B5EF4-FFF2-40B4-BE49-F238E27FC236}">
                <a16:creationId xmlns:a16="http://schemas.microsoft.com/office/drawing/2014/main" id="{2541795C-4B85-4FE1-B828-0206B63A0369}"/>
              </a:ext>
            </a:extLst>
          </p:cNvPr>
          <p:cNvPicPr>
            <a:picLocks noChangeAspect="1"/>
          </p:cNvPicPr>
          <p:nvPr/>
        </p:nvPicPr>
        <p:blipFill>
          <a:blip r:embed="rId9"/>
          <a:srcRect/>
          <a:stretch>
            <a:fillRect/>
          </a:stretch>
        </p:blipFill>
        <p:spPr>
          <a:xfrm rot="1339021">
            <a:off x="695683" y="3718087"/>
            <a:ext cx="1495349" cy="1457965"/>
          </a:xfrm>
          <a:prstGeom prst="rect">
            <a:avLst/>
          </a:prstGeom>
        </p:spPr>
      </p:pic>
      <p:pic>
        <p:nvPicPr>
          <p:cNvPr id="20" name="Picture 7">
            <a:extLst>
              <a:ext uri="{FF2B5EF4-FFF2-40B4-BE49-F238E27FC236}">
                <a16:creationId xmlns:a16="http://schemas.microsoft.com/office/drawing/2014/main" id="{D8AD059B-E74C-4808-9242-3FD376C786D1}"/>
              </a:ext>
            </a:extLst>
          </p:cNvPr>
          <p:cNvPicPr>
            <a:picLocks noChangeAspect="1"/>
          </p:cNvPicPr>
          <p:nvPr/>
        </p:nvPicPr>
        <p:blipFill>
          <a:blip r:embed="rId8"/>
          <a:srcRect/>
          <a:stretch>
            <a:fillRect/>
          </a:stretch>
        </p:blipFill>
        <p:spPr>
          <a:xfrm>
            <a:off x="167454" y="4432707"/>
            <a:ext cx="1790020" cy="2199717"/>
          </a:xfrm>
          <a:prstGeom prst="rect">
            <a:avLst/>
          </a:prstGeom>
        </p:spPr>
      </p:pic>
      <p:pic>
        <p:nvPicPr>
          <p:cNvPr id="21" name="Picture 7">
            <a:extLst>
              <a:ext uri="{FF2B5EF4-FFF2-40B4-BE49-F238E27FC236}">
                <a16:creationId xmlns:a16="http://schemas.microsoft.com/office/drawing/2014/main" id="{A566338B-7623-4578-BACA-71181A821DE7}"/>
              </a:ext>
            </a:extLst>
          </p:cNvPr>
          <p:cNvPicPr>
            <a:picLocks noChangeAspect="1"/>
          </p:cNvPicPr>
          <p:nvPr/>
        </p:nvPicPr>
        <p:blipFill>
          <a:blip r:embed="rId8"/>
          <a:srcRect/>
          <a:stretch>
            <a:fillRect/>
          </a:stretch>
        </p:blipFill>
        <p:spPr>
          <a:xfrm>
            <a:off x="65751" y="4475192"/>
            <a:ext cx="1790020" cy="2199717"/>
          </a:xfrm>
          <a:prstGeom prst="rect">
            <a:avLst/>
          </a:prstGeom>
        </p:spPr>
      </p:pic>
      <p:pic>
        <p:nvPicPr>
          <p:cNvPr id="22" name="Picture 3">
            <a:extLst>
              <a:ext uri="{FF2B5EF4-FFF2-40B4-BE49-F238E27FC236}">
                <a16:creationId xmlns:a16="http://schemas.microsoft.com/office/drawing/2014/main" id="{2A3C6D04-7E74-4F6D-9184-526F909E0595}"/>
              </a:ext>
            </a:extLst>
          </p:cNvPr>
          <p:cNvPicPr>
            <a:picLocks noChangeAspect="1"/>
          </p:cNvPicPr>
          <p:nvPr/>
        </p:nvPicPr>
        <p:blipFill>
          <a:blip r:embed="rId9"/>
          <a:srcRect/>
          <a:stretch>
            <a:fillRect/>
          </a:stretch>
        </p:blipFill>
        <p:spPr>
          <a:xfrm rot="1339021">
            <a:off x="679154" y="3738055"/>
            <a:ext cx="1495349" cy="1457965"/>
          </a:xfrm>
          <a:prstGeom prst="rect">
            <a:avLst/>
          </a:prstGeom>
        </p:spPr>
      </p:pic>
      <p:pic>
        <p:nvPicPr>
          <p:cNvPr id="23" name="Picture 7">
            <a:extLst>
              <a:ext uri="{FF2B5EF4-FFF2-40B4-BE49-F238E27FC236}">
                <a16:creationId xmlns:a16="http://schemas.microsoft.com/office/drawing/2014/main" id="{773CCEF2-CF60-45D4-BB4F-A886D2ECF277}"/>
              </a:ext>
            </a:extLst>
          </p:cNvPr>
          <p:cNvPicPr>
            <a:picLocks noChangeAspect="1"/>
          </p:cNvPicPr>
          <p:nvPr/>
        </p:nvPicPr>
        <p:blipFill>
          <a:blip r:embed="rId8"/>
          <a:srcRect/>
          <a:stretch>
            <a:fillRect/>
          </a:stretch>
        </p:blipFill>
        <p:spPr>
          <a:xfrm>
            <a:off x="49221" y="3907374"/>
            <a:ext cx="2243389" cy="2908517"/>
          </a:xfrm>
          <a:prstGeom prst="rect">
            <a:avLst/>
          </a:prstGeom>
        </p:spPr>
      </p:pic>
      <p:pic>
        <p:nvPicPr>
          <p:cNvPr id="3" name="Picture 2">
            <a:extLst>
              <a:ext uri="{FF2B5EF4-FFF2-40B4-BE49-F238E27FC236}">
                <a16:creationId xmlns:a16="http://schemas.microsoft.com/office/drawing/2014/main" id="{EB084681-0B5F-2F37-44FB-80665536A5CD}"/>
              </a:ext>
            </a:extLst>
          </p:cNvPr>
          <p:cNvPicPr>
            <a:picLocks noChangeAspect="1"/>
          </p:cNvPicPr>
          <p:nvPr/>
        </p:nvPicPr>
        <p:blipFill>
          <a:blip r:embed="rId10"/>
          <a:stretch>
            <a:fillRect/>
          </a:stretch>
        </p:blipFill>
        <p:spPr>
          <a:xfrm>
            <a:off x="3052690" y="2264899"/>
            <a:ext cx="6210281" cy="1634964"/>
          </a:xfrm>
          <a:prstGeom prst="rect">
            <a:avLst/>
          </a:prstGeom>
        </p:spPr>
      </p:pic>
    </p:spTree>
    <p:extLst>
      <p:ext uri="{BB962C8B-B14F-4D97-AF65-F5344CB8AC3E}">
        <p14:creationId xmlns:p14="http://schemas.microsoft.com/office/powerpoint/2010/main" val="86650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Whiteboard&#10;&#10;Description automatically generated with medium confidence">
            <a:extLst>
              <a:ext uri="{FF2B5EF4-FFF2-40B4-BE49-F238E27FC236}">
                <a16:creationId xmlns:a16="http://schemas.microsoft.com/office/drawing/2014/main" id="{B992B7DD-81A7-4C20-920D-DB032B142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26" y="208431"/>
            <a:ext cx="10854271" cy="635414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6C4F38F7-0EED-4FFF-9A21-7DA2213EF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902" y="2284940"/>
            <a:ext cx="2660550" cy="1470137"/>
          </a:xfrm>
          <a:prstGeom prst="rect">
            <a:avLst/>
          </a:prstGeom>
        </p:spPr>
      </p:pic>
      <p:sp>
        <p:nvSpPr>
          <p:cNvPr id="10" name="Title 1">
            <a:extLst>
              <a:ext uri="{FF2B5EF4-FFF2-40B4-BE49-F238E27FC236}">
                <a16:creationId xmlns:a16="http://schemas.microsoft.com/office/drawing/2014/main" id="{012417D5-AC24-4A1D-BB0E-F8C5CA164938}"/>
              </a:ext>
            </a:extLst>
          </p:cNvPr>
          <p:cNvSpPr txBox="1">
            <a:spLocks/>
          </p:cNvSpPr>
          <p:nvPr/>
        </p:nvSpPr>
        <p:spPr>
          <a:xfrm>
            <a:off x="2831649" y="1903878"/>
            <a:ext cx="7723713"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9199D13-84DD-4ED2-8588-BBF40795FA58}"/>
              </a:ext>
            </a:extLst>
          </p:cNvPr>
          <p:cNvSpPr txBox="1"/>
          <p:nvPr/>
        </p:nvSpPr>
        <p:spPr>
          <a:xfrm>
            <a:off x="3552933" y="4323357"/>
            <a:ext cx="291820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2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ĐỒNG HỒ ĐẾM NGƯỢC 5 GIÂY + CHUÔNG BÁO HẾT GIỜ">
            <a:hlinkClick r:id="" action="ppaction://media"/>
            <a:extLst>
              <a:ext uri="{FF2B5EF4-FFF2-40B4-BE49-F238E27FC236}">
                <a16:creationId xmlns:a16="http://schemas.microsoft.com/office/drawing/2014/main" id="{8F695929-627F-44D9-92B2-54B297947C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AA3AC9E6-D7E5-42D1-8E4A-9F3C37DCF05D}"/>
              </a:ext>
            </a:extLst>
          </p:cNvPr>
          <p:cNvSpPr txBox="1"/>
          <p:nvPr/>
        </p:nvSpPr>
        <p:spPr>
          <a:xfrm>
            <a:off x="6750051" y="4057650"/>
            <a:ext cx="1920875" cy="523220"/>
          </a:xfrm>
          <a:prstGeom prst="rect">
            <a:avLst/>
          </a:prstGeom>
          <a:noFill/>
        </p:spPr>
        <p:txBody>
          <a:bodyPr wrap="square" rtlCol="0">
            <a:spAutoFit/>
          </a:body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2B97E405-714E-4616-9486-1E7E3399AEF4}"/>
              </a:ext>
            </a:extLst>
          </p:cNvPr>
          <p:cNvSpPr txBox="1"/>
          <p:nvPr/>
        </p:nvSpPr>
        <p:spPr>
          <a:xfrm>
            <a:off x="7003525" y="4328453"/>
            <a:ext cx="2962246"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1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22060519-1DC0-4F8E-9754-DA0356EC2D9C}"/>
              </a:ext>
            </a:extLst>
          </p:cNvPr>
          <p:cNvSpPr txBox="1"/>
          <p:nvPr/>
        </p:nvSpPr>
        <p:spPr>
          <a:xfrm>
            <a:off x="3548867" y="5158195"/>
            <a:ext cx="2922271"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3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E758142D-64A4-4C3B-ADE5-139386CD1C80}"/>
              </a:ext>
            </a:extLst>
          </p:cNvPr>
          <p:cNvSpPr txBox="1"/>
          <p:nvPr/>
        </p:nvSpPr>
        <p:spPr>
          <a:xfrm>
            <a:off x="7110222" y="5127992"/>
            <a:ext cx="319447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D. 4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4" descr="Icon&#10;&#10;Description automatically generated">
            <a:extLst>
              <a:ext uri="{FF2B5EF4-FFF2-40B4-BE49-F238E27FC236}">
                <a16:creationId xmlns:a16="http://schemas.microsoft.com/office/drawing/2014/main" id="{E3EBB59D-C5AB-40E8-B9BB-2DA436306F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7437" y="53104"/>
            <a:ext cx="1513588" cy="1415779"/>
          </a:xfrm>
          <a:prstGeom prst="rect">
            <a:avLst/>
          </a:prstGeom>
        </p:spPr>
      </p:pic>
      <p:sp>
        <p:nvSpPr>
          <p:cNvPr id="19" name="TextBox 18">
            <a:extLst>
              <a:ext uri="{FF2B5EF4-FFF2-40B4-BE49-F238E27FC236}">
                <a16:creationId xmlns:a16="http://schemas.microsoft.com/office/drawing/2014/main" id="{4649C9A7-D566-43DB-BBAF-F369ED44E84F}"/>
              </a:ext>
            </a:extLst>
          </p:cNvPr>
          <p:cNvSpPr txBox="1"/>
          <p:nvPr/>
        </p:nvSpPr>
        <p:spPr>
          <a:xfrm>
            <a:off x="2628901" y="2370083"/>
            <a:ext cx="2660551" cy="954107"/>
          </a:xfrm>
          <a:prstGeom prst="rect">
            <a:avLst/>
          </a:prstGeom>
          <a:noFill/>
        </p:spPr>
        <p:txBody>
          <a:bodyPr wrap="square">
            <a:spAutoFit/>
          </a:bodyPr>
          <a:lstStyle/>
          <a:p>
            <a:pPr algn="just"/>
            <a:r>
              <a:rPr lang="en-US" sz="2800" b="1" dirty="0" err="1">
                <a:solidFill>
                  <a:srgbClr val="C00000"/>
                </a:solidFill>
              </a:rPr>
              <a:t>Hình</a:t>
            </a:r>
            <a:r>
              <a:rPr lang="en-US" sz="2800" b="1" dirty="0">
                <a:solidFill>
                  <a:srgbClr val="C00000"/>
                </a:solidFill>
              </a:rPr>
              <a:t> </a:t>
            </a:r>
            <a:r>
              <a:rPr lang="en-US" sz="2800" b="1" dirty="0" err="1">
                <a:solidFill>
                  <a:srgbClr val="C00000"/>
                </a:solidFill>
              </a:rPr>
              <a:t>bên</a:t>
            </a:r>
            <a:r>
              <a:rPr lang="en-US" sz="2800" b="1" dirty="0">
                <a:solidFill>
                  <a:srgbClr val="C00000"/>
                </a:solidFill>
              </a:rPr>
              <a:t> </a:t>
            </a:r>
            <a:r>
              <a:rPr lang="en-US" sz="2800" b="1" dirty="0" err="1">
                <a:solidFill>
                  <a:srgbClr val="C00000"/>
                </a:solidFill>
              </a:rPr>
              <a:t>có</a:t>
            </a:r>
            <a:r>
              <a:rPr lang="en-US" sz="2800" b="1" dirty="0">
                <a:solidFill>
                  <a:srgbClr val="C00000"/>
                </a:solidFill>
              </a:rPr>
              <a:t> </a:t>
            </a:r>
            <a:r>
              <a:rPr lang="en-US" sz="2800" b="1" dirty="0" err="1">
                <a:solidFill>
                  <a:srgbClr val="C00000"/>
                </a:solidFill>
              </a:rPr>
              <a:t>mấy</a:t>
            </a:r>
            <a:r>
              <a:rPr lang="en-US" sz="2800" b="1" dirty="0">
                <a:solidFill>
                  <a:srgbClr val="C00000"/>
                </a:solidFill>
              </a:rPr>
              <a:t> </a:t>
            </a:r>
            <a:r>
              <a:rPr lang="en-US" sz="2800" b="1" dirty="0" err="1">
                <a:solidFill>
                  <a:srgbClr val="C00000"/>
                </a:solidFill>
              </a:rPr>
              <a:t>góc</a:t>
            </a:r>
            <a:r>
              <a:rPr lang="en-US" sz="2800" b="1" dirty="0">
                <a:solidFill>
                  <a:srgbClr val="C00000"/>
                </a:solidFill>
              </a:rPr>
              <a:t> </a:t>
            </a:r>
            <a:r>
              <a:rPr lang="en-US" sz="2800" b="1" dirty="0" err="1">
                <a:solidFill>
                  <a:srgbClr val="C00000"/>
                </a:solidFill>
              </a:rPr>
              <a:t>vuông</a:t>
            </a:r>
            <a:r>
              <a:rPr lang="en-US" sz="2800" b="1" dirty="0">
                <a:solidFill>
                  <a:srgbClr val="C00000"/>
                </a:solidFill>
              </a:rPr>
              <a:t> ?</a:t>
            </a:r>
          </a:p>
        </p:txBody>
      </p:sp>
      <p:pic>
        <p:nvPicPr>
          <p:cNvPr id="20" name="Picture 3">
            <a:extLst>
              <a:ext uri="{FF2B5EF4-FFF2-40B4-BE49-F238E27FC236}">
                <a16:creationId xmlns:a16="http://schemas.microsoft.com/office/drawing/2014/main" id="{BD933BB4-6F09-4A6F-8C87-CE05AE1AB21B}"/>
              </a:ext>
            </a:extLst>
          </p:cNvPr>
          <p:cNvPicPr>
            <a:picLocks noChangeAspect="1"/>
          </p:cNvPicPr>
          <p:nvPr/>
        </p:nvPicPr>
        <p:blipFill>
          <a:blip r:embed="rId8"/>
          <a:srcRect/>
          <a:stretch>
            <a:fillRect/>
          </a:stretch>
        </p:blipFill>
        <p:spPr>
          <a:xfrm rot="1339021">
            <a:off x="679154" y="3738055"/>
            <a:ext cx="1495349" cy="1457965"/>
          </a:xfrm>
          <a:prstGeom prst="rect">
            <a:avLst/>
          </a:prstGeom>
        </p:spPr>
      </p:pic>
      <p:pic>
        <p:nvPicPr>
          <p:cNvPr id="21" name="Picture 7">
            <a:extLst>
              <a:ext uri="{FF2B5EF4-FFF2-40B4-BE49-F238E27FC236}">
                <a16:creationId xmlns:a16="http://schemas.microsoft.com/office/drawing/2014/main" id="{7466839C-4F68-44C6-A022-9E1F4F552CC9}"/>
              </a:ext>
            </a:extLst>
          </p:cNvPr>
          <p:cNvPicPr>
            <a:picLocks noChangeAspect="1"/>
          </p:cNvPicPr>
          <p:nvPr/>
        </p:nvPicPr>
        <p:blipFill>
          <a:blip r:embed="rId9"/>
          <a:srcRect/>
          <a:stretch>
            <a:fillRect/>
          </a:stretch>
        </p:blipFill>
        <p:spPr>
          <a:xfrm>
            <a:off x="97285" y="4057650"/>
            <a:ext cx="2290699" cy="2814990"/>
          </a:xfrm>
          <a:prstGeom prst="rect">
            <a:avLst/>
          </a:prstGeom>
        </p:spPr>
      </p:pic>
      <p:pic>
        <p:nvPicPr>
          <p:cNvPr id="4" name="Picture 3">
            <a:extLst>
              <a:ext uri="{FF2B5EF4-FFF2-40B4-BE49-F238E27FC236}">
                <a16:creationId xmlns:a16="http://schemas.microsoft.com/office/drawing/2014/main" id="{DB52BEC8-C941-4F07-91A4-2264ACDCCF70}"/>
              </a:ext>
            </a:extLst>
          </p:cNvPr>
          <p:cNvPicPr>
            <a:picLocks noChangeAspect="1"/>
          </p:cNvPicPr>
          <p:nvPr/>
        </p:nvPicPr>
        <p:blipFill>
          <a:blip r:embed="rId10"/>
          <a:stretch>
            <a:fillRect/>
          </a:stretch>
        </p:blipFill>
        <p:spPr>
          <a:xfrm>
            <a:off x="5367011" y="1722263"/>
            <a:ext cx="4598760" cy="2508431"/>
          </a:xfrm>
          <a:prstGeom prst="rect">
            <a:avLst/>
          </a:prstGeom>
        </p:spPr>
      </p:pic>
    </p:spTree>
    <p:extLst>
      <p:ext uri="{BB962C8B-B14F-4D97-AF65-F5344CB8AC3E}">
        <p14:creationId xmlns:p14="http://schemas.microsoft.com/office/powerpoint/2010/main" val="1043132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F99F60-2DEC-4DEF-9300-E3C8E7CE95D2}"/>
              </a:ext>
            </a:extLst>
          </p:cNvPr>
          <p:cNvSpPr txBox="1"/>
          <p:nvPr/>
        </p:nvSpPr>
        <p:spPr>
          <a:xfrm>
            <a:off x="1002303" y="3043886"/>
            <a:ext cx="2325978" cy="890171"/>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32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19</a:t>
            </a:r>
          </a:p>
        </p:txBody>
      </p:sp>
      <p:sp>
        <p:nvSpPr>
          <p:cNvPr id="3" name="TextBox 2">
            <a:extLst>
              <a:ext uri="{FF2B5EF4-FFF2-40B4-BE49-F238E27FC236}">
                <a16:creationId xmlns:a16="http://schemas.microsoft.com/office/drawing/2014/main" id="{FDF99F60-2DEC-4DEF-9300-E3C8E7CE95D2}"/>
              </a:ext>
            </a:extLst>
          </p:cNvPr>
          <p:cNvSpPr txBox="1"/>
          <p:nvPr/>
        </p:nvSpPr>
        <p:spPr>
          <a:xfrm>
            <a:off x="3328281" y="2887681"/>
            <a:ext cx="6946203" cy="7325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HÌNH TAM GIÁC, HÌNH TỨ GIÁC</a:t>
            </a:r>
            <a:r>
              <a:rPr kumimoji="0" lang="en-US" sz="3200" b="1" i="0" u="none" strike="noStrike" kern="1200" cap="none" spc="0" normalizeH="0" baseline="0" noProof="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FDF99F60-2DEC-4DEF-9300-E3C8E7CE95D2}"/>
              </a:ext>
            </a:extLst>
          </p:cNvPr>
          <p:cNvSpPr txBox="1"/>
          <p:nvPr/>
        </p:nvSpPr>
        <p:spPr>
          <a:xfrm>
            <a:off x="1167619" y="536790"/>
            <a:ext cx="9135001" cy="16927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Thứ</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ba</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ngày</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29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tháng</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10 </a:t>
            </a: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năm</a:t>
            </a:r>
            <a:r>
              <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 2024</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rPr>
              <a:t>Toán</a:t>
            </a:r>
            <a:endParaRPr kumimoji="0" lang="en-US" sz="4000" b="1" i="0" u="none" strike="noStrike" kern="1200" cap="none" spc="0" normalizeH="0" baseline="0" noProof="0" dirty="0">
              <a:ln>
                <a:noFill/>
              </a:ln>
              <a:solidFill>
                <a:srgbClr val="002060"/>
              </a:solidFill>
              <a:effectLst/>
              <a:uLnTx/>
              <a:uFillTx/>
              <a:latin typeface="HP001 4 hàng" panose="020B06030503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882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ài Liệu Mèo Vector để đọc Sách Hình ảnh | Định dạng hình ảnh PSD  611132367| vn.lovepik.com">
            <a:extLst>
              <a:ext uri="{FF2B5EF4-FFF2-40B4-BE49-F238E27FC236}">
                <a16:creationId xmlns:a16="http://schemas.microsoft.com/office/drawing/2014/main" id="{9F4159AA-70EC-012C-57C4-F28CAE007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1" b="8305"/>
          <a:stretch/>
        </p:blipFill>
        <p:spPr bwMode="auto">
          <a:xfrm>
            <a:off x="675249" y="211014"/>
            <a:ext cx="10803988" cy="628825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CE6BF2-FD1D-4EE7-AC11-2CB7C1B6B434}"/>
              </a:ext>
            </a:extLst>
          </p:cNvPr>
          <p:cNvSpPr txBox="1"/>
          <p:nvPr/>
        </p:nvSpPr>
        <p:spPr>
          <a:xfrm>
            <a:off x="561221" y="4028898"/>
            <a:ext cx="9801082" cy="866660"/>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pPr>
            <a:r>
              <a:rPr lang="en-US" sz="7200" kern="1200" dirty="0" err="1">
                <a:solidFill>
                  <a:srgbClr val="00B0F0"/>
                </a:solidFill>
                <a:latin typeface="Sigmar One" panose="00000500000000000000" pitchFamily="2" charset="0"/>
                <a:ea typeface="+mj-ea"/>
                <a:cs typeface="+mj-cs"/>
              </a:rPr>
              <a:t>Khám</a:t>
            </a:r>
            <a:r>
              <a:rPr lang="en-US" sz="7200" kern="1200" dirty="0">
                <a:solidFill>
                  <a:srgbClr val="00B0F0"/>
                </a:solidFill>
                <a:latin typeface="Sigmar One" panose="00000500000000000000" pitchFamily="2" charset="0"/>
                <a:ea typeface="+mj-ea"/>
                <a:cs typeface="+mj-cs"/>
              </a:rPr>
              <a:t> </a:t>
            </a:r>
            <a:r>
              <a:rPr lang="en-US" sz="7200" kern="1200" dirty="0" err="1">
                <a:solidFill>
                  <a:srgbClr val="00B0F0"/>
                </a:solidFill>
                <a:latin typeface="Sigmar One" panose="00000500000000000000" pitchFamily="2" charset="0"/>
                <a:ea typeface="+mj-ea"/>
                <a:cs typeface="+mj-cs"/>
              </a:rPr>
              <a:t>phá</a:t>
            </a:r>
            <a:endParaRPr lang="en-US" sz="7200" kern="1200" dirty="0">
              <a:solidFill>
                <a:srgbClr val="00B0F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7974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1162</Words>
  <Application>Microsoft Office PowerPoint</Application>
  <PresentationFormat>Widescreen</PresentationFormat>
  <Paragraphs>132</Paragraphs>
  <Slides>42</Slides>
  <Notes>16</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42</vt:i4>
      </vt:variant>
    </vt:vector>
  </HeadingPairs>
  <TitlesOfParts>
    <vt:vector size="57" baseType="lpstr">
      <vt:lpstr>OpenSans</vt:lpstr>
      <vt:lpstr>Calibri Light</vt:lpstr>
      <vt:lpstr>Nunito</vt:lpstr>
      <vt:lpstr>Times New Roman</vt:lpstr>
      <vt:lpstr>Tahoma</vt:lpstr>
      <vt:lpstr>Calibri</vt:lpstr>
      <vt:lpstr>HP001 4 hàng</vt:lpstr>
      <vt:lpstr>Muli Regular Bold</vt:lpstr>
      <vt:lpstr>Arial</vt:lpstr>
      <vt:lpstr>Gluten</vt:lpstr>
      <vt:lpstr>Nunito Black</vt:lpstr>
      <vt:lpstr>Sigmar One</vt:lpstr>
      <vt:lpstr>Open Sans</vt:lpstr>
      <vt:lpstr>Office Theme</vt:lpstr>
      <vt:lpstr>1_Office Theme</vt:lpstr>
      <vt:lpstr>PowerPoint Presentation</vt:lpstr>
      <vt:lpstr>PowerPoint Presentation</vt:lpstr>
      <vt:lpstr>PowerPoint Presentation</vt:lpstr>
      <vt:lpstr>PowerPoint Presentation</vt:lpstr>
      <vt:lpstr>  Bạn hãy cho biết hình dưới là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BICH LIEN</cp:lastModifiedBy>
  <cp:revision>45</cp:revision>
  <dcterms:created xsi:type="dcterms:W3CDTF">2022-03-30T08:39:23Z</dcterms:created>
  <dcterms:modified xsi:type="dcterms:W3CDTF">2024-11-02T04:11:20Z</dcterms:modified>
</cp:coreProperties>
</file>