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31"/>
  </p:notesMasterIdLst>
  <p:sldIdLst>
    <p:sldId id="323" r:id="rId2"/>
    <p:sldId id="339" r:id="rId3"/>
    <p:sldId id="256" r:id="rId4"/>
    <p:sldId id="338" r:id="rId5"/>
    <p:sldId id="269" r:id="rId6"/>
    <p:sldId id="464" r:id="rId7"/>
    <p:sldId id="465" r:id="rId8"/>
    <p:sldId id="304" r:id="rId9"/>
    <p:sldId id="466" r:id="rId10"/>
    <p:sldId id="335" r:id="rId11"/>
    <p:sldId id="319" r:id="rId12"/>
    <p:sldId id="320" r:id="rId13"/>
    <p:sldId id="347" r:id="rId14"/>
    <p:sldId id="363" r:id="rId15"/>
    <p:sldId id="364" r:id="rId16"/>
    <p:sldId id="366" r:id="rId17"/>
    <p:sldId id="367" r:id="rId18"/>
    <p:sldId id="352" r:id="rId19"/>
    <p:sldId id="322" r:id="rId20"/>
    <p:sldId id="368" r:id="rId21"/>
    <p:sldId id="369" r:id="rId22"/>
    <p:sldId id="370" r:id="rId23"/>
    <p:sldId id="361" r:id="rId24"/>
    <p:sldId id="331" r:id="rId25"/>
    <p:sldId id="371" r:id="rId26"/>
    <p:sldId id="330" r:id="rId27"/>
    <p:sldId id="372" r:id="rId28"/>
    <p:sldId id="353" r:id="rId29"/>
    <p:sldId id="336" r:id="rId30"/>
  </p:sldIdLst>
  <p:sldSz cx="12161838" cy="6858000"/>
  <p:notesSz cx="6858000" cy="9144000"/>
  <p:embeddedFontLst>
    <p:embeddedFont>
      <p:font typeface="Itim"/>
      <p:regular r:id="rId32"/>
    </p:embeddedFont>
    <p:embeddedFont>
      <p:font typeface="Varela Round" panose="00000500000000000000" pitchFamily="2" charset="-79"/>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DE0000"/>
    <a:srgbClr val="C5EBEC"/>
    <a:srgbClr val="F5DD9B"/>
    <a:srgbClr val="F3BE89"/>
    <a:srgbClr val="EDC69D"/>
    <a:srgbClr val="F8C0D9"/>
    <a:srgbClr val="B7D8AD"/>
    <a:srgbClr val="C33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5" autoAdjust="0"/>
    <p:restoredTop sz="92449" autoAdjust="0"/>
  </p:normalViewPr>
  <p:slideViewPr>
    <p:cSldViewPr snapToGrid="0">
      <p:cViewPr varScale="1">
        <p:scale>
          <a:sx n="61" d="100"/>
          <a:sy n="61" d="100"/>
        </p:scale>
        <p:origin x="968" y="0"/>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989920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99591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HS lấy khối lập phương ra </a:t>
            </a:r>
          </a:p>
        </p:txBody>
      </p:sp>
    </p:spTree>
    <p:extLst>
      <p:ext uri="{BB962C8B-B14F-4D97-AF65-F5344CB8AC3E}">
        <p14:creationId xmlns:p14="http://schemas.microsoft.com/office/powerpoint/2010/main" val="1890945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49327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59914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mỗi mặt có 4 bông hoa. Tất cả có 6 mặt nên ta lấy 4 x 6 = 24 bông hoa </a:t>
            </a:r>
          </a:p>
        </p:txBody>
      </p:sp>
    </p:spTree>
    <p:extLst>
      <p:ext uri="{BB962C8B-B14F-4D97-AF65-F5344CB8AC3E}">
        <p14:creationId xmlns:p14="http://schemas.microsoft.com/office/powerpoint/2010/main" val="384585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LẬT TỪ TỪ TỪNG MẢNH GHÉP CHO HS ĐOÁN TÊN VẬT</a:t>
            </a:r>
          </a:p>
        </p:txBody>
      </p:sp>
    </p:spTree>
    <p:extLst>
      <p:ext uri="{BB962C8B-B14F-4D97-AF65-F5344CB8AC3E}">
        <p14:creationId xmlns:p14="http://schemas.microsoft.com/office/powerpoint/2010/main" val="72726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dirty="0"/>
          </a:p>
        </p:txBody>
      </p:sp>
      <p:sp>
        <p:nvSpPr>
          <p:cNvPr id="4" name="Slide Number Placeholder 3"/>
          <p:cNvSpPr>
            <a:spLocks noGrp="1"/>
          </p:cNvSpPr>
          <p:nvPr>
            <p:ph type="sldNum" sz="quarter" idx="5"/>
          </p:nvPr>
        </p:nvSpPr>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44124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150032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345180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854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58" r:id="rId6"/>
    <p:sldLayoutId id="2147483667" r:id="rId7"/>
    <p:sldLayoutId id="2147483673" r:id="rId8"/>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jpg"/><Relationship Id="rId7"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jp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10.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54.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791" y="2120444"/>
            <a:ext cx="2226001" cy="3084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890" y="2785315"/>
            <a:ext cx="3249848" cy="2406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10122315" y="3127943"/>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8924651" y="3486616"/>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9596533" y="1965028"/>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59269">
            <a:off x="8989770" y="3859998"/>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034" y="5059502"/>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2"/>
          <a:stretch>
            <a:fillRect/>
          </a:stretch>
        </p:blipFill>
        <p:spPr>
          <a:xfrm rot="2160812">
            <a:off x="10904982" y="3642210"/>
            <a:ext cx="605495" cy="1892172"/>
          </a:xfrm>
          <a:prstGeom prst="rect">
            <a:avLst/>
          </a:prstGeom>
        </p:spPr>
      </p:pic>
      <p:pic>
        <p:nvPicPr>
          <p:cNvPr id="4" name="Picture 2" descr="Bút chì đen HB/SK-PCHB003 (12 cây/hộp) - BITEXSHOP">
            <a:extLst>
              <a:ext uri="{FF2B5EF4-FFF2-40B4-BE49-F238E27FC236}">
                <a16:creationId xmlns:a16="http://schemas.microsoft.com/office/drawing/2014/main" id="{B5527E42-D960-5B86-81B5-C07851C8B7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9498045" y="3920448"/>
            <a:ext cx="2015072" cy="1536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thực hành Toán lớp 2 dùng cho học sinh">
            <a:extLst>
              <a:ext uri="{FF2B5EF4-FFF2-40B4-BE49-F238E27FC236}">
                <a16:creationId xmlns:a16="http://schemas.microsoft.com/office/drawing/2014/main" id="{6F57EBD7-B58D-9C35-0641-18EE0A79C0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426" y="3260676"/>
            <a:ext cx="2575411" cy="193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52775" y="252044"/>
            <a:ext cx="5856288" cy="720725"/>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1962150" y="98326"/>
            <a:ext cx="7788275" cy="2330450"/>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a:t>
            </a:r>
          </a:p>
          <a:p>
            <a:pPr marL="139700" indent="0" algn="ctr">
              <a:buNone/>
            </a:pPr>
            <a:r>
              <a:rPr lang="en-US" sz="4800" b="1">
                <a:solidFill>
                  <a:srgbClr val="FF0000"/>
                </a:solidFill>
                <a:latin typeface="+mj-lt"/>
              </a:rPr>
              <a:t>HÌNH PHẲNG, HÌNH KHỐI</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6526180" y="6034809"/>
            <a:ext cx="3005202" cy="720725"/>
          </a:xfrm>
          <a:solidFill>
            <a:schemeClr val="accent3">
              <a:lumMod val="40000"/>
              <a:lumOff val="60000"/>
            </a:schemeClr>
          </a:solidFill>
        </p:spPr>
        <p:txBody>
          <a:bodyPr/>
          <a:lstStyle/>
          <a:p>
            <a:r>
              <a:rPr lang="en-US" sz="4400">
                <a:solidFill>
                  <a:srgbClr val="0070C0"/>
                </a:solidFill>
              </a:rPr>
              <a:t>Trang 63</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154727" y="2902922"/>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21:</a:t>
            </a:r>
          </a:p>
          <a:p>
            <a:r>
              <a:rPr lang="en-US" sz="5400" b="1">
                <a:solidFill>
                  <a:srgbClr val="0070C0"/>
                </a:solidFill>
                <a:latin typeface="+mj-lt"/>
              </a:rPr>
              <a:t>KHỐI LẬP PHƯƠNG,</a:t>
            </a:r>
          </a:p>
          <a:p>
            <a:r>
              <a:rPr lang="en-US" sz="5400" b="1">
                <a:solidFill>
                  <a:srgbClr val="0070C0"/>
                </a:solidFill>
                <a:latin typeface="+mj-lt"/>
              </a:rPr>
              <a:t>KHỐI HỘP CHỮ NHẬT</a:t>
            </a:r>
          </a:p>
        </p:txBody>
      </p:sp>
    </p:spTree>
    <p:extLst>
      <p:ext uri="{BB962C8B-B14F-4D97-AF65-F5344CB8AC3E}">
        <p14:creationId xmlns:p14="http://schemas.microsoft.com/office/powerpoint/2010/main" val="302361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585371C-B582-AD53-9BB1-3250A7DAAF89}"/>
              </a:ext>
            </a:extLst>
          </p:cNvPr>
          <p:cNvSpPr txBox="1"/>
          <p:nvPr/>
        </p:nvSpPr>
        <p:spPr>
          <a:xfrm>
            <a:off x="1203158" y="5534526"/>
            <a:ext cx="3160295" cy="646331"/>
          </a:xfrm>
          <a:prstGeom prst="rect">
            <a:avLst/>
          </a:prstGeom>
          <a:noFill/>
        </p:spPr>
        <p:txBody>
          <a:bodyPr wrap="square" rtlCol="0">
            <a:spAutoFit/>
          </a:bodyPr>
          <a:lstStyle/>
          <a:p>
            <a:pPr algn="ctr"/>
            <a:r>
              <a:rPr lang="en-US" sz="3600"/>
              <a:t>Tớ là ai?</a:t>
            </a:r>
          </a:p>
        </p:txBody>
      </p:sp>
      <p:sp>
        <p:nvSpPr>
          <p:cNvPr id="13" name="TextBox 12">
            <a:extLst>
              <a:ext uri="{FF2B5EF4-FFF2-40B4-BE49-F238E27FC236}">
                <a16:creationId xmlns:a16="http://schemas.microsoft.com/office/drawing/2014/main" id="{1D928CFA-EAFB-DDDF-B138-EF834D7D0FBC}"/>
              </a:ext>
            </a:extLst>
          </p:cNvPr>
          <p:cNvSpPr txBox="1"/>
          <p:nvPr/>
        </p:nvSpPr>
        <p:spPr>
          <a:xfrm>
            <a:off x="1251283" y="5464477"/>
            <a:ext cx="3015917" cy="1200329"/>
          </a:xfrm>
          <a:prstGeom prst="rect">
            <a:avLst/>
          </a:prstGeom>
          <a:solidFill>
            <a:schemeClr val="accent3">
              <a:lumMod val="40000"/>
              <a:lumOff val="60000"/>
            </a:schemeClr>
          </a:solidFill>
        </p:spPr>
        <p:txBody>
          <a:bodyPr wrap="square" rtlCol="0">
            <a:spAutoFit/>
          </a:bodyPr>
          <a:lstStyle/>
          <a:p>
            <a:pPr algn="ctr"/>
            <a:r>
              <a:rPr lang="en-US" sz="3600"/>
              <a:t>Tớ là hình chữ nhật</a:t>
            </a:r>
          </a:p>
        </p:txBody>
      </p:sp>
      <p:sp>
        <p:nvSpPr>
          <p:cNvPr id="14" name="TextBox 13">
            <a:extLst>
              <a:ext uri="{FF2B5EF4-FFF2-40B4-BE49-F238E27FC236}">
                <a16:creationId xmlns:a16="http://schemas.microsoft.com/office/drawing/2014/main" id="{D1D1628D-61D0-F310-6DD7-C55EBAC60C74}"/>
              </a:ext>
            </a:extLst>
          </p:cNvPr>
          <p:cNvSpPr txBox="1"/>
          <p:nvPr/>
        </p:nvSpPr>
        <p:spPr>
          <a:xfrm>
            <a:off x="4500771" y="5539520"/>
            <a:ext cx="3160295" cy="646331"/>
          </a:xfrm>
          <a:prstGeom prst="rect">
            <a:avLst/>
          </a:prstGeom>
          <a:noFill/>
        </p:spPr>
        <p:txBody>
          <a:bodyPr wrap="square" rtlCol="0">
            <a:spAutoFit/>
          </a:bodyPr>
          <a:lstStyle/>
          <a:p>
            <a:pPr algn="ctr"/>
            <a:r>
              <a:rPr lang="en-US" sz="3600"/>
              <a:t>Tớ là ai?</a:t>
            </a:r>
          </a:p>
        </p:txBody>
      </p:sp>
      <p:sp>
        <p:nvSpPr>
          <p:cNvPr id="15" name="TextBox 14">
            <a:extLst>
              <a:ext uri="{FF2B5EF4-FFF2-40B4-BE49-F238E27FC236}">
                <a16:creationId xmlns:a16="http://schemas.microsoft.com/office/drawing/2014/main" id="{D0C14C22-3A39-DA35-A741-DCE448FE6EDE}"/>
              </a:ext>
            </a:extLst>
          </p:cNvPr>
          <p:cNvSpPr txBox="1"/>
          <p:nvPr/>
        </p:nvSpPr>
        <p:spPr>
          <a:xfrm>
            <a:off x="4548896" y="546947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hộp chữ nhật</a:t>
            </a:r>
          </a:p>
        </p:txBody>
      </p:sp>
      <p:sp>
        <p:nvSpPr>
          <p:cNvPr id="16" name="TextBox 15">
            <a:extLst>
              <a:ext uri="{FF2B5EF4-FFF2-40B4-BE49-F238E27FC236}">
                <a16:creationId xmlns:a16="http://schemas.microsoft.com/office/drawing/2014/main" id="{5745D221-74C6-AB92-50EC-6700F0FC0AA2}"/>
              </a:ext>
            </a:extLst>
          </p:cNvPr>
          <p:cNvSpPr txBox="1"/>
          <p:nvPr/>
        </p:nvSpPr>
        <p:spPr>
          <a:xfrm>
            <a:off x="7846509" y="5541660"/>
            <a:ext cx="3160295" cy="646331"/>
          </a:xfrm>
          <a:prstGeom prst="rect">
            <a:avLst/>
          </a:prstGeom>
          <a:noFill/>
        </p:spPr>
        <p:txBody>
          <a:bodyPr wrap="square" rtlCol="0">
            <a:spAutoFit/>
          </a:bodyPr>
          <a:lstStyle/>
          <a:p>
            <a:pPr algn="ctr"/>
            <a:r>
              <a:rPr lang="en-US" sz="3600"/>
              <a:t>Tớ là ai?</a:t>
            </a:r>
          </a:p>
        </p:txBody>
      </p:sp>
      <p:sp>
        <p:nvSpPr>
          <p:cNvPr id="17" name="TextBox 16">
            <a:extLst>
              <a:ext uri="{FF2B5EF4-FFF2-40B4-BE49-F238E27FC236}">
                <a16:creationId xmlns:a16="http://schemas.microsoft.com/office/drawing/2014/main" id="{3604DC05-DD71-B8F8-34F9-8E6782154C53}"/>
              </a:ext>
            </a:extLst>
          </p:cNvPr>
          <p:cNvSpPr txBox="1"/>
          <p:nvPr/>
        </p:nvSpPr>
        <p:spPr>
          <a:xfrm>
            <a:off x="7894634" y="547161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a:t>
            </a:r>
          </a:p>
          <a:p>
            <a:pPr algn="ctr"/>
            <a:r>
              <a:rPr lang="en-US" sz="3600"/>
              <a:t>lập phương</a:t>
            </a:r>
          </a:p>
        </p:txBody>
      </p:sp>
      <p:pic>
        <p:nvPicPr>
          <p:cNvPr id="5" name="Picture 4">
            <a:extLst>
              <a:ext uri="{FF2B5EF4-FFF2-40B4-BE49-F238E27FC236}">
                <a16:creationId xmlns:a16="http://schemas.microsoft.com/office/drawing/2014/main" id="{D4BAEA76-6099-C851-05DB-149EEE1339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91" b="100000" l="0" r="100000">
                        <a14:foregroundMark x1="42336" y1="21277" x2="58394" y2="22340"/>
                        <a14:foregroundMark x1="40876" y1="13830" x2="51095" y2="8511"/>
                        <a14:foregroundMark x1="90511" y1="39362" x2="89781" y2="54255"/>
                        <a14:foregroundMark x1="14599" y1="24468" x2="9489" y2="51064"/>
                        <a14:foregroundMark x1="32847" y1="92553" x2="54015" y2="87234"/>
                        <a14:foregroundMark x1="39416" y1="8511" x2="51825" y2="10638"/>
                        <a14:foregroundMark x1="86131" y1="23404" x2="86131" y2="73404"/>
                        <a14:foregroundMark x1="18248" y1="78723" x2="87591" y2="78723"/>
                        <a14:foregroundMark x1="19708" y1="20213" x2="84672" y2="21277"/>
                      </a14:backgroundRemoval>
                    </a14:imgEffect>
                    <a14:imgEffect>
                      <a14:sharpenSoften amount="50000"/>
                    </a14:imgEffect>
                    <a14:imgEffect>
                      <a14:saturation sat="400000"/>
                    </a14:imgEffect>
                  </a14:imgLayer>
                </a14:imgProps>
              </a:ext>
            </a:extLst>
          </a:blip>
          <a:stretch>
            <a:fillRect/>
          </a:stretch>
        </p:blipFill>
        <p:spPr>
          <a:xfrm>
            <a:off x="1327906" y="3132248"/>
            <a:ext cx="2910798" cy="1997190"/>
          </a:xfrm>
          <a:prstGeom prst="rect">
            <a:avLst/>
          </a:prstGeom>
        </p:spPr>
      </p:pic>
      <p:pic>
        <p:nvPicPr>
          <p:cNvPr id="19" name="Picture 18">
            <a:extLst>
              <a:ext uri="{FF2B5EF4-FFF2-40B4-BE49-F238E27FC236}">
                <a16:creationId xmlns:a16="http://schemas.microsoft.com/office/drawing/2014/main" id="{B69BC902-B8CF-0F0A-942C-29D34F5EC4E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165" l="1974" r="96053">
                        <a14:foregroundMark x1="8553" y1="29358" x2="11184" y2="46789"/>
                        <a14:foregroundMark x1="40132" y1="88991" x2="65132" y2="90826"/>
                        <a14:foregroundMark x1="38158" y1="26606" x2="51316" y2="24771"/>
                        <a14:foregroundMark x1="92105" y1="16514" x2="90132" y2="57798"/>
                        <a14:foregroundMark x1="26974" y1="11009" x2="17105" y2="27523"/>
                        <a14:foregroundMark x1="28947" y1="10092" x2="89474" y2="9174"/>
                        <a14:foregroundMark x1="90789" y1="60550" x2="78947" y2="77064"/>
                        <a14:foregroundMark x1="17763" y1="77982" x2="80263" y2="77064"/>
                        <a14:foregroundMark x1="16447" y1="31193" x2="16447" y2="77982"/>
                      </a14:backgroundRemoval>
                    </a14:imgEffect>
                    <a14:imgEffect>
                      <a14:sharpenSoften amount="50000"/>
                    </a14:imgEffect>
                    <a14:imgEffect>
                      <a14:saturation sat="400000"/>
                    </a14:imgEffect>
                  </a14:imgLayer>
                </a14:imgProps>
              </a:ext>
            </a:extLst>
          </a:blip>
          <a:stretch>
            <a:fillRect/>
          </a:stretch>
        </p:blipFill>
        <p:spPr>
          <a:xfrm>
            <a:off x="4275779" y="3027046"/>
            <a:ext cx="3388044" cy="2429584"/>
          </a:xfrm>
          <a:prstGeom prst="rect">
            <a:avLst/>
          </a:prstGeom>
        </p:spPr>
      </p:pic>
      <p:pic>
        <p:nvPicPr>
          <p:cNvPr id="22" name="Picture 21">
            <a:extLst>
              <a:ext uri="{FF2B5EF4-FFF2-40B4-BE49-F238E27FC236}">
                <a16:creationId xmlns:a16="http://schemas.microsoft.com/office/drawing/2014/main" id="{C110691C-C900-BD52-83D6-489A20700B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422" b="48438" l="56076" r="66325">
                        <a14:foregroundMark x1="59517" y1="47266" x2="61933" y2="47526"/>
                        <a14:foregroundMark x1="59517" y1="35417" x2="61054" y2="36458"/>
                        <a14:foregroundMark x1="64202" y1="36068" x2="64714" y2="38672"/>
                        <a14:foregroundMark x1="56589" y1="39193" x2="56881" y2="42188"/>
                        <a14:foregroundMark x1="60249" y1="33333" x2="65154" y2="33203"/>
                        <a14:foregroundMark x1="65300" y1="33724" x2="65593" y2="42839"/>
                        <a14:foregroundMark x1="65520" y1="43099" x2="62372" y2="45964"/>
                        <a14:foregroundMark x1="60176" y1="33333" x2="57613" y2="36198"/>
                      </a14:backgroundRemoval>
                    </a14:imgEffect>
                    <a14:imgEffect>
                      <a14:sharpenSoften amount="25000"/>
                    </a14:imgEffect>
                    <a14:imgEffect>
                      <a14:saturation sat="200000"/>
                    </a14:imgEffect>
                  </a14:imgLayer>
                </a14:imgProps>
              </a:ext>
            </a:extLst>
          </a:blip>
          <a:srcRect l="56087" t="32624" r="33693" b="51877"/>
          <a:stretch/>
        </p:blipFill>
        <p:spPr>
          <a:xfrm>
            <a:off x="7538000" y="2718062"/>
            <a:ext cx="2910798" cy="2482036"/>
          </a:xfrm>
          <a:prstGeom prst="rect">
            <a:avLst/>
          </a:prstGeom>
        </p:spPr>
      </p:pic>
      <p:sp>
        <p:nvSpPr>
          <p:cNvPr id="23" name="Speech Bubble: Rectangle with Corners Rounded 22">
            <a:extLst>
              <a:ext uri="{FF2B5EF4-FFF2-40B4-BE49-F238E27FC236}">
                <a16:creationId xmlns:a16="http://schemas.microsoft.com/office/drawing/2014/main" id="{A5D83C72-AA01-EDC4-89D2-AEB2AF1CC574}"/>
              </a:ext>
            </a:extLst>
          </p:cNvPr>
          <p:cNvSpPr/>
          <p:nvPr/>
        </p:nvSpPr>
        <p:spPr>
          <a:xfrm>
            <a:off x="512863" y="2138202"/>
            <a:ext cx="3072547" cy="698655"/>
          </a:xfrm>
          <a:prstGeom prst="wedgeRoundRectCallout">
            <a:avLst>
              <a:gd name="adj1" fmla="val 19622"/>
              <a:gd name="adj2" fmla="val 1013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Tớ có đỉnh, cạnh.</a:t>
            </a:r>
          </a:p>
        </p:txBody>
      </p:sp>
      <p:sp>
        <p:nvSpPr>
          <p:cNvPr id="9" name="Rectangle: Rounded Corners 8">
            <a:extLst>
              <a:ext uri="{FF2B5EF4-FFF2-40B4-BE49-F238E27FC236}">
                <a16:creationId xmlns:a16="http://schemas.microsoft.com/office/drawing/2014/main" id="{6DC11135-5B6D-2EFD-51B3-32350DAAB25C}"/>
              </a:ext>
            </a:extLst>
          </p:cNvPr>
          <p:cNvSpPr/>
          <p:nvPr/>
        </p:nvSpPr>
        <p:spPr>
          <a:xfrm>
            <a:off x="601095" y="2281239"/>
            <a:ext cx="2896082"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A8392DD-DD12-12C5-D688-650068FAB917}"/>
              </a:ext>
            </a:extLst>
          </p:cNvPr>
          <p:cNvGrpSpPr/>
          <p:nvPr/>
        </p:nvGrpSpPr>
        <p:grpSpPr>
          <a:xfrm>
            <a:off x="3251376" y="585780"/>
            <a:ext cx="5123499" cy="2449094"/>
            <a:chOff x="3598046" y="1793822"/>
            <a:chExt cx="5123499" cy="2449094"/>
          </a:xfrm>
        </p:grpSpPr>
        <p:sp>
          <p:nvSpPr>
            <p:cNvPr id="24" name="Speech Bubble: Rectangle with Corners Rounded 23">
              <a:extLst>
                <a:ext uri="{FF2B5EF4-FFF2-40B4-BE49-F238E27FC236}">
                  <a16:creationId xmlns:a16="http://schemas.microsoft.com/office/drawing/2014/main" id="{410A43A0-A081-1237-5D3C-3755CD2043C5}"/>
                </a:ext>
              </a:extLst>
            </p:cNvPr>
            <p:cNvSpPr/>
            <p:nvPr/>
          </p:nvSpPr>
          <p:spPr>
            <a:xfrm>
              <a:off x="3816644" y="1793822"/>
              <a:ext cx="4759786" cy="2449094"/>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2449094"/>
                <a:gd name="connsiteX1" fmla="*/ 235078 w 4759786"/>
                <a:gd name="connsiteY1" fmla="*/ 0 h 2449094"/>
                <a:gd name="connsiteX2" fmla="*/ 793298 w 4759786"/>
                <a:gd name="connsiteY2" fmla="*/ 0 h 2449094"/>
                <a:gd name="connsiteX3" fmla="*/ 793298 w 4759786"/>
                <a:gd name="connsiteY3" fmla="*/ 0 h 2449094"/>
                <a:gd name="connsiteX4" fmla="*/ 1983244 w 4759786"/>
                <a:gd name="connsiteY4" fmla="*/ 0 h 2449094"/>
                <a:gd name="connsiteX5" fmla="*/ 4524708 w 4759786"/>
                <a:gd name="connsiteY5" fmla="*/ 0 h 2449094"/>
                <a:gd name="connsiteX6" fmla="*/ 4759786 w 4759786"/>
                <a:gd name="connsiteY6" fmla="*/ 235078 h 2449094"/>
                <a:gd name="connsiteX7" fmla="*/ 4759786 w 4759786"/>
                <a:gd name="connsiteY7" fmla="*/ 822756 h 2449094"/>
                <a:gd name="connsiteX8" fmla="*/ 4759786 w 4759786"/>
                <a:gd name="connsiteY8" fmla="*/ 822756 h 2449094"/>
                <a:gd name="connsiteX9" fmla="*/ 4759786 w 4759786"/>
                <a:gd name="connsiteY9" fmla="*/ 1175366 h 2449094"/>
                <a:gd name="connsiteX10" fmla="*/ 4759786 w 4759786"/>
                <a:gd name="connsiteY10" fmla="*/ 1175361 h 2449094"/>
                <a:gd name="connsiteX11" fmla="*/ 4524708 w 4759786"/>
                <a:gd name="connsiteY11" fmla="*/ 1410439 h 2449094"/>
                <a:gd name="connsiteX12" fmla="*/ 1468894 w 4759786"/>
                <a:gd name="connsiteY12" fmla="*/ 1410439 h 2449094"/>
                <a:gd name="connsiteX13" fmla="*/ 1927993 w 4759786"/>
                <a:gd name="connsiteY13" fmla="*/ 2449094 h 2449094"/>
                <a:gd name="connsiteX14" fmla="*/ 793298 w 4759786"/>
                <a:gd name="connsiteY14" fmla="*/ 1410439 h 2449094"/>
                <a:gd name="connsiteX15" fmla="*/ 235078 w 4759786"/>
                <a:gd name="connsiteY15" fmla="*/ 1410439 h 2449094"/>
                <a:gd name="connsiteX16" fmla="*/ 0 w 4759786"/>
                <a:gd name="connsiteY16" fmla="*/ 1175361 h 2449094"/>
                <a:gd name="connsiteX17" fmla="*/ 0 w 4759786"/>
                <a:gd name="connsiteY17" fmla="*/ 1175366 h 2449094"/>
                <a:gd name="connsiteX18" fmla="*/ 0 w 4759786"/>
                <a:gd name="connsiteY18" fmla="*/ 822756 h 2449094"/>
                <a:gd name="connsiteX19" fmla="*/ 0 w 4759786"/>
                <a:gd name="connsiteY19" fmla="*/ 822756 h 2449094"/>
                <a:gd name="connsiteX20" fmla="*/ 0 w 4759786"/>
                <a:gd name="connsiteY20" fmla="*/ 235078 h 244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2449094">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468894" y="1410439"/>
                  </a:lnTo>
                  <a:lnTo>
                    <a:pt x="1927993" y="2449094"/>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5" name="Rectangle: Rounded Corners 24">
              <a:extLst>
                <a:ext uri="{FF2B5EF4-FFF2-40B4-BE49-F238E27FC236}">
                  <a16:creationId xmlns:a16="http://schemas.microsoft.com/office/drawing/2014/main" id="{225C84D1-BB08-5F34-3288-2E8520B23A8B}"/>
                </a:ext>
              </a:extLst>
            </p:cNvPr>
            <p:cNvSpPr/>
            <p:nvPr/>
          </p:nvSpPr>
          <p:spPr>
            <a:xfrm>
              <a:off x="3598046" y="1854861"/>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a:solidFill>
                    <a:schemeClr val="tx1"/>
                  </a:solidFill>
                </a:rPr>
                <a:t>Tớ cũng có đỉnh, cạnh, và còn có cả các mặt nữa cơ! Các mặt của tớ là hình chữ nhật.</a:t>
              </a:r>
            </a:p>
          </p:txBody>
        </p:sp>
      </p:grpSp>
      <p:grpSp>
        <p:nvGrpSpPr>
          <p:cNvPr id="27" name="Group 26">
            <a:extLst>
              <a:ext uri="{FF2B5EF4-FFF2-40B4-BE49-F238E27FC236}">
                <a16:creationId xmlns:a16="http://schemas.microsoft.com/office/drawing/2014/main" id="{3B4AA6F2-674A-287A-9292-182C636A6780}"/>
              </a:ext>
            </a:extLst>
          </p:cNvPr>
          <p:cNvGrpSpPr/>
          <p:nvPr/>
        </p:nvGrpSpPr>
        <p:grpSpPr>
          <a:xfrm>
            <a:off x="8211537" y="1202656"/>
            <a:ext cx="3828339" cy="1480381"/>
            <a:chOff x="3598046" y="1984868"/>
            <a:chExt cx="5123499" cy="1628868"/>
          </a:xfrm>
        </p:grpSpPr>
        <p:sp>
          <p:nvSpPr>
            <p:cNvPr id="28" name="Speech Bubble: Rectangle with Corners Rounded 23">
              <a:extLst>
                <a:ext uri="{FF2B5EF4-FFF2-40B4-BE49-F238E27FC236}">
                  <a16:creationId xmlns:a16="http://schemas.microsoft.com/office/drawing/2014/main" id="{C8B7FCE2-AE13-9580-ABC6-CB8F37D4655A}"/>
                </a:ext>
              </a:extLst>
            </p:cNvPr>
            <p:cNvSpPr/>
            <p:nvPr/>
          </p:nvSpPr>
          <p:spPr>
            <a:xfrm>
              <a:off x="3816644" y="2069228"/>
              <a:ext cx="4759786" cy="1544508"/>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468894 w 4759786"/>
                <a:gd name="connsiteY12" fmla="*/ 1410439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291254 w 4759786"/>
                <a:gd name="connsiteY12" fmla="*/ 1410440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1819915">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291254" y="1410440"/>
                  </a:lnTo>
                  <a:lnTo>
                    <a:pt x="527344" y="1819915"/>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9" name="Rectangle: Rounded Corners 28">
              <a:extLst>
                <a:ext uri="{FF2B5EF4-FFF2-40B4-BE49-F238E27FC236}">
                  <a16:creationId xmlns:a16="http://schemas.microsoft.com/office/drawing/2014/main" id="{682060E5-EB11-5EDE-9E89-4F927919FC25}"/>
                </a:ext>
              </a:extLst>
            </p:cNvPr>
            <p:cNvSpPr/>
            <p:nvPr/>
          </p:nvSpPr>
          <p:spPr>
            <a:xfrm>
              <a:off x="3598046" y="1984868"/>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Còn các mặt của tớ đều là hình vuông</a:t>
              </a:r>
            </a:p>
          </p:txBody>
        </p:sp>
      </p:grpSp>
      <p:sp>
        <p:nvSpPr>
          <p:cNvPr id="10" name="Rectangle: Rounded Corners 9">
            <a:extLst>
              <a:ext uri="{FF2B5EF4-FFF2-40B4-BE49-F238E27FC236}">
                <a16:creationId xmlns:a16="http://schemas.microsoft.com/office/drawing/2014/main" id="{10EF4DCC-197C-4639-D265-1F3005808B79}"/>
              </a:ext>
            </a:extLst>
          </p:cNvPr>
          <p:cNvSpPr/>
          <p:nvPr/>
        </p:nvSpPr>
        <p:spPr>
          <a:xfrm>
            <a:off x="3543030" y="696353"/>
            <a:ext cx="4590407" cy="1115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BAE76A-6074-C1FD-CFEA-31274545DD45}"/>
              </a:ext>
            </a:extLst>
          </p:cNvPr>
          <p:cNvSpPr/>
          <p:nvPr/>
        </p:nvSpPr>
        <p:spPr>
          <a:xfrm>
            <a:off x="8563325" y="1353976"/>
            <a:ext cx="3179669" cy="84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P spid="17"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6243D-D32C-8ED4-5155-64E265D4B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172" b="82552" l="31186" r="70864">
                        <a14:foregroundMark x1="33602" y1="54036" x2="41801" y2="55078"/>
                        <a14:foregroundMark x1="32064" y1="55599" x2="41728" y2="54948"/>
                        <a14:foregroundMark x1="44949" y1="53385" x2="51977" y2="53646"/>
                        <a14:foregroundMark x1="44290" y1="55339" x2="52196" y2="55208"/>
                        <a14:foregroundMark x1="55344" y1="54167" x2="63031" y2="54297"/>
                        <a14:foregroundMark x1="55490" y1="55599" x2="62738" y2="55208"/>
                        <a14:foregroundMark x1="43997" y1="59766" x2="45242" y2="70833"/>
                        <a14:foregroundMark x1="54612" y1="53255" x2="63616" y2="52604"/>
                        <a14:foregroundMark x1="32211" y1="52734" x2="40630" y2="53516"/>
                        <a14:foregroundMark x1="64641" y1="68490" x2="65373" y2="77604"/>
                        <a14:foregroundMark x1="68668" y1="67188" x2="69180" y2="76693"/>
                        <a14:foregroundMark x1="53880" y1="77474" x2="53807" y2="78776"/>
                        <a14:foregroundMark x1="31845" y1="52734" x2="31845" y2="55990"/>
                        <a14:foregroundMark x1="31991" y1="53776" x2="33968" y2="54036"/>
                        <a14:foregroundMark x1="37994" y1="56380" x2="37628" y2="58724"/>
                        <a14:foregroundMark x1="47438" y1="55078" x2="45754" y2="58594"/>
                        <a14:foregroundMark x1="57540" y1="55729" x2="56223" y2="58203"/>
                        <a14:foregroundMark x1="33089" y1="52734" x2="40117" y2="52214"/>
                        <a14:foregroundMark x1="44363" y1="52344" x2="52562" y2="52083"/>
                        <a14:foregroundMark x1="54758" y1="52083" x2="63616" y2="52214"/>
                        <a14:foregroundMark x1="63982" y1="71745" x2="63982" y2="77474"/>
                        <a14:foregroundMark x1="33089" y1="80859" x2="36384" y2="81380"/>
                        <a14:foregroundMark x1="33309" y1="82031" x2="37701" y2="82031"/>
                        <a14:foregroundMark x1="43924" y1="64323" x2="41215" y2="67188"/>
                        <a14:foregroundMark x1="31845" y1="56510" x2="37701" y2="55990"/>
                        <a14:foregroundMark x1="47145" y1="56250" x2="52782" y2="56250"/>
                        <a14:foregroundMark x1="54539" y1="55990" x2="58565" y2="56510"/>
                      </a14:backgroundRemoval>
                    </a14:imgEffect>
                    <a14:imgEffect>
                      <a14:sharpenSoften amount="25000"/>
                    </a14:imgEffect>
                    <a14:imgEffect>
                      <a14:saturation sat="200000"/>
                    </a14:imgEffect>
                  </a14:imgLayer>
                </a14:imgProps>
              </a:ext>
            </a:extLst>
          </a:blip>
          <a:srcRect l="30463" t="51280" r="28314" b="17687"/>
          <a:stretch/>
        </p:blipFill>
        <p:spPr>
          <a:xfrm>
            <a:off x="0" y="497305"/>
            <a:ext cx="11673524" cy="4940968"/>
          </a:xfrm>
          <a:prstGeom prst="rect">
            <a:avLst/>
          </a:prstGeom>
        </p:spPr>
      </p:pic>
      <p:sp>
        <p:nvSpPr>
          <p:cNvPr id="2" name="TextBox 1">
            <a:extLst>
              <a:ext uri="{FF2B5EF4-FFF2-40B4-BE49-F238E27FC236}">
                <a16:creationId xmlns:a16="http://schemas.microsoft.com/office/drawing/2014/main" id="{2A1074B4-A5F2-F4CE-1366-630A40D4377E}"/>
              </a:ext>
            </a:extLst>
          </p:cNvPr>
          <p:cNvSpPr txBox="1"/>
          <p:nvPr/>
        </p:nvSpPr>
        <p:spPr>
          <a:xfrm>
            <a:off x="2190708" y="5438273"/>
            <a:ext cx="3160295" cy="646331"/>
          </a:xfrm>
          <a:prstGeom prst="rect">
            <a:avLst/>
          </a:prstGeom>
          <a:noFill/>
        </p:spPr>
        <p:txBody>
          <a:bodyPr wrap="square" rtlCol="0">
            <a:spAutoFit/>
          </a:bodyPr>
          <a:lstStyle/>
          <a:p>
            <a:pPr algn="ctr"/>
            <a:r>
              <a:rPr lang="en-US" sz="3600"/>
              <a:t>?</a:t>
            </a:r>
          </a:p>
        </p:txBody>
      </p:sp>
      <p:sp>
        <p:nvSpPr>
          <p:cNvPr id="3" name="TextBox 2">
            <a:extLst>
              <a:ext uri="{FF2B5EF4-FFF2-40B4-BE49-F238E27FC236}">
                <a16:creationId xmlns:a16="http://schemas.microsoft.com/office/drawing/2014/main" id="{4AA93CD5-875D-17D3-5D6E-3DE5E0A5E68C}"/>
              </a:ext>
            </a:extLst>
          </p:cNvPr>
          <p:cNvSpPr txBox="1"/>
          <p:nvPr/>
        </p:nvSpPr>
        <p:spPr>
          <a:xfrm>
            <a:off x="1844197" y="5449123"/>
            <a:ext cx="4001546" cy="646331"/>
          </a:xfrm>
          <a:prstGeom prst="rect">
            <a:avLst/>
          </a:prstGeom>
          <a:solidFill>
            <a:schemeClr val="accent3">
              <a:lumMod val="40000"/>
              <a:lumOff val="60000"/>
            </a:schemeClr>
          </a:solidFill>
        </p:spPr>
        <p:txBody>
          <a:bodyPr wrap="square" rtlCol="0">
            <a:spAutoFit/>
          </a:bodyPr>
          <a:lstStyle/>
          <a:p>
            <a:pPr algn="ctr"/>
            <a:r>
              <a:rPr lang="en-US" sz="3600"/>
              <a:t>Khối hộp chữ nhật</a:t>
            </a:r>
          </a:p>
        </p:txBody>
      </p:sp>
      <p:sp>
        <p:nvSpPr>
          <p:cNvPr id="4" name="Rectangle: Rounded Corners 3">
            <a:extLst>
              <a:ext uri="{FF2B5EF4-FFF2-40B4-BE49-F238E27FC236}">
                <a16:creationId xmlns:a16="http://schemas.microsoft.com/office/drawing/2014/main" id="{C9BD3ABF-2EDD-A730-AC76-66E8DF9AA05A}"/>
              </a:ext>
            </a:extLst>
          </p:cNvPr>
          <p:cNvSpPr/>
          <p:nvPr/>
        </p:nvSpPr>
        <p:spPr>
          <a:xfrm>
            <a:off x="450627" y="762546"/>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FC3CF8B-A79C-D1E9-161B-2E828BDE648B}"/>
              </a:ext>
            </a:extLst>
          </p:cNvPr>
          <p:cNvSpPr/>
          <p:nvPr/>
        </p:nvSpPr>
        <p:spPr>
          <a:xfrm>
            <a:off x="3963848" y="762545"/>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2FE391-AE69-D249-DECA-9824500AF039}"/>
              </a:ext>
            </a:extLst>
          </p:cNvPr>
          <p:cNvSpPr/>
          <p:nvPr/>
        </p:nvSpPr>
        <p:spPr>
          <a:xfrm>
            <a:off x="6880947" y="755069"/>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EF9099D-1A03-AB75-C0C9-A3A41AEF4629}"/>
              </a:ext>
            </a:extLst>
          </p:cNvPr>
          <p:cNvCxnSpPr/>
          <p:nvPr/>
        </p:nvCxnSpPr>
        <p:spPr>
          <a:xfrm flipV="1">
            <a:off x="2823411" y="3785937"/>
            <a:ext cx="288757" cy="545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1C3FAA-B8B5-03B1-4841-0429B3BE916A}"/>
              </a:ext>
            </a:extLst>
          </p:cNvPr>
          <p:cNvCxnSpPr>
            <a:cxnSpLocks/>
          </p:cNvCxnSpPr>
          <p:nvPr/>
        </p:nvCxnSpPr>
        <p:spPr>
          <a:xfrm>
            <a:off x="2607803" y="2428783"/>
            <a:ext cx="0" cy="655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3EEA89-02A5-BA39-27FA-9FD63415F084}"/>
              </a:ext>
            </a:extLst>
          </p:cNvPr>
          <p:cNvCxnSpPr>
            <a:cxnSpLocks/>
          </p:cNvCxnSpPr>
          <p:nvPr/>
        </p:nvCxnSpPr>
        <p:spPr>
          <a:xfrm flipH="1" flipV="1">
            <a:off x="5650995" y="4126295"/>
            <a:ext cx="371533" cy="410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2AB2AB-6B86-851E-ED32-A0E5F2715F7C}"/>
              </a:ext>
            </a:extLst>
          </p:cNvPr>
          <p:cNvSpPr txBox="1"/>
          <p:nvPr/>
        </p:nvSpPr>
        <p:spPr>
          <a:xfrm>
            <a:off x="8382962" y="5480661"/>
            <a:ext cx="3160295" cy="646331"/>
          </a:xfrm>
          <a:prstGeom prst="rect">
            <a:avLst/>
          </a:prstGeom>
          <a:noFill/>
        </p:spPr>
        <p:txBody>
          <a:bodyPr wrap="square" rtlCol="0">
            <a:spAutoFit/>
          </a:bodyPr>
          <a:lstStyle/>
          <a:p>
            <a:pPr algn="ctr"/>
            <a:r>
              <a:rPr lang="en-US" sz="3600"/>
              <a:t>?</a:t>
            </a:r>
          </a:p>
        </p:txBody>
      </p:sp>
      <p:sp>
        <p:nvSpPr>
          <p:cNvPr id="16" name="TextBox 15">
            <a:extLst>
              <a:ext uri="{FF2B5EF4-FFF2-40B4-BE49-F238E27FC236}">
                <a16:creationId xmlns:a16="http://schemas.microsoft.com/office/drawing/2014/main" id="{8CBD425E-CA18-D080-39C0-03FC75540B83}"/>
              </a:ext>
            </a:extLst>
          </p:cNvPr>
          <p:cNvSpPr txBox="1"/>
          <p:nvPr/>
        </p:nvSpPr>
        <p:spPr>
          <a:xfrm>
            <a:off x="8036451" y="5491511"/>
            <a:ext cx="4001546" cy="646331"/>
          </a:xfrm>
          <a:prstGeom prst="rect">
            <a:avLst/>
          </a:prstGeom>
          <a:solidFill>
            <a:schemeClr val="accent3">
              <a:lumMod val="40000"/>
              <a:lumOff val="60000"/>
            </a:schemeClr>
          </a:solidFill>
        </p:spPr>
        <p:txBody>
          <a:bodyPr wrap="square" rtlCol="0">
            <a:spAutoFit/>
          </a:bodyPr>
          <a:lstStyle/>
          <a:p>
            <a:pPr algn="ctr"/>
            <a:r>
              <a:rPr lang="en-US" sz="3600"/>
              <a:t>Khối lập phương</a:t>
            </a:r>
          </a:p>
        </p:txBody>
      </p:sp>
    </p:spTree>
    <p:extLst>
      <p:ext uri="{BB962C8B-B14F-4D97-AF65-F5344CB8AC3E}">
        <p14:creationId xmlns:p14="http://schemas.microsoft.com/office/powerpoint/2010/main" val="246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93CD5-875D-17D3-5D6E-3DE5E0A5E68C}"/>
              </a:ext>
            </a:extLst>
          </p:cNvPr>
          <p:cNvSpPr txBox="1"/>
          <p:nvPr/>
        </p:nvSpPr>
        <p:spPr>
          <a:xfrm>
            <a:off x="2936343" y="395859"/>
            <a:ext cx="6289151" cy="1200329"/>
          </a:xfrm>
          <a:prstGeom prst="rect">
            <a:avLst/>
          </a:prstGeom>
          <a:solidFill>
            <a:schemeClr val="accent3">
              <a:lumMod val="40000"/>
              <a:lumOff val="60000"/>
            </a:schemeClr>
          </a:solidFill>
        </p:spPr>
        <p:txBody>
          <a:bodyPr wrap="square" rtlCol="0">
            <a:spAutoFit/>
          </a:bodyPr>
          <a:lstStyle/>
          <a:p>
            <a:pPr algn="ctr"/>
            <a:r>
              <a:rPr lang="en-US" sz="3600"/>
              <a:t>Thực hành tìm </a:t>
            </a:r>
            <a:r>
              <a:rPr lang="en-US" sz="3600">
                <a:solidFill>
                  <a:srgbClr val="FF0000"/>
                </a:solidFill>
              </a:rPr>
              <a:t>cạnh</a:t>
            </a:r>
            <a:r>
              <a:rPr lang="en-US" sz="3600"/>
              <a:t>, </a:t>
            </a:r>
            <a:r>
              <a:rPr lang="en-US" sz="3600">
                <a:solidFill>
                  <a:srgbClr val="FF0000"/>
                </a:solidFill>
              </a:rPr>
              <a:t>đỉnh</a:t>
            </a:r>
            <a:r>
              <a:rPr lang="en-US" sz="3600"/>
              <a:t>, </a:t>
            </a:r>
            <a:r>
              <a:rPr lang="en-US" sz="3600">
                <a:solidFill>
                  <a:srgbClr val="FF0000"/>
                </a:solidFill>
              </a:rPr>
              <a:t>mặt</a:t>
            </a:r>
            <a:r>
              <a:rPr lang="en-US" sz="3600"/>
              <a:t> của khối lập phương </a:t>
            </a:r>
          </a:p>
        </p:txBody>
      </p:sp>
      <p:sp>
        <p:nvSpPr>
          <p:cNvPr id="8" name="Cube 7">
            <a:extLst>
              <a:ext uri="{FF2B5EF4-FFF2-40B4-BE49-F238E27FC236}">
                <a16:creationId xmlns:a16="http://schemas.microsoft.com/office/drawing/2014/main" id="{BEAF9865-27D8-2924-1C50-B3C7D767845A}"/>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ube 7">
            <a:extLst>
              <a:ext uri="{FF2B5EF4-FFF2-40B4-BE49-F238E27FC236}">
                <a16:creationId xmlns:a16="http://schemas.microsoft.com/office/drawing/2014/main" id="{BEAF9865-27D8-2924-1C50-B3C7D767845A}"/>
              </a:ext>
            </a:extLst>
          </p:cNvPr>
          <p:cNvSpPr/>
          <p:nvPr/>
        </p:nvSpPr>
        <p:spPr>
          <a:xfrm>
            <a:off x="7973887" y="1279358"/>
            <a:ext cx="3144252" cy="314425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DDC340-D0A7-0783-9BE8-B64B9AD1F0E0}"/>
              </a:ext>
            </a:extLst>
          </p:cNvPr>
          <p:cNvSpPr txBox="1"/>
          <p:nvPr/>
        </p:nvSpPr>
        <p:spPr>
          <a:xfrm>
            <a:off x="1895489" y="5406189"/>
            <a:ext cx="8370860" cy="1200329"/>
          </a:xfrm>
          <a:prstGeom prst="rect">
            <a:avLst/>
          </a:prstGeom>
          <a:solidFill>
            <a:schemeClr val="accent3">
              <a:lumMod val="40000"/>
              <a:lumOff val="60000"/>
            </a:schemeClr>
          </a:solidFill>
        </p:spPr>
        <p:txBody>
          <a:bodyPr wrap="square" rtlCol="0">
            <a:spAutoFit/>
          </a:bodyPr>
          <a:lstStyle/>
          <a:p>
            <a:pPr algn="ctr"/>
            <a:r>
              <a:rPr lang="en-US" sz="3600"/>
              <a:t>Khối hộp chữ nhật và khối lập phương có mấy đỉnh, mấy mặt và mấy cạnh?</a:t>
            </a:r>
          </a:p>
        </p:txBody>
      </p:sp>
      <p:sp>
        <p:nvSpPr>
          <p:cNvPr id="2" name="Cube 1">
            <a:extLst>
              <a:ext uri="{FF2B5EF4-FFF2-40B4-BE49-F238E27FC236}">
                <a16:creationId xmlns:a16="http://schemas.microsoft.com/office/drawing/2014/main" id="{EF10FD1F-C2EE-D1A7-6D4D-5D98E7A88BFE}"/>
              </a:ext>
            </a:extLst>
          </p:cNvPr>
          <p:cNvSpPr/>
          <p:nvPr/>
        </p:nvSpPr>
        <p:spPr>
          <a:xfrm>
            <a:off x="859214" y="1279358"/>
            <a:ext cx="5493460" cy="314425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5AAD24-FC71-5DC2-B98C-41ACAC25DA4F}"/>
              </a:ext>
            </a:extLst>
          </p:cNvPr>
          <p:cNvSpPr/>
          <p:nvPr/>
        </p:nvSpPr>
        <p:spPr>
          <a:xfrm>
            <a:off x="641684" y="2133599"/>
            <a:ext cx="11085095" cy="45880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4000">
                <a:solidFill>
                  <a:srgbClr val="000000"/>
                </a:solidFill>
              </a:rPr>
              <a:t>Khối hộp chữ nhật và khối lập phương đều có 8 đỉnh, 6 mặt và 12 cạnh.</a:t>
            </a:r>
          </a:p>
          <a:p>
            <a:pPr marL="342900" indent="-342900" algn="just">
              <a:buFont typeface="Arial" panose="020B0604020202020204" pitchFamily="34" charset="0"/>
              <a:buChar char="•"/>
            </a:pPr>
            <a:r>
              <a:rPr lang="en-US" sz="4000">
                <a:solidFill>
                  <a:srgbClr val="000000"/>
                </a:solidFill>
              </a:rPr>
              <a:t>Các mặt của khối hộp chữ nhật đều là hình chữ nhật. </a:t>
            </a:r>
          </a:p>
          <a:p>
            <a:pPr marL="342900" indent="-342900" algn="just">
              <a:buFont typeface="Arial" panose="020B0604020202020204" pitchFamily="34" charset="0"/>
              <a:buChar char="•"/>
            </a:pPr>
            <a:r>
              <a:rPr lang="en-US" sz="4000">
                <a:solidFill>
                  <a:srgbClr val="000000"/>
                </a:solidFill>
              </a:rPr>
              <a:t>Các mặt của khối lập phương đều là hình vuông.</a:t>
            </a:r>
          </a:p>
        </p:txBody>
      </p:sp>
      <p:sp>
        <p:nvSpPr>
          <p:cNvPr id="3" name="Cube 2">
            <a:extLst>
              <a:ext uri="{FF2B5EF4-FFF2-40B4-BE49-F238E27FC236}">
                <a16:creationId xmlns:a16="http://schemas.microsoft.com/office/drawing/2014/main" id="{44928E59-8F78-7419-92AF-E353ECF95480}"/>
              </a:ext>
            </a:extLst>
          </p:cNvPr>
          <p:cNvSpPr/>
          <p:nvPr/>
        </p:nvSpPr>
        <p:spPr>
          <a:xfrm>
            <a:off x="6988050" y="357188"/>
            <a:ext cx="1551822" cy="155182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B7617C8C-36F8-72D6-418F-6CF72DD2FDDF}"/>
              </a:ext>
            </a:extLst>
          </p:cNvPr>
          <p:cNvSpPr/>
          <p:nvPr/>
        </p:nvSpPr>
        <p:spPr>
          <a:xfrm>
            <a:off x="2773739" y="345282"/>
            <a:ext cx="2711256" cy="155182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78887" y="2083450"/>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97543" y="322759"/>
            <a:ext cx="11430920" cy="2238732"/>
            <a:chOff x="906178" y="518160"/>
            <a:chExt cx="11430920"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062103"/>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a:p>
              <a:pPr algn="just"/>
              <a:r>
                <a:rPr lang="en-US" sz="3200"/>
                <a:t>a) Có mấy cạnh được sơn màu xanh, mấy cạnh được sơn màu đỏ</a:t>
              </a:r>
            </a:p>
          </p:txBody>
        </p:sp>
      </p:grpSp>
      <p:pic>
        <p:nvPicPr>
          <p:cNvPr id="13" name="Picture 12">
            <a:extLst>
              <a:ext uri="{FF2B5EF4-FFF2-40B4-BE49-F238E27FC236}">
                <a16:creationId xmlns:a16="http://schemas.microsoft.com/office/drawing/2014/main" id="{7C520951-421F-3C13-BF0F-2E6F5CEEEA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6103984" y="2532348"/>
            <a:ext cx="5815919" cy="3826264"/>
          </a:xfrm>
          <a:prstGeom prst="rect">
            <a:avLst/>
          </a:prstGeom>
        </p:spPr>
      </p:pic>
      <p:sp>
        <p:nvSpPr>
          <p:cNvPr id="17" name="TextBox 16">
            <a:extLst>
              <a:ext uri="{FF2B5EF4-FFF2-40B4-BE49-F238E27FC236}">
                <a16:creationId xmlns:a16="http://schemas.microsoft.com/office/drawing/2014/main" id="{52C96B8E-10BB-F3E7-660B-EF1872D21E28}"/>
              </a:ext>
            </a:extLst>
          </p:cNvPr>
          <p:cNvSpPr txBox="1"/>
          <p:nvPr/>
        </p:nvSpPr>
        <p:spPr>
          <a:xfrm>
            <a:off x="1247775" y="2829292"/>
            <a:ext cx="4318836" cy="1323439"/>
          </a:xfrm>
          <a:prstGeom prst="rect">
            <a:avLst/>
          </a:prstGeom>
          <a:noFill/>
        </p:spPr>
        <p:txBody>
          <a:bodyPr wrap="square" rtlCol="0">
            <a:spAutoFit/>
          </a:bodyPr>
          <a:lstStyle/>
          <a:p>
            <a:pPr algn="just"/>
            <a:r>
              <a:rPr lang="en-US" sz="4000"/>
              <a:t>- Có </a:t>
            </a:r>
            <a:r>
              <a:rPr lang="en-US" sz="4000">
                <a:solidFill>
                  <a:srgbClr val="FF0000"/>
                </a:solidFill>
              </a:rPr>
              <a:t>4</a:t>
            </a:r>
            <a:r>
              <a:rPr lang="en-US" sz="4000"/>
              <a:t> cạnh được sơn màu xanh.</a:t>
            </a:r>
          </a:p>
        </p:txBody>
      </p:sp>
      <p:sp>
        <p:nvSpPr>
          <p:cNvPr id="18" name="TextBox 17">
            <a:extLst>
              <a:ext uri="{FF2B5EF4-FFF2-40B4-BE49-F238E27FC236}">
                <a16:creationId xmlns:a16="http://schemas.microsoft.com/office/drawing/2014/main" id="{5A3B33BE-F4E4-BEE2-407D-3E86EAC87F54}"/>
              </a:ext>
            </a:extLst>
          </p:cNvPr>
          <p:cNvSpPr txBox="1"/>
          <p:nvPr/>
        </p:nvSpPr>
        <p:spPr>
          <a:xfrm>
            <a:off x="1247775" y="4525690"/>
            <a:ext cx="4318836" cy="1323439"/>
          </a:xfrm>
          <a:prstGeom prst="rect">
            <a:avLst/>
          </a:prstGeom>
          <a:noFill/>
        </p:spPr>
        <p:txBody>
          <a:bodyPr wrap="square" rtlCol="0">
            <a:spAutoFit/>
          </a:bodyPr>
          <a:lstStyle/>
          <a:p>
            <a:pPr algn="just"/>
            <a:r>
              <a:rPr lang="en-US" sz="4000"/>
              <a:t>- Có </a:t>
            </a:r>
            <a:r>
              <a:rPr lang="en-US" sz="4000">
                <a:solidFill>
                  <a:srgbClr val="FF0000"/>
                </a:solidFill>
              </a:rPr>
              <a:t>8</a:t>
            </a:r>
            <a:r>
              <a:rPr lang="en-US" sz="4000"/>
              <a:t> cạnh được sơn màu đỏ.</a:t>
            </a:r>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3164" y="0"/>
            <a:ext cx="11446962" cy="1253847"/>
            <a:chOff x="890136" y="518160"/>
            <a:chExt cx="11446962" cy="1253847"/>
          </a:xfrm>
        </p:grpSpPr>
        <p:grpSp>
          <p:nvGrpSpPr>
            <p:cNvPr id="4" name="Group 3">
              <a:extLst>
                <a:ext uri="{FF2B5EF4-FFF2-40B4-BE49-F238E27FC236}">
                  <a16:creationId xmlns:a16="http://schemas.microsoft.com/office/drawing/2014/main" id="{A8B4A2D1-2AC5-C0B7-AF0C-CD71495B74E1}"/>
                </a:ext>
              </a:extLst>
            </p:cNvPr>
            <p:cNvGrpSpPr/>
            <p:nvPr/>
          </p:nvGrpSpPr>
          <p:grpSpPr>
            <a:xfrm>
              <a:off x="890136" y="518160"/>
              <a:ext cx="914400" cy="914400"/>
              <a:chOff x="699636"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699636"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1077218"/>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p:txBody>
        </p:sp>
      </p:grpSp>
      <p:sp>
        <p:nvSpPr>
          <p:cNvPr id="10" name="TextBox 9">
            <a:extLst>
              <a:ext uri="{FF2B5EF4-FFF2-40B4-BE49-F238E27FC236}">
                <a16:creationId xmlns:a16="http://schemas.microsoft.com/office/drawing/2014/main" id="{47432D9D-AEC9-EC9F-56A2-DEEDDE753EAB}"/>
              </a:ext>
            </a:extLst>
          </p:cNvPr>
          <p:cNvSpPr txBox="1"/>
          <p:nvPr/>
        </p:nvSpPr>
        <p:spPr>
          <a:xfrm>
            <a:off x="790575" y="3918753"/>
            <a:ext cx="11241004" cy="2062103"/>
          </a:xfrm>
          <a:prstGeom prst="rect">
            <a:avLst/>
          </a:prstGeom>
          <a:noFill/>
        </p:spPr>
        <p:txBody>
          <a:bodyPr wrap="square" rtlCol="0">
            <a:spAutoFit/>
          </a:bodyPr>
          <a:lstStyle/>
          <a:p>
            <a:pPr algn="just"/>
            <a:r>
              <a:rPr lang="en-US" sz="3200"/>
              <a:t>b) Chọn câu trả lời đúng.</a:t>
            </a:r>
          </a:p>
          <a:p>
            <a:pPr algn="just"/>
            <a:r>
              <a:rPr lang="en-US" sz="3200"/>
              <a:t>Người ta lắp một tấm gỗ vừa khít vào mặt trước của chiếc khung sắt đó. Miếng gỗ cần lắp có dạng hình gì?</a:t>
            </a:r>
          </a:p>
          <a:p>
            <a:pPr algn="just"/>
            <a:r>
              <a:rPr lang="en-US" sz="3200"/>
              <a:t>A. Hình tròn	    B. Hình tam giác		C. Hình chữ nhật</a:t>
            </a:r>
          </a:p>
        </p:txBody>
      </p:sp>
      <p:pic>
        <p:nvPicPr>
          <p:cNvPr id="8" name="Picture 7">
            <a:extLst>
              <a:ext uri="{FF2B5EF4-FFF2-40B4-BE49-F238E27FC236}">
                <a16:creationId xmlns:a16="http://schemas.microsoft.com/office/drawing/2014/main" id="{80958501-ACF4-EA70-430D-739AC625751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4368405" y="1253847"/>
            <a:ext cx="4082753" cy="2686023"/>
          </a:xfrm>
          <a:prstGeom prst="rect">
            <a:avLst/>
          </a:prstGeom>
        </p:spPr>
      </p:pic>
      <p:sp>
        <p:nvSpPr>
          <p:cNvPr id="9" name="Rectangle 8">
            <a:extLst>
              <a:ext uri="{FF2B5EF4-FFF2-40B4-BE49-F238E27FC236}">
                <a16:creationId xmlns:a16="http://schemas.microsoft.com/office/drawing/2014/main" id="{284756F1-95A6-51A2-E507-2A575424B8EB}"/>
              </a:ext>
            </a:extLst>
          </p:cNvPr>
          <p:cNvSpPr/>
          <p:nvPr/>
        </p:nvSpPr>
        <p:spPr>
          <a:xfrm>
            <a:off x="4507831" y="1973178"/>
            <a:ext cx="2468880" cy="1700784"/>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a:solidFill>
                  <a:srgbClr val="000000"/>
                </a:solidFill>
              </a:rPr>
              <a:t>Mặt trước</a:t>
            </a:r>
          </a:p>
        </p:txBody>
      </p:sp>
      <p:sp>
        <p:nvSpPr>
          <p:cNvPr id="11" name="Oval 10">
            <a:extLst>
              <a:ext uri="{FF2B5EF4-FFF2-40B4-BE49-F238E27FC236}">
                <a16:creationId xmlns:a16="http://schemas.microsoft.com/office/drawing/2014/main" id="{9648F8A1-0853-4616-D2EC-3CE76098F947}"/>
              </a:ext>
            </a:extLst>
          </p:cNvPr>
          <p:cNvSpPr/>
          <p:nvPr/>
        </p:nvSpPr>
        <p:spPr>
          <a:xfrm>
            <a:off x="8037094" y="5436736"/>
            <a:ext cx="64008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2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85248" y="0"/>
            <a:ext cx="11414878" cy="2977396"/>
            <a:chOff x="922220" y="518160"/>
            <a:chExt cx="11414878" cy="2977396"/>
          </a:xfrm>
        </p:grpSpPr>
        <p:grpSp>
          <p:nvGrpSpPr>
            <p:cNvPr id="4" name="Group 3">
              <a:extLst>
                <a:ext uri="{FF2B5EF4-FFF2-40B4-BE49-F238E27FC236}">
                  <a16:creationId xmlns:a16="http://schemas.microsoft.com/office/drawing/2014/main" id="{A8B4A2D1-2AC5-C0B7-AF0C-CD71495B74E1}"/>
                </a:ext>
              </a:extLst>
            </p:cNvPr>
            <p:cNvGrpSpPr/>
            <p:nvPr/>
          </p:nvGrpSpPr>
          <p:grpSpPr>
            <a:xfrm>
              <a:off x="922220" y="518160"/>
              <a:ext cx="914400" cy="914400"/>
              <a:chOff x="73172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3172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800767"/>
            </a:xfrm>
            <a:prstGeom prst="rect">
              <a:avLst/>
            </a:prstGeom>
            <a:noFill/>
          </p:spPr>
          <p:txBody>
            <a:bodyPr wrap="square" rtlCol="0">
              <a:spAutoFit/>
            </a:bodyPr>
            <a:lstStyle/>
            <a:p>
              <a:pPr algn="just"/>
              <a:r>
                <a:rPr lang="en-US" sz="4400"/>
                <a:t>Ở gần mỗi đỉnh của một chiếc hộp gỗ dạng khối lập phương, bác Hà chạm ba bông hoa (như hình vẽ). Bác Hà đã chạm tất cả        bông hoa lên khối gỗ.</a:t>
              </a:r>
            </a:p>
          </p:txBody>
        </p:sp>
      </p:grpSp>
      <p:pic>
        <p:nvPicPr>
          <p:cNvPr id="12" name="Picture 11">
            <a:extLst>
              <a:ext uri="{FF2B5EF4-FFF2-40B4-BE49-F238E27FC236}">
                <a16:creationId xmlns:a16="http://schemas.microsoft.com/office/drawing/2014/main" id="{FDEDDF1E-E30A-ACF4-3B7F-CB0C906C6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8434" t="43394" r="29299" b="33754"/>
          <a:stretch/>
        </p:blipFill>
        <p:spPr>
          <a:xfrm>
            <a:off x="8163522" y="2929981"/>
            <a:ext cx="3536604" cy="3703974"/>
          </a:xfrm>
          <a:prstGeom prst="rect">
            <a:avLst/>
          </a:prstGeom>
        </p:spPr>
      </p:pic>
      <p:sp>
        <p:nvSpPr>
          <p:cNvPr id="13" name="Rectangle: Rounded Corners 12">
            <a:extLst>
              <a:ext uri="{FF2B5EF4-FFF2-40B4-BE49-F238E27FC236}">
                <a16:creationId xmlns:a16="http://schemas.microsoft.com/office/drawing/2014/main" id="{BCD643F7-A68E-7942-B6FC-FFEF5E295663}"/>
              </a:ext>
            </a:extLst>
          </p:cNvPr>
          <p:cNvSpPr/>
          <p:nvPr/>
        </p:nvSpPr>
        <p:spPr>
          <a:xfrm>
            <a:off x="2727158" y="2231439"/>
            <a:ext cx="914400" cy="9144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24</a:t>
            </a:r>
          </a:p>
        </p:txBody>
      </p:sp>
      <p:sp>
        <p:nvSpPr>
          <p:cNvPr id="14" name="Rectangle: Rounded Corners 13">
            <a:extLst>
              <a:ext uri="{FF2B5EF4-FFF2-40B4-BE49-F238E27FC236}">
                <a16:creationId xmlns:a16="http://schemas.microsoft.com/office/drawing/2014/main" id="{29E7C3F7-B3F9-E68B-C108-5A9E018B7EA3}"/>
              </a:ext>
            </a:extLst>
          </p:cNvPr>
          <p:cNvSpPr/>
          <p:nvPr/>
        </p:nvSpPr>
        <p:spPr>
          <a:xfrm>
            <a:off x="2813785" y="2311649"/>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6" name="TextBox 15">
            <a:extLst>
              <a:ext uri="{FF2B5EF4-FFF2-40B4-BE49-F238E27FC236}">
                <a16:creationId xmlns:a16="http://schemas.microsoft.com/office/drawing/2014/main" id="{E5CE6B93-9EA2-73C7-0FC4-64B909FEAE48}"/>
              </a:ext>
            </a:extLst>
          </p:cNvPr>
          <p:cNvSpPr txBox="1"/>
          <p:nvPr/>
        </p:nvSpPr>
        <p:spPr>
          <a:xfrm>
            <a:off x="1027998" y="3880605"/>
            <a:ext cx="7302668" cy="3046988"/>
          </a:xfrm>
          <a:prstGeom prst="rect">
            <a:avLst/>
          </a:prstGeom>
          <a:noFill/>
        </p:spPr>
        <p:txBody>
          <a:bodyPr wrap="square" rtlCol="0">
            <a:spAutoFit/>
          </a:bodyPr>
          <a:lstStyle/>
          <a:p>
            <a:pPr algn="just"/>
            <a:r>
              <a:rPr lang="en-US" sz="3200"/>
              <a:t>(Mỗi đỉnh có 3 bông hoa, có tất cả 8 đỉnh nên ta có thể nhẩm:</a:t>
            </a:r>
          </a:p>
          <a:p>
            <a:pPr algn="just"/>
            <a:r>
              <a:rPr lang="en-US" sz="3200"/>
              <a:t>3 x 8 = 24 bông hoa</a:t>
            </a:r>
          </a:p>
          <a:p>
            <a:pPr algn="just"/>
            <a:r>
              <a:rPr lang="en-US" sz="3200"/>
              <a:t>Hoặc mỗi mặt có 4 bông hoa. Tất cả có 6 mặt nên ta lấy 4 x 6 = 24 bông hoa)</a:t>
            </a:r>
          </a:p>
          <a:p>
            <a:pPr algn="just"/>
            <a:endParaRPr lang="en-US" sz="3200"/>
          </a:p>
        </p:txBody>
      </p:sp>
    </p:spTree>
    <p:extLst>
      <p:ext uri="{BB962C8B-B14F-4D97-AF65-F5344CB8AC3E}">
        <p14:creationId xmlns:p14="http://schemas.microsoft.com/office/powerpoint/2010/main" val="8487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900+ Nghệ nhân Chạm khắc gỗ mỹ nghệ ĐỖ Cường ý tưởng trong 2022 | chạm khắc  gỗ, nghệ nhân, khắc gỗ">
            <a:extLst>
              <a:ext uri="{FF2B5EF4-FFF2-40B4-BE49-F238E27FC236}">
                <a16:creationId xmlns:a16="http://schemas.microsoft.com/office/drawing/2014/main" id="{137A7585-4E40-8615-EA5C-D6EAFA9AB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 Cổng thông tin điện tử tỉnh Bắc Ninh">
            <a:extLst>
              <a:ext uri="{FF2B5EF4-FFF2-40B4-BE49-F238E27FC236}">
                <a16:creationId xmlns:a16="http://schemas.microsoft.com/office/drawing/2014/main" id="{86D176ED-719B-F47A-81E9-C5D0E3831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2486025"/>
            <a:ext cx="7016750"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9685FA-3880-D194-7D69-47B274AFFBFE}"/>
              </a:ext>
            </a:extLst>
          </p:cNvPr>
          <p:cNvSpPr txBox="1"/>
          <p:nvPr/>
        </p:nvSpPr>
        <p:spPr>
          <a:xfrm>
            <a:off x="5403181" y="735181"/>
            <a:ext cx="7302668" cy="1015663"/>
          </a:xfrm>
          <a:prstGeom prst="rect">
            <a:avLst/>
          </a:prstGeom>
          <a:noFill/>
        </p:spPr>
        <p:txBody>
          <a:bodyPr wrap="square" rtlCol="0">
            <a:spAutoFit/>
          </a:bodyPr>
          <a:lstStyle/>
          <a:p>
            <a:pPr algn="just"/>
            <a:r>
              <a:rPr lang="en-US" sz="6000"/>
              <a:t>Chạm – trổ trên gỗ</a:t>
            </a:r>
          </a:p>
        </p:txBody>
      </p:sp>
    </p:spTree>
    <p:extLst>
      <p:ext uri="{BB962C8B-B14F-4D97-AF65-F5344CB8AC3E}">
        <p14:creationId xmlns:p14="http://schemas.microsoft.com/office/powerpoint/2010/main" val="30040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sp>
        <p:nvSpPr>
          <p:cNvPr id="4" name="TextBox 3">
            <a:extLst>
              <a:ext uri="{FF2B5EF4-FFF2-40B4-BE49-F238E27FC236}">
                <a16:creationId xmlns:a16="http://schemas.microsoft.com/office/drawing/2014/main" id="{75A9A134-F85F-31C5-26D0-2C100EBB073A}"/>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6"/>
          <a:stretch>
            <a:fillRect/>
          </a:stretch>
        </p:blipFill>
        <p:spPr>
          <a:xfrm>
            <a:off x="77764" y="2291997"/>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00413" y="5942013"/>
            <a:ext cx="5856288" cy="720725"/>
          </a:xfrm>
        </p:spPr>
        <p:txBody>
          <a:bodyPr/>
          <a:lstStyle/>
          <a:p>
            <a:r>
              <a:rPr lang="en-US" sz="4400">
                <a:solidFill>
                  <a:srgbClr val="0070C0"/>
                </a:solidFill>
              </a:rPr>
              <a:t>Trang 64</a:t>
            </a:r>
          </a:p>
        </p:txBody>
      </p:sp>
    </p:spTree>
    <p:extLst>
      <p:ext uri="{BB962C8B-B14F-4D97-AF65-F5344CB8AC3E}">
        <p14:creationId xmlns:p14="http://schemas.microsoft.com/office/powerpoint/2010/main" val="396081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16224"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791200"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690393"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07579"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03993"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5"/>
          <a:stretch>
            <a:fillRect/>
          </a:stretch>
        </p:blipFill>
        <p:spPr>
          <a:xfrm>
            <a:off x="9857161" y="2386220"/>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33920" y="2891590"/>
            <a:ext cx="4318836" cy="1323439"/>
          </a:xfrm>
          <a:prstGeom prst="rect">
            <a:avLst/>
          </a:prstGeom>
          <a:noFill/>
        </p:spPr>
        <p:txBody>
          <a:bodyPr wrap="square" rtlCol="0">
            <a:spAutoFit/>
          </a:bodyPr>
          <a:lstStyle/>
          <a:p>
            <a:pPr algn="just"/>
            <a:r>
              <a:rPr lang="en-US" sz="4000"/>
              <a:t>Con kiến cần bò qua </a:t>
            </a:r>
            <a:r>
              <a:rPr lang="en-US" sz="4000">
                <a:solidFill>
                  <a:srgbClr val="FF0000"/>
                </a:solidFill>
              </a:rPr>
              <a:t>3</a:t>
            </a:r>
            <a:r>
              <a:rPr lang="en-US" sz="4000"/>
              <a:t> cạnh.</a:t>
            </a:r>
          </a:p>
        </p:txBody>
      </p: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33920" y="2384260"/>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9596" t="53103" r="27311" b="27653"/>
          <a:stretch/>
        </p:blipFill>
        <p:spPr>
          <a:xfrm>
            <a:off x="6433638"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33920" y="3850564"/>
            <a:ext cx="5399718" cy="1754326"/>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282818" y="2943497"/>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374258" y="3034937"/>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4040594" y="4403328"/>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4132034" y="4494768"/>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33997" y="884903"/>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103412" y="3429000"/>
            <a:ext cx="6111664" cy="3244646"/>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FAE5F-2D00-0B7A-D069-885D0EBE18BE}"/>
              </a:ext>
            </a:extLst>
          </p:cNvPr>
          <p:cNvSpPr txBox="1"/>
          <p:nvPr/>
        </p:nvSpPr>
        <p:spPr>
          <a:xfrm>
            <a:off x="1016548" y="1909010"/>
            <a:ext cx="10128741" cy="2800767"/>
          </a:xfrm>
          <a:prstGeom prst="rect">
            <a:avLst/>
          </a:prstGeom>
          <a:solidFill>
            <a:schemeClr val="accent3">
              <a:lumMod val="40000"/>
              <a:lumOff val="60000"/>
            </a:schemeClr>
          </a:solidFill>
        </p:spPr>
        <p:txBody>
          <a:bodyPr wrap="square" rtlCol="0">
            <a:spAutoFit/>
          </a:bodyPr>
          <a:lstStyle/>
          <a:p>
            <a:pPr algn="just"/>
            <a:r>
              <a:rPr lang="en-US" sz="4400"/>
              <a:t>	Lấy trong bộ đồ dùng của em 2 khối hộp chữ nhật. Nhẩm nhanh xem 2 khối hộp chữ nhật có tất cả bao nhiêu mặt, bao nhiêu đỉnh.</a:t>
            </a:r>
          </a:p>
        </p:txBody>
      </p: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1936366" y="346264"/>
            <a:ext cx="8289105" cy="2015936"/>
          </a:xfrm>
          <a:prstGeom prst="rect">
            <a:avLst/>
          </a:prstGeom>
          <a:solidFill>
            <a:schemeClr val="bg1"/>
          </a:solidFill>
          <a:ln w="57150">
            <a:noFill/>
          </a:ln>
        </p:spPr>
        <p:txBody>
          <a:bodyPr wrap="square" rtlCol="0">
            <a:spAutoFit/>
          </a:bodyPr>
          <a:lstStyle/>
          <a:p>
            <a:pPr algn="ctr">
              <a:spcBef>
                <a:spcPts val="600"/>
              </a:spcBef>
            </a:pPr>
            <a:r>
              <a:rPr lang="en-US" sz="6000">
                <a:solidFill>
                  <a:srgbClr val="002060"/>
                </a:solidFill>
                <a:latin typeface="Arial" pitchFamily="34" charset="0"/>
                <a:ea typeface="Kids" pitchFamily="2" charset="0"/>
                <a:cs typeface="Arial" pitchFamily="34" charset="0"/>
              </a:rPr>
              <a:t>KHỞI ĐỘNG</a:t>
            </a:r>
          </a:p>
          <a:p>
            <a:pPr algn="ctr">
              <a:spcBef>
                <a:spcPts val="600"/>
              </a:spcBef>
            </a:pPr>
            <a:r>
              <a:rPr lang="en-US" sz="6000">
                <a:solidFill>
                  <a:srgbClr val="002060"/>
                </a:solidFill>
                <a:latin typeface="Arial" pitchFamily="34" charset="0"/>
                <a:ea typeface="Kids" pitchFamily="2" charset="0"/>
                <a:cs typeface="Arial" pitchFamily="34" charset="0"/>
              </a:rPr>
              <a:t>LẬT MẢNH GHÉP</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919" y="3230372"/>
            <a:ext cx="9405296" cy="358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1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ữa tươi ít đường Vinamilk 1lít giá tốt tại Bách hoá XANH">
            <a:extLst>
              <a:ext uri="{FF2B5EF4-FFF2-40B4-BE49-F238E27FC236}">
                <a16:creationId xmlns:a16="http://schemas.microsoft.com/office/drawing/2014/main" id="{111AF28E-9560-42F0-838B-7867B883E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5" r="25706"/>
          <a:stretch/>
        </p:blipFill>
        <p:spPr bwMode="auto">
          <a:xfrm>
            <a:off x="4598784" y="589756"/>
            <a:ext cx="3447964"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 name="Title 1">
            <a:extLst>
              <a:ext uri="{FF2B5EF4-FFF2-40B4-BE49-F238E27FC236}">
                <a16:creationId xmlns:a16="http://schemas.microsoft.com/office/drawing/2014/main" id="{824FEC2B-D041-9547-04B5-3B84A3613E80}"/>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8075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ò chơi xúc xắc Chứng nhiếp ảnh - Đỏ xúc Xắc HD clip png tải về - Miễn phí  trong suốt Xúc Xắc png Tải về.">
            <a:extLst>
              <a:ext uri="{FF2B5EF4-FFF2-40B4-BE49-F238E27FC236}">
                <a16:creationId xmlns:a16="http://schemas.microsoft.com/office/drawing/2014/main" id="{D518D3F2-0A05-46DA-AF0D-D3939769E9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444" y1="18810" x2="47333" y2="42738"/>
                        <a14:foregroundMark x1="47333" y1="42738" x2="47000" y2="43214"/>
                        <a14:foregroundMark x1="51667" y1="42500" x2="73333" y2="58095"/>
                        <a14:foregroundMark x1="29889" y1="59405" x2="38556" y2="36786"/>
                        <a14:foregroundMark x1="38556" y1="36786" x2="39222" y2="36190"/>
                        <a14:foregroundMark x1="26778" y1="37262" x2="46000" y2="55000"/>
                        <a14:foregroundMark x1="46000" y1="55000" x2="46111" y2="56071"/>
                        <a14:foregroundMark x1="40667" y1="59405" x2="28667" y2="56548"/>
                        <a14:foregroundMark x1="28667" y1="56548" x2="27556" y2="52619"/>
                      </a14:backgroundRemoval>
                    </a14:imgEffect>
                  </a14:imgLayer>
                </a14:imgProps>
              </a:ext>
              <a:ext uri="{28A0092B-C50C-407E-A947-70E740481C1C}">
                <a14:useLocalDpi xmlns:a14="http://schemas.microsoft.com/office/drawing/2010/main" val="0"/>
              </a:ext>
            </a:extLst>
          </a:blip>
          <a:srcRect/>
          <a:stretch>
            <a:fillRect/>
          </a:stretch>
        </p:blipFill>
        <p:spPr bwMode="auto">
          <a:xfrm>
            <a:off x="1611980" y="-457200"/>
            <a:ext cx="9144000" cy="8533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4050556" y="1823716"/>
            <a:ext cx="2133424" cy="153860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711951" y="1450565"/>
            <a:ext cx="1755503" cy="191176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434573" y="304800"/>
            <a:ext cx="1749407" cy="192996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697000" y="311517"/>
            <a:ext cx="2133424" cy="154595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525702" y="1823716"/>
            <a:ext cx="2133424" cy="153860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168047" y="1450565"/>
            <a:ext cx="1755503" cy="19117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909719" y="304800"/>
            <a:ext cx="1749407" cy="1929969"/>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168047" y="304800"/>
            <a:ext cx="2133424" cy="154595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4050556" y="4874524"/>
            <a:ext cx="2133424" cy="151221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711951" y="4501373"/>
            <a:ext cx="1755503" cy="188536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434573" y="3362325"/>
            <a:ext cx="1749407" cy="1918263"/>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711951" y="3362325"/>
            <a:ext cx="2133424" cy="1534247"/>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525702" y="4874524"/>
            <a:ext cx="2133424" cy="1512215"/>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168047" y="4501373"/>
            <a:ext cx="1755503" cy="188536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909719" y="3362325"/>
            <a:ext cx="1749407" cy="1918263"/>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168047" y="3362325"/>
            <a:ext cx="2133424" cy="1534247"/>
          </a:xfrm>
          <a:prstGeom prst="rect">
            <a:avLst/>
          </a:prstGeom>
        </p:spPr>
      </p:pic>
      <p:sp>
        <p:nvSpPr>
          <p:cNvPr id="3" name="Title 1">
            <a:extLst>
              <a:ext uri="{FF2B5EF4-FFF2-40B4-BE49-F238E27FC236}">
                <a16:creationId xmlns:a16="http://schemas.microsoft.com/office/drawing/2014/main" id="{3D1C645E-1EE5-0262-A374-0E206C02D36B}"/>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935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F35FA-708E-427C-9C27-D5719B22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744" y="1144451"/>
            <a:ext cx="7144158" cy="47627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88165" y="375768"/>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0" name="Title 1">
            <a:extLst>
              <a:ext uri="{FF2B5EF4-FFF2-40B4-BE49-F238E27FC236}">
                <a16:creationId xmlns:a16="http://schemas.microsoft.com/office/drawing/2014/main" id="{90E53070-FA83-7875-2807-12F0F7DC409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5361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ổng hợp background nước đẹp nhất">
            <a:extLst>
              <a:ext uri="{FF2B5EF4-FFF2-40B4-BE49-F238E27FC236}">
                <a16:creationId xmlns:a16="http://schemas.microsoft.com/office/drawing/2014/main" id="{5CF6A9D2-D7D2-4717-9849-6A13AD7A3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880" y="1663489"/>
            <a:ext cx="6461919" cy="3634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37598" y="1510737"/>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2744"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3" name="Title 1">
            <a:extLst>
              <a:ext uri="{FF2B5EF4-FFF2-40B4-BE49-F238E27FC236}">
                <a16:creationId xmlns:a16="http://schemas.microsoft.com/office/drawing/2014/main" id="{B4BC718E-6DCA-6338-9674-4AA6C9D92DB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25402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1435</TotalTime>
  <Words>1760</Words>
  <Application>Microsoft Office PowerPoint</Application>
  <PresentationFormat>Tùy chỉnh</PresentationFormat>
  <Paragraphs>156</Paragraphs>
  <Slides>29</Slides>
  <Notes>26</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29</vt:i4>
      </vt:variant>
    </vt:vector>
  </HeadingPairs>
  <TitlesOfParts>
    <vt:vector size="34" baseType="lpstr">
      <vt:lpstr>Itim</vt:lpstr>
      <vt:lpstr>SVN-Billo</vt:lpstr>
      <vt:lpstr>Arial</vt:lpstr>
      <vt:lpstr>Varela Round</vt:lpstr>
      <vt:lpstr>Learning the Alphabet by Slidesgo</vt:lpstr>
      <vt:lpstr>Chuẩn bị</vt:lpstr>
      <vt:lpstr>Bản trình bày PowerPoint</vt:lpstr>
      <vt:lpstr>TOÁN 3</vt:lpstr>
      <vt:lpstr>Bản trình bày PowerPoint</vt:lpstr>
      <vt:lpstr>Bản trình bày PowerPoint</vt:lpstr>
      <vt:lpstr>Bản trình bày PowerPoint</vt:lpstr>
      <vt:lpstr>Bản trình bày PowerPoint</vt:lpstr>
      <vt:lpstr>Bản trình bày PowerPoint</vt:lpstr>
      <vt:lpstr>Bản trình bày PowerPoint</vt:lpstr>
      <vt:lpstr>Chúc mừng các em đã khởi động xuất sắc!</vt:lpstr>
      <vt:lpstr>Trang 63</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Trang 64</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Administrator</cp:lastModifiedBy>
  <cp:revision>154</cp:revision>
  <dcterms:modified xsi:type="dcterms:W3CDTF">2024-11-02T13:52:50Z</dcterms:modified>
</cp:coreProperties>
</file>