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7" r:id="rId3"/>
    <p:sldMasterId id="2147483689" r:id="rId4"/>
  </p:sldMasterIdLst>
  <p:notesMasterIdLst>
    <p:notesMasterId r:id="rId18"/>
  </p:notesMasterIdLst>
  <p:sldIdLst>
    <p:sldId id="591" r:id="rId5"/>
    <p:sldId id="592" r:id="rId6"/>
    <p:sldId id="294" r:id="rId7"/>
    <p:sldId id="594" r:id="rId8"/>
    <p:sldId id="593" r:id="rId9"/>
    <p:sldId id="595" r:id="rId10"/>
    <p:sldId id="596" r:id="rId11"/>
    <p:sldId id="260" r:id="rId12"/>
    <p:sldId id="264" r:id="rId13"/>
    <p:sldId id="265" r:id="rId14"/>
    <p:sldId id="305" r:id="rId15"/>
    <p:sldId id="266" r:id="rId16"/>
    <p:sldId id="5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9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53AFE-AE1C-4853-B23E-7A34D5054A8A}"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D397C-377B-45FA-8930-4B41DFEF8752}" type="slidenum">
              <a:rPr lang="en-US" smtClean="0"/>
              <a:t>‹#›</a:t>
            </a:fld>
            <a:endParaRPr lang="en-US"/>
          </a:p>
        </p:txBody>
      </p:sp>
    </p:spTree>
    <p:extLst>
      <p:ext uri="{BB962C8B-B14F-4D97-AF65-F5344CB8AC3E}">
        <p14:creationId xmlns:p14="http://schemas.microsoft.com/office/powerpoint/2010/main" val="80328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9690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50979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6933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2568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6958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1040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09319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par>
                                <p:cTn id="11" presetID="18" presetClass="entr" presetSubtype="12"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750"/>
                                        <p:tgtEl>
                                          <p:spTgt spid="16"/>
                                        </p:tgtEl>
                                      </p:cBhvr>
                                    </p:animEffect>
                                  </p:childTnLst>
                                </p:cTn>
                              </p:par>
                              <p:par>
                                <p:cTn id="14" presetID="2" presetClass="entr" presetSubtype="3"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1+#ppt_w/2"/>
                                          </p:val>
                                        </p:tav>
                                        <p:tav tm="100000">
                                          <p:val>
                                            <p:strVal val="#ppt_x"/>
                                          </p:val>
                                        </p:tav>
                                      </p:tavLst>
                                    </p:anim>
                                    <p:anim calcmode="lin" valueType="num">
                                      <p:cBhvr additive="base">
                                        <p:cTn id="21" dur="1250" fill="hold"/>
                                        <p:tgtEl>
                                          <p:spTgt spid="10"/>
                                        </p:tgtEl>
                                        <p:attrNameLst>
                                          <p:attrName>ppt_y</p:attrName>
                                        </p:attrNameLst>
                                      </p:cBhvr>
                                      <p:tavLst>
                                        <p:tav tm="0">
                                          <p:val>
                                            <p:strVal val="#ppt_y"/>
                                          </p:val>
                                        </p:tav>
                                        <p:tav tm="100000">
                                          <p:val>
                                            <p:strVal val="#ppt_y"/>
                                          </p:val>
                                        </p:tav>
                                      </p:tavLst>
                                    </p:anim>
                                  </p:childTnLst>
                                </p:cTn>
                              </p:par>
                              <p:par>
                                <p:cTn id="22" presetID="6" presetClass="emph" presetSubtype="0" repeatCount="indefinite" autoRev="1" fill="hold" nodeType="withEffect">
                                  <p:stCondLst>
                                    <p:cond delay="0"/>
                                  </p:stCondLst>
                                  <p:childTnLst>
                                    <p:animScale>
                                      <p:cBhvr>
                                        <p:cTn id="23" dur="750" fill="hold"/>
                                        <p:tgtEl>
                                          <p:spTgt spid="9"/>
                                        </p:tgtEl>
                                      </p:cBhvr>
                                      <p:by x="120000" y="120000"/>
                                    </p:animScale>
                                  </p:childTnLst>
                                </p:cTn>
                              </p:par>
                              <p:par>
                                <p:cTn id="24" presetID="6" presetClass="emph" presetSubtype="0" repeatCount="indefinite" autoRev="1" fill="hold" nodeType="withEffect">
                                  <p:stCondLst>
                                    <p:cond delay="0"/>
                                  </p:stCondLst>
                                  <p:childTnLst>
                                    <p:animScale>
                                      <p:cBhvr>
                                        <p:cTn id="25" dur="750" fill="hold"/>
                                        <p:tgtEl>
                                          <p:spTgt spid="10"/>
                                        </p:tgtEl>
                                      </p:cBhvr>
                                      <p:by x="120000" y="120000"/>
                                    </p:animScale>
                                  </p:childTnLst>
                                </p:cTn>
                              </p:par>
                              <p:par>
                                <p:cTn id="26" presetID="10" presetClass="entr" presetSubtype="0" fill="hold"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5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45" dur="2500" fill="hold"/>
                                        <p:tgtEl>
                                          <p:spTgt spid="7"/>
                                        </p:tgtEl>
                                        <p:attrNameLst>
                                          <p:attrName>ppt_x</p:attrName>
                                          <p:attrName>ppt_y</p:attrName>
                                        </p:attrNameLst>
                                      </p:cBhvr>
                                      <p:rCtr x="45573" y="39468"/>
                                    </p:animMotion>
                                  </p:childTnLst>
                                </p:cTn>
                              </p:par>
                              <p:par>
                                <p:cTn id="46"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47" dur="3500" fill="hold"/>
                                        <p:tgtEl>
                                          <p:spTgt spid="5"/>
                                        </p:tgtEl>
                                        <p:attrNameLst>
                                          <p:attrName>ppt_x</p:attrName>
                                          <p:attrName>ppt_y</p:attrName>
                                        </p:attrNameLst>
                                      </p:cBhvr>
                                      <p:rCtr x="53984" y="40579"/>
                                    </p:animMotion>
                                  </p:childTnLst>
                                </p:cTn>
                              </p:par>
                              <p:par>
                                <p:cTn id="48" presetID="8" presetClass="emph" presetSubtype="0" repeatCount="indefinite" autoRev="1" fill="hold" nodeType="withEffect">
                                  <p:stCondLst>
                                    <p:cond delay="500"/>
                                  </p:stCondLst>
                                  <p:childTnLst>
                                    <p:animRot by="10800000">
                                      <p:cBhvr>
                                        <p:cTn id="49" dur="1750" fill="hold"/>
                                        <p:tgtEl>
                                          <p:spTgt spid="5"/>
                                        </p:tgtEl>
                                        <p:attrNameLst>
                                          <p:attrName>r</p:attrName>
                                        </p:attrNameLst>
                                      </p:cBhvr>
                                    </p:animRot>
                                  </p:childTnLst>
                                </p:cTn>
                              </p:par>
                              <p:par>
                                <p:cTn id="50"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1" dur="2500" fill="hold"/>
                                        <p:tgtEl>
                                          <p:spTgt spid="32"/>
                                        </p:tgtEl>
                                        <p:attrNameLst>
                                          <p:attrName>ppt_x</p:attrName>
                                          <p:attrName>ppt_y</p:attrName>
                                        </p:attrNameLst>
                                      </p:cBhvr>
                                      <p:rCtr x="26745" y="36690"/>
                                    </p:animMotion>
                                  </p:childTnLst>
                                </p:cTn>
                              </p:par>
                              <p:par>
                                <p:cTn id="52"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3" dur="3500" fill="hold"/>
                                        <p:tgtEl>
                                          <p:spTgt spid="6"/>
                                        </p:tgtEl>
                                        <p:attrNameLst>
                                          <p:attrName>ppt_x</p:attrName>
                                          <p:attrName>ppt_y</p:attrName>
                                        </p:attrNameLst>
                                      </p:cBhvr>
                                      <p:rCtr x="51836" y="48796"/>
                                    </p:animMotion>
                                  </p:childTnLst>
                                </p:cTn>
                              </p:par>
                              <p:par>
                                <p:cTn id="54" presetID="8" presetClass="emph" presetSubtype="0" repeatCount="indefinite" autoRev="1" fill="hold" nodeType="withEffect">
                                  <p:stCondLst>
                                    <p:cond delay="500"/>
                                  </p:stCondLst>
                                  <p:childTnLst>
                                    <p:animRot by="10800000">
                                      <p:cBhvr>
                                        <p:cTn id="55" dur="1750" fill="hold"/>
                                        <p:tgtEl>
                                          <p:spTgt spid="6"/>
                                        </p:tgtEl>
                                        <p:attrNameLst>
                                          <p:attrName>r</p:attrName>
                                        </p:attrNameLst>
                                      </p:cBhvr>
                                    </p:animRot>
                                  </p:childTnLst>
                                </p:cTn>
                              </p:par>
                              <p:par>
                                <p:cTn id="56"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57" dur="2500" fill="hold"/>
                                        <p:tgtEl>
                                          <p:spTgt spid="8"/>
                                        </p:tgtEl>
                                        <p:attrNameLst>
                                          <p:attrName>ppt_x</p:attrName>
                                          <p:attrName>ppt_y</p:attrName>
                                        </p:attrNameLst>
                                      </p:cBhvr>
                                      <p:rCtr x="12318" y="34537"/>
                                    </p:animMotion>
                                  </p:childTnLst>
                                </p:cTn>
                              </p:par>
                              <p:par>
                                <p:cTn id="58" presetID="8" presetClass="emph" presetSubtype="0" repeatCount="indefinite" autoRev="1" fill="hold" nodeType="withEffect">
                                  <p:stCondLst>
                                    <p:cond delay="1250"/>
                                  </p:stCondLst>
                                  <p:childTnLst>
                                    <p:animRot by="10800000">
                                      <p:cBhvr>
                                        <p:cTn id="59" dur="1250" fill="hold"/>
                                        <p:tgtEl>
                                          <p:spTgt spid="8"/>
                                        </p:tgtEl>
                                        <p:attrNameLst>
                                          <p:attrName>r</p:attrName>
                                        </p:attrNameLst>
                                      </p:cBhvr>
                                    </p:animRot>
                                  </p:childTnLst>
                                </p:cTn>
                              </p:par>
                              <p:par>
                                <p:cTn id="60"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1"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056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373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877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315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801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9370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24248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527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1994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936626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8204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32593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713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56108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795961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854449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99439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2024/11/23</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49429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258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569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84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256958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161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441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749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613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616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9635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pic>
        <p:nvPicPr>
          <p:cNvPr id="9" name="Picture 8" descr="Shape&#10;&#10;Description automatically generated with medium confidence">
            <a:extLst>
              <a:ext uri="{FF2B5EF4-FFF2-40B4-BE49-F238E27FC236}">
                <a16:creationId xmlns:a16="http://schemas.microsoft.com/office/drawing/2014/main" id="{1D75E724-D182-4DC5-B85E-476A0E8D3E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0196" y="546651"/>
            <a:ext cx="1231095" cy="1231095"/>
          </a:xfrm>
          <a:prstGeom prst="rect">
            <a:avLst/>
          </a:prstGeom>
        </p:spPr>
      </p:pic>
    </p:spTree>
    <p:extLst>
      <p:ext uri="{BB962C8B-B14F-4D97-AF65-F5344CB8AC3E}">
        <p14:creationId xmlns:p14="http://schemas.microsoft.com/office/powerpoint/2010/main" val="40794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5234434"/>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2024/11/23</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316371389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D3AD23-2C1E-471C-AC6C-6BD6DD88D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24CB5334-D10B-47F1-AABF-CC668486C7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7739" y="0"/>
            <a:ext cx="1128622" cy="1128622"/>
          </a:xfrm>
          <a:prstGeom prst="rect">
            <a:avLst/>
          </a:prstGeom>
        </p:spPr>
      </p:pic>
    </p:spTree>
    <p:extLst>
      <p:ext uri="{BB962C8B-B14F-4D97-AF65-F5344CB8AC3E}">
        <p14:creationId xmlns:p14="http://schemas.microsoft.com/office/powerpoint/2010/main" val="22888363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54.jp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2.xml"/><Relationship Id="rId7" Type="http://schemas.openxmlformats.org/officeDocument/2006/relationships/image" Target="../media/image49.png"/><Relationship Id="rId2" Type="http://schemas.openxmlformats.org/officeDocument/2006/relationships/slideLayout" Target="../slideLayouts/slideLayout17.xml"/><Relationship Id="rId1" Type="http://schemas.openxmlformats.org/officeDocument/2006/relationships/themeOverride" Target="../theme/themeOverride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2.png"/><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hemeOverride" Target="../theme/themeOverride2.xml"/><Relationship Id="rId5" Type="http://schemas.openxmlformats.org/officeDocument/2006/relationships/image" Target="../media/image33.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6ED527-3A4F-49B4-A05B-C877965B6748}"/>
              </a:ext>
            </a:extLst>
          </p:cNvPr>
          <p:cNvPicPr>
            <a:picLocks noChangeAspect="1"/>
          </p:cNvPicPr>
          <p:nvPr/>
        </p:nvPicPr>
        <p:blipFill>
          <a:blip r:embed="rId7"/>
          <a:stretch>
            <a:fillRect/>
          </a:stretch>
        </p:blipFill>
        <p:spPr>
          <a:xfrm>
            <a:off x="2728698" y="1699714"/>
            <a:ext cx="7474344" cy="2554445"/>
          </a:xfrm>
          <a:prstGeom prst="rect">
            <a:avLst/>
          </a:prstGeom>
        </p:spPr>
      </p:pic>
      <p:pic>
        <p:nvPicPr>
          <p:cNvPr id="10" name="Picture 9">
            <a:extLst>
              <a:ext uri="{FF2B5EF4-FFF2-40B4-BE49-F238E27FC236}">
                <a16:creationId xmlns:a16="http://schemas.microsoft.com/office/drawing/2014/main" id="{8DB1427F-D7DE-42BE-B8F1-CEBD83973B11}"/>
              </a:ext>
            </a:extLst>
          </p:cNvPr>
          <p:cNvPicPr>
            <a:picLocks noChangeAspect="1"/>
          </p:cNvPicPr>
          <p:nvPr/>
        </p:nvPicPr>
        <p:blipFill>
          <a:blip r:embed="rId8"/>
          <a:stretch>
            <a:fillRect/>
          </a:stretch>
        </p:blipFill>
        <p:spPr>
          <a:xfrm>
            <a:off x="4825637" y="884873"/>
            <a:ext cx="2834886" cy="859611"/>
          </a:xfrm>
          <a:prstGeom prst="rect">
            <a:avLst/>
          </a:prstGeom>
        </p:spPr>
      </p:pic>
      <p:sp>
        <p:nvSpPr>
          <p:cNvPr id="3" name="Oval 2">
            <a:extLst>
              <a:ext uri="{FF2B5EF4-FFF2-40B4-BE49-F238E27FC236}">
                <a16:creationId xmlns:a16="http://schemas.microsoft.com/office/drawing/2014/main" id="{2D706220-0165-B890-AF1E-2247A05F10FF}"/>
              </a:ext>
            </a:extLst>
          </p:cNvPr>
          <p:cNvSpPr/>
          <p:nvPr/>
        </p:nvSpPr>
        <p:spPr>
          <a:xfrm>
            <a:off x="-1604865" y="653142"/>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845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A3A91A4D-CC41-4DE7-B53E-3D5825226F5C}"/>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Oval 1">
            <a:extLst>
              <a:ext uri="{FF2B5EF4-FFF2-40B4-BE49-F238E27FC236}">
                <a16:creationId xmlns:a16="http://schemas.microsoft.com/office/drawing/2014/main" id="{4BDB6EA5-B5A9-909E-2103-2474E25B86B6}"/>
              </a:ext>
            </a:extLst>
          </p:cNvPr>
          <p:cNvSpPr/>
          <p:nvPr/>
        </p:nvSpPr>
        <p:spPr>
          <a:xfrm>
            <a:off x="-1651518" y="239816"/>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6518191" y="2802462"/>
            <a:ext cx="4275273" cy="1200329"/>
            <a:chOff x="8024779" y="1853801"/>
            <a:chExt cx="4078869" cy="1218591"/>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nghĩ gì về cô bé Na?</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1" name="Picture 10">
            <a:extLst>
              <a:ext uri="{FF2B5EF4-FFF2-40B4-BE49-F238E27FC236}">
                <a16:creationId xmlns:a16="http://schemas.microsoft.com/office/drawing/2014/main" id="{89CCBD36-AEDA-44F6-AFCA-55BDFE138128}"/>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Oval 1">
            <a:extLst>
              <a:ext uri="{FF2B5EF4-FFF2-40B4-BE49-F238E27FC236}">
                <a16:creationId xmlns:a16="http://schemas.microsoft.com/office/drawing/2014/main" id="{60FD4C9A-BF15-8FC7-74B1-0C9F639F1555}"/>
              </a:ext>
            </a:extLst>
          </p:cNvPr>
          <p:cNvSpPr/>
          <p:nvPr/>
        </p:nvSpPr>
        <p:spPr>
          <a:xfrm>
            <a:off x="-1387242" y="0"/>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8" name="Text Box 15"/>
          <p:cNvSpPr txBox="1">
            <a:spLocks noChangeArrowheads="1"/>
          </p:cNvSpPr>
          <p:nvPr/>
        </p:nvSpPr>
        <p:spPr bwMode="auto">
          <a:xfrm>
            <a:off x="2046515" y="1781387"/>
            <a:ext cx="9203688" cy="3170099"/>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thấy Na là một cháu bé gái yêu bà thương bà. Dù chưa hiểu được nhiều việc có trong đời sống nhưng Na sống rất tình cảm, có lòng. Na sẵn sàng nghĩ ra cách để giúp cho bà của mình được vui.</a:t>
            </a:r>
            <a:endParaRPr kumimoji="0" 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
        <p:nvSpPr>
          <p:cNvPr id="2" name="Oval 1">
            <a:extLst>
              <a:ext uri="{FF2B5EF4-FFF2-40B4-BE49-F238E27FC236}">
                <a16:creationId xmlns:a16="http://schemas.microsoft.com/office/drawing/2014/main" id="{F0797C8B-0BF6-2157-52E8-9A106CE8E138}"/>
              </a:ext>
            </a:extLst>
          </p:cNvPr>
          <p:cNvSpPr/>
          <p:nvPr/>
        </p:nvSpPr>
        <p:spPr>
          <a:xfrm>
            <a:off x="-1620507" y="167951"/>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88"/>
                                        </p:tgtEl>
                                        <p:attrNameLst>
                                          <p:attrName>style.visibility</p:attrName>
                                        </p:attrNameLst>
                                      </p:cBhvr>
                                      <p:to>
                                        <p:strVal val="visible"/>
                                      </p:to>
                                    </p:set>
                                    <p:anim calcmode="discrete" valueType="clr">
                                      <p:cBhvr override="childStyle">
                                        <p:cTn id="3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88"/>
                                        </p:tgtEl>
                                        <p:attrNameLst>
                                          <p:attrName>fillcolor</p:attrName>
                                        </p:attrNameLst>
                                      </p:cBhvr>
                                      <p:tavLst>
                                        <p:tav tm="0">
                                          <p:val>
                                            <p:clrVal>
                                              <a:schemeClr val="accent2"/>
                                            </p:clrVal>
                                          </p:val>
                                        </p:tav>
                                        <p:tav tm="50000">
                                          <p:val>
                                            <p:clrVal>
                                              <a:schemeClr val="hlink"/>
                                            </p:clrVal>
                                          </p:val>
                                        </p:tav>
                                      </p:tavLst>
                                    </p:anim>
                                    <p:set>
                                      <p:cBhvr>
                                        <p:cTn id="32" dur="80"/>
                                        <p:tgtEl>
                                          <p:spTgt spid="88"/>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iterate type="lt">
                                    <p:tmPct val="0"/>
                                  </p:iterate>
                                  <p:childTnLst>
                                    <p:anim calcmode="lin" valueType="num">
                                      <p:cBhvr additive="base">
                                        <p:cTn id="36" dur="500"/>
                                        <p:tgtEl>
                                          <p:spTgt spid="88"/>
                                        </p:tgtEl>
                                        <p:attrNameLst>
                                          <p:attrName>ppt_x</p:attrName>
                                        </p:attrNameLst>
                                      </p:cBhvr>
                                      <p:tavLst>
                                        <p:tav tm="0">
                                          <p:val>
                                            <p:strVal val="ppt_x"/>
                                          </p:val>
                                        </p:tav>
                                        <p:tav tm="100000">
                                          <p:val>
                                            <p:strVal val="ppt_x"/>
                                          </p:val>
                                        </p:tav>
                                      </p:tavLst>
                                    </p:anim>
                                    <p:anim calcmode="lin" valueType="num">
                                      <p:cBhvr additive="base">
                                        <p:cTn id="37" dur="500"/>
                                        <p:tgtEl>
                                          <p:spTgt spid="88"/>
                                        </p:tgtEl>
                                        <p:attrNameLst>
                                          <p:attrName>ppt_y</p:attrName>
                                        </p:attrNameLst>
                                      </p:cBhvr>
                                      <p:tavLst>
                                        <p:tav tm="0">
                                          <p:val>
                                            <p:strVal val="ppt_y"/>
                                          </p:val>
                                        </p:tav>
                                        <p:tav tm="100000">
                                          <p:val>
                                            <p:strVal val="1+ppt_h/2"/>
                                          </p:val>
                                        </p:tav>
                                      </p:tavLst>
                                    </p:anim>
                                    <p:set>
                                      <p:cBhvr>
                                        <p:cTn id="38" dur="1" fill="hold">
                                          <p:stCondLst>
                                            <p:cond delay="499"/>
                                          </p:stCondLst>
                                        </p:cTn>
                                        <p:tgtEl>
                                          <p:spTgt spid="88"/>
                                        </p:tgtEl>
                                        <p:attrNameLst>
                                          <p:attrName>style.visibility</p:attrName>
                                        </p:attrNameLst>
                                      </p:cBhvr>
                                      <p:to>
                                        <p:strVal val="hidden"/>
                                      </p:to>
                                    </p:set>
                                  </p:childTnLst>
                                </p:cTn>
                              </p:par>
                              <p:par>
                                <p:cTn id="39" presetID="2" presetClass="entr" presetSubtype="8"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additive="base">
                                        <p:cTn id="41" dur="500" fill="hold"/>
                                        <p:tgtEl>
                                          <p:spTgt spid="92"/>
                                        </p:tgtEl>
                                        <p:attrNameLst>
                                          <p:attrName>ppt_x</p:attrName>
                                        </p:attrNameLst>
                                      </p:cBhvr>
                                      <p:tavLst>
                                        <p:tav tm="0">
                                          <p:val>
                                            <p:strVal val="0-#ppt_w/2"/>
                                          </p:val>
                                        </p:tav>
                                        <p:tav tm="100000">
                                          <p:val>
                                            <p:strVal val="#ppt_x"/>
                                          </p:val>
                                        </p:tav>
                                      </p:tavLst>
                                    </p:anim>
                                    <p:anim calcmode="lin" valueType="num">
                                      <p:cBhvr additive="base">
                                        <p:cTn id="4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D28D2E17-3D34-4BE9-B6BA-E6AB72A67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82" y="4703101"/>
            <a:ext cx="5598532" cy="2232457"/>
          </a:xfrm>
          <a:prstGeom prst="rect">
            <a:avLst/>
          </a:prstGeom>
        </p:spPr>
      </p:pic>
      <p:pic>
        <p:nvPicPr>
          <p:cNvPr id="6" name="Picture 5" descr="Text&#10;&#10;Description automatically generated">
            <a:extLst>
              <a:ext uri="{FF2B5EF4-FFF2-40B4-BE49-F238E27FC236}">
                <a16:creationId xmlns:a16="http://schemas.microsoft.com/office/drawing/2014/main" id="{CF881260-5F23-488F-B060-C7C768BAD088}"/>
              </a:ext>
            </a:extLst>
          </p:cNvPr>
          <p:cNvPicPr>
            <a:picLocks noChangeAspect="1"/>
          </p:cNvPicPr>
          <p:nvPr/>
        </p:nvPicPr>
        <p:blipFill>
          <a:blip r:embed="rId4"/>
          <a:stretch>
            <a:fillRect/>
          </a:stretch>
        </p:blipFill>
        <p:spPr>
          <a:xfrm>
            <a:off x="2924972" y="361294"/>
            <a:ext cx="7003887" cy="3419087"/>
          </a:xfrm>
          <a:prstGeom prst="rect">
            <a:avLst/>
          </a:prstGeom>
        </p:spPr>
      </p:pic>
      <p:sp>
        <p:nvSpPr>
          <p:cNvPr id="2" name="Oval 1">
            <a:extLst>
              <a:ext uri="{FF2B5EF4-FFF2-40B4-BE49-F238E27FC236}">
                <a16:creationId xmlns:a16="http://schemas.microsoft.com/office/drawing/2014/main" id="{E8CBE657-86A2-D0C1-1CB0-334CBB90B78D}"/>
              </a:ext>
            </a:extLst>
          </p:cNvPr>
          <p:cNvSpPr/>
          <p:nvPr/>
        </p:nvSpPr>
        <p:spPr>
          <a:xfrm>
            <a:off x="-1611177" y="727788"/>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2">
            <a:extLst>
              <a:ext uri="{FF2B5EF4-FFF2-40B4-BE49-F238E27FC236}">
                <a16:creationId xmlns:a16="http://schemas.microsoft.com/office/drawing/2014/main" id="{D3A9A1C6-A7DB-419E-9FDF-3F9DDFE21E6C}"/>
              </a:ext>
            </a:extLst>
          </p:cNvPr>
          <p:cNvSpPr txBox="1"/>
          <p:nvPr/>
        </p:nvSpPr>
        <p:spPr>
          <a:xfrm>
            <a:off x="1294543" y="304979"/>
            <a:ext cx="9301531" cy="95410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1. Q</a:t>
            </a:r>
            <a:r>
              <a:rPr kumimoji="0" lang="vi-VN"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uan sát các bức tranh, nêu hoạt động từng người trong tranh.</a:t>
            </a:r>
            <a:endParaRPr kumimoji="0" lang="zh-CN" altLang="en-US" sz="2800" b="1" i="0" u="none" strike="noStrike" kern="1200" cap="none" spc="0" normalizeH="0" baseline="0" noProof="0" dirty="0">
              <a:ln>
                <a:noFill/>
              </a:ln>
              <a:solidFill>
                <a:prstClr val="white"/>
              </a:solidFill>
              <a:effectLst/>
              <a:uLnTx/>
              <a:uFillTx/>
              <a:latin typeface="Calibri Light"/>
              <a:ea typeface="微软雅黑" panose="020B0503020204020204" pitchFamily="34" charset="-122"/>
              <a:cs typeface="+mn-cs"/>
            </a:endParaRPr>
          </a:p>
        </p:txBody>
      </p:sp>
      <p:pic>
        <p:nvPicPr>
          <p:cNvPr id="8" name="Picture 7">
            <a:extLst>
              <a:ext uri="{FF2B5EF4-FFF2-40B4-BE49-F238E27FC236}">
                <a16:creationId xmlns:a16="http://schemas.microsoft.com/office/drawing/2014/main" id="{6E6893F6-E3BB-429E-A950-528A76B4DA32}"/>
              </a:ext>
            </a:extLst>
          </p:cNvPr>
          <p:cNvPicPr>
            <a:picLocks noChangeAspect="1"/>
          </p:cNvPicPr>
          <p:nvPr/>
        </p:nvPicPr>
        <p:blipFill>
          <a:blip r:embed="rId4"/>
          <a:stretch>
            <a:fillRect/>
          </a:stretch>
        </p:blipFill>
        <p:spPr>
          <a:xfrm>
            <a:off x="2847546" y="1722419"/>
            <a:ext cx="6808719" cy="4742175"/>
          </a:xfrm>
          <a:prstGeom prst="rect">
            <a:avLst/>
          </a:prstGeom>
        </p:spPr>
      </p:pic>
      <p:sp>
        <p:nvSpPr>
          <p:cNvPr id="2" name="Oval 1">
            <a:extLst>
              <a:ext uri="{FF2B5EF4-FFF2-40B4-BE49-F238E27FC236}">
                <a16:creationId xmlns:a16="http://schemas.microsoft.com/office/drawing/2014/main" id="{C9E149B4-19AD-CB2D-AFA1-326762F89AF1}"/>
              </a:ext>
            </a:extLst>
          </p:cNvPr>
          <p:cNvSpPr/>
          <p:nvPr/>
        </p:nvSpPr>
        <p:spPr>
          <a:xfrm>
            <a:off x="-1604865" y="653142"/>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125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0A91E13-956B-4E42-B87F-6D8C72F7DF32}"/>
              </a:ext>
            </a:extLst>
          </p:cNvPr>
          <p:cNvPicPr>
            <a:picLocks noChangeAspect="1"/>
          </p:cNvPicPr>
          <p:nvPr/>
        </p:nvPicPr>
        <p:blipFill>
          <a:blip r:embed="rId15"/>
          <a:stretch>
            <a:fillRect/>
          </a:stretch>
        </p:blipFill>
        <p:spPr>
          <a:xfrm>
            <a:off x="4356241" y="1958394"/>
            <a:ext cx="3411021" cy="2375727"/>
          </a:xfrm>
          <a:prstGeom prst="rect">
            <a:avLst/>
          </a:prstGeom>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7AF26-ACC1-436C-BBFE-90ACB5CACAD6}"/>
              </a:ext>
            </a:extLst>
          </p:cNvPr>
          <p:cNvPicPr>
            <a:picLocks noChangeAspect="1"/>
          </p:cNvPicPr>
          <p:nvPr/>
        </p:nvPicPr>
        <p:blipFill>
          <a:blip r:embed="rId3"/>
          <a:stretch>
            <a:fillRect/>
          </a:stretch>
        </p:blipFill>
        <p:spPr>
          <a:xfrm>
            <a:off x="808234" y="1893388"/>
            <a:ext cx="4765860" cy="3593012"/>
          </a:xfrm>
          <a:prstGeom prst="rect">
            <a:avLst/>
          </a:prstGeom>
        </p:spPr>
      </p:pic>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 nội của Na đi lại rất khó khăn. Bà rất thích nắng nhưng ở trong phòng của bà, nắng không chiếu tới được.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Oval 1">
            <a:extLst>
              <a:ext uri="{FF2B5EF4-FFF2-40B4-BE49-F238E27FC236}">
                <a16:creationId xmlns:a16="http://schemas.microsoft.com/office/drawing/2014/main" id="{EBB168E0-92BA-F0D4-5D08-1666752FA53C}"/>
              </a:ext>
            </a:extLst>
          </p:cNvPr>
          <p:cNvSpPr/>
          <p:nvPr/>
        </p:nvSpPr>
        <p:spPr>
          <a:xfrm>
            <a:off x="-1604865" y="653142"/>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166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506948" y="1849547"/>
            <a:ext cx="6596008" cy="365740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buổi sáng, dạo chơi ở ngoài vườn Na thấy nắng trải lên vạt áo của mình. Liền có ý định bắt nắng trên vạt áo để đem về phòng cho bà xem.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1260A8E-1451-40C2-A3A9-4652ACF41686}"/>
              </a:ext>
            </a:extLst>
          </p:cNvPr>
          <p:cNvPicPr>
            <a:picLocks noChangeAspect="1"/>
          </p:cNvPicPr>
          <p:nvPr/>
        </p:nvPicPr>
        <p:blipFill>
          <a:blip r:embed="rId4"/>
          <a:stretch>
            <a:fillRect/>
          </a:stretch>
        </p:blipFill>
        <p:spPr>
          <a:xfrm>
            <a:off x="361414" y="1878350"/>
            <a:ext cx="5035810" cy="3618323"/>
          </a:xfrm>
          <a:prstGeom prst="rect">
            <a:avLst/>
          </a:prstGeom>
        </p:spPr>
      </p:pic>
      <p:sp>
        <p:nvSpPr>
          <p:cNvPr id="2" name="Oval 1">
            <a:extLst>
              <a:ext uri="{FF2B5EF4-FFF2-40B4-BE49-F238E27FC236}">
                <a16:creationId xmlns:a16="http://schemas.microsoft.com/office/drawing/2014/main" id="{D6311B66-6DD4-0A7E-E208-048AC0454F3F}"/>
              </a:ext>
            </a:extLst>
          </p:cNvPr>
          <p:cNvSpPr/>
          <p:nvPr/>
        </p:nvSpPr>
        <p:spPr>
          <a:xfrm>
            <a:off x="-1604865" y="662473"/>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54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198724" y="1849547"/>
            <a:ext cx="6993276"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 chạy ùa vào phòng bà, kể cho bà mình đã bắt nắng nhưng mở vạt áo ra lại không thấy gì. Bà hiểu chuyện và an ủi Na rằng: bà nhìn thấy nắng trên ánh mắt của Na và cả mái tóc của bé.</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BE16273-C815-466D-B60D-5BE9D14384FC}"/>
              </a:ext>
            </a:extLst>
          </p:cNvPr>
          <p:cNvPicPr>
            <a:picLocks noChangeAspect="1"/>
          </p:cNvPicPr>
          <p:nvPr/>
        </p:nvPicPr>
        <p:blipFill>
          <a:blip r:embed="rId4"/>
          <a:stretch>
            <a:fillRect/>
          </a:stretch>
        </p:blipFill>
        <p:spPr>
          <a:xfrm>
            <a:off x="0" y="1864064"/>
            <a:ext cx="5199981" cy="3632611"/>
          </a:xfrm>
          <a:prstGeom prst="rect">
            <a:avLst/>
          </a:prstGeom>
        </p:spPr>
      </p:pic>
      <p:sp>
        <p:nvSpPr>
          <p:cNvPr id="2" name="Oval 1">
            <a:extLst>
              <a:ext uri="{FF2B5EF4-FFF2-40B4-BE49-F238E27FC236}">
                <a16:creationId xmlns:a16="http://schemas.microsoft.com/office/drawing/2014/main" id="{A2617806-1A5B-AD28-35ED-EE446352F434}"/>
              </a:ext>
            </a:extLst>
          </p:cNvPr>
          <p:cNvSpPr/>
          <p:nvPr/>
        </p:nvSpPr>
        <p:spPr>
          <a:xfrm>
            <a:off x="-1604865" y="671804"/>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41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630238" y="1849547"/>
            <a:ext cx="6161958"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đó, mỗi sáng Na đều dạo chơi trong vườn để đem nắng vào phòng cho bà.</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2083A03-E874-4328-B7DE-410A9DC3D364}"/>
              </a:ext>
            </a:extLst>
          </p:cNvPr>
          <p:cNvPicPr>
            <a:picLocks noChangeAspect="1"/>
          </p:cNvPicPr>
          <p:nvPr/>
        </p:nvPicPr>
        <p:blipFill>
          <a:blip r:embed="rId4"/>
          <a:stretch>
            <a:fillRect/>
          </a:stretch>
        </p:blipFill>
        <p:spPr>
          <a:xfrm>
            <a:off x="445374" y="1853789"/>
            <a:ext cx="4567733" cy="3447676"/>
          </a:xfrm>
          <a:prstGeom prst="rect">
            <a:avLst/>
          </a:prstGeom>
        </p:spPr>
      </p:pic>
      <p:sp>
        <p:nvSpPr>
          <p:cNvPr id="2" name="Oval 1">
            <a:extLst>
              <a:ext uri="{FF2B5EF4-FFF2-40B4-BE49-F238E27FC236}">
                <a16:creationId xmlns:a16="http://schemas.microsoft.com/office/drawing/2014/main" id="{7F17C978-D71C-E585-3186-2A15B1DD1CE3}"/>
              </a:ext>
            </a:extLst>
          </p:cNvPr>
          <p:cNvSpPr/>
          <p:nvPr/>
        </p:nvSpPr>
        <p:spPr>
          <a:xfrm>
            <a:off x="-1604865" y="653142"/>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35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
        <p:nvSpPr>
          <p:cNvPr id="2" name="Oval 1">
            <a:extLst>
              <a:ext uri="{FF2B5EF4-FFF2-40B4-BE49-F238E27FC236}">
                <a16:creationId xmlns:a16="http://schemas.microsoft.com/office/drawing/2014/main" id="{9EEEA551-42C1-E2D6-A723-C428A229D82D}"/>
              </a:ext>
            </a:extLst>
          </p:cNvPr>
          <p:cNvSpPr/>
          <p:nvPr/>
        </p:nvSpPr>
        <p:spPr>
          <a:xfrm>
            <a:off x="-1651518" y="139958"/>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C0C3761E-C1BC-4722-949A-97D8A6CFD545}"/>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Oval 1">
            <a:extLst>
              <a:ext uri="{FF2B5EF4-FFF2-40B4-BE49-F238E27FC236}">
                <a16:creationId xmlns:a16="http://schemas.microsoft.com/office/drawing/2014/main" id="{86977469-4E4D-8992-A3C8-0A4892AA2CF7}"/>
              </a:ext>
            </a:extLst>
          </p:cNvPr>
          <p:cNvSpPr/>
          <p:nvPr/>
        </p:nvSpPr>
        <p:spPr>
          <a:xfrm>
            <a:off x="-1651518" y="239816"/>
            <a:ext cx="1053134" cy="1023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TotalTime>
  <Words>298</Words>
  <Application>Microsoft Office PowerPoint</Application>
  <PresentationFormat>Widescreen</PresentationFormat>
  <Paragraphs>32</Paragraphs>
  <Slides>13</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Arial-Rounded</vt:lpstr>
      <vt:lpstr>等线</vt:lpstr>
      <vt:lpstr>等线 Light</vt:lpstr>
      <vt:lpstr>微软雅黑</vt:lpstr>
      <vt:lpstr>宋体</vt:lpstr>
      <vt:lpstr>Arial</vt:lpstr>
      <vt:lpstr>Calibri</vt:lpstr>
      <vt:lpstr>Calibri Light</vt:lpstr>
      <vt:lpstr>Georgia</vt:lpstr>
      <vt:lpstr>Office 主题</vt:lpstr>
      <vt:lpstr>1_Simple Light</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2</cp:revision>
  <dcterms:created xsi:type="dcterms:W3CDTF">2022-09-17T06:45:05Z</dcterms:created>
  <dcterms:modified xsi:type="dcterms:W3CDTF">2024-11-23T06:07:16Z</dcterms:modified>
</cp:coreProperties>
</file>