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3"/>
  </p:notesMasterIdLst>
  <p:sldIdLst>
    <p:sldId id="257" r:id="rId2"/>
    <p:sldId id="258" r:id="rId3"/>
    <p:sldId id="259" r:id="rId4"/>
    <p:sldId id="277" r:id="rId5"/>
    <p:sldId id="11624" r:id="rId6"/>
    <p:sldId id="11697" r:id="rId7"/>
    <p:sldId id="366" r:id="rId8"/>
    <p:sldId id="11658" r:id="rId9"/>
    <p:sldId id="11688" r:id="rId10"/>
    <p:sldId id="11698" r:id="rId11"/>
    <p:sldId id="11699" r:id="rId12"/>
    <p:sldId id="732" r:id="rId13"/>
    <p:sldId id="318" r:id="rId14"/>
    <p:sldId id="286" r:id="rId15"/>
    <p:sldId id="11700" r:id="rId16"/>
    <p:sldId id="11701" r:id="rId17"/>
    <p:sldId id="11702" r:id="rId18"/>
    <p:sldId id="11703" r:id="rId19"/>
    <p:sldId id="11704" r:id="rId20"/>
    <p:sldId id="281"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81" autoAdjust="0"/>
  </p:normalViewPr>
  <p:slideViewPr>
    <p:cSldViewPr snapToGrid="0">
      <p:cViewPr varScale="1">
        <p:scale>
          <a:sx n="56" d="100"/>
          <a:sy n="56" d="100"/>
        </p:scale>
        <p:origin x="10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36A0-770D-4787-A568-65387D3BCD7E}"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DC7C0-DC09-406E-8AC9-2DBBFEBBA743}" type="slidenum">
              <a:rPr lang="en-US" smtClean="0"/>
              <a:t>‹#›</a:t>
            </a:fld>
            <a:endParaRPr lang="en-US"/>
          </a:p>
        </p:txBody>
      </p:sp>
    </p:spTree>
    <p:extLst>
      <p:ext uri="{BB962C8B-B14F-4D97-AF65-F5344CB8AC3E}">
        <p14:creationId xmlns:p14="http://schemas.microsoft.com/office/powerpoint/2010/main" val="36985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28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957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822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541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809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99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562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B1757-8956-4EB9-A61B-2BB94BC071D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8618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53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575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49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072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973A0-69F4-404C-83AF-F6161DA109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00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11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76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079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0580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57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12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17771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7793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2885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8106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179153" y="2002017"/>
            <a:ext cx="3242691" cy="3236286"/>
          </a:xfrm>
          <a:custGeom>
            <a:avLst/>
            <a:gdLst>
              <a:gd name="connsiteX0" fmla="*/ 1613874 w 3242691"/>
              <a:gd name="connsiteY0" fmla="*/ 732220 h 3236286"/>
              <a:gd name="connsiteX1" fmla="*/ 1144229 w 3242691"/>
              <a:gd name="connsiteY1" fmla="*/ 939291 h 3236286"/>
              <a:gd name="connsiteX2" fmla="*/ 967044 w 3242691"/>
              <a:gd name="connsiteY2" fmla="*/ 1624547 h 3236286"/>
              <a:gd name="connsiteX3" fmla="*/ 1143161 w 3242691"/>
              <a:gd name="connsiteY3" fmla="*/ 2305533 h 3236286"/>
              <a:gd name="connsiteX4" fmla="*/ 1622413 w 3242691"/>
              <a:gd name="connsiteY4" fmla="*/ 2512604 h 3236286"/>
              <a:gd name="connsiteX5" fmla="*/ 2104867 w 3242691"/>
              <a:gd name="connsiteY5" fmla="*/ 2309803 h 3236286"/>
              <a:gd name="connsiteX6" fmla="*/ 2275648 w 3242691"/>
              <a:gd name="connsiteY6" fmla="*/ 1581852 h 3236286"/>
              <a:gd name="connsiteX7" fmla="*/ 2097396 w 3242691"/>
              <a:gd name="connsiteY7" fmla="*/ 936089 h 3236286"/>
              <a:gd name="connsiteX8" fmla="*/ 1613874 w 3242691"/>
              <a:gd name="connsiteY8" fmla="*/ 732220 h 3236286"/>
              <a:gd name="connsiteX9" fmla="*/ 1616009 w 3242691"/>
              <a:gd name="connsiteY9" fmla="*/ 0 h 3236286"/>
              <a:gd name="connsiteX10" fmla="*/ 2820010 w 3242691"/>
              <a:gd name="connsiteY10" fmla="*/ 419479 h 3236286"/>
              <a:gd name="connsiteX11" fmla="*/ 3242691 w 3242691"/>
              <a:gd name="connsiteY11" fmla="*/ 1594660 h 3236286"/>
              <a:gd name="connsiteX12" fmla="*/ 3058035 w 3242691"/>
              <a:gd name="connsiteY12" fmla="*/ 2494459 h 3236286"/>
              <a:gd name="connsiteX13" fmla="*/ 2524347 w 3242691"/>
              <a:gd name="connsiteY13" fmla="*/ 3040956 h 3236286"/>
              <a:gd name="connsiteX14" fmla="*/ 1654435 w 3242691"/>
              <a:gd name="connsiteY14" fmla="*/ 3236286 h 3236286"/>
              <a:gd name="connsiteX15" fmla="*/ 778118 w 3242691"/>
              <a:gd name="connsiteY15" fmla="*/ 3067640 h 3236286"/>
              <a:gd name="connsiteX16" fmla="*/ 215610 w 3242691"/>
              <a:gd name="connsiteY16" fmla="*/ 2533952 h 3236286"/>
              <a:gd name="connsiteX17" fmla="*/ 0 w 3242691"/>
              <a:gd name="connsiteY17" fmla="*/ 1620278 h 3236286"/>
              <a:gd name="connsiteX18" fmla="*/ 426952 w 3242691"/>
              <a:gd name="connsiteY18" fmla="*/ 426950 h 3236286"/>
              <a:gd name="connsiteX19" fmla="*/ 1616009 w 3242691"/>
              <a:gd name="connsiteY19" fmla="*/ 0 h 323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91" h="3236286">
                <a:moveTo>
                  <a:pt x="1613874" y="732220"/>
                </a:moveTo>
                <a:cubicBezTo>
                  <a:pt x="1418900" y="732220"/>
                  <a:pt x="1262351" y="801244"/>
                  <a:pt x="1144229" y="939291"/>
                </a:cubicBezTo>
                <a:cubicBezTo>
                  <a:pt x="1026106" y="1077338"/>
                  <a:pt x="967044" y="1305757"/>
                  <a:pt x="967044" y="1624547"/>
                </a:cubicBezTo>
                <a:cubicBezTo>
                  <a:pt x="967044" y="1940491"/>
                  <a:pt x="1025750" y="2167486"/>
                  <a:pt x="1143161" y="2305533"/>
                </a:cubicBezTo>
                <a:cubicBezTo>
                  <a:pt x="1260573" y="2443581"/>
                  <a:pt x="1420323" y="2512604"/>
                  <a:pt x="1622413" y="2512604"/>
                </a:cubicBezTo>
                <a:cubicBezTo>
                  <a:pt x="1830196" y="2512604"/>
                  <a:pt x="1991014" y="2445004"/>
                  <a:pt x="2104867" y="2309803"/>
                </a:cubicBezTo>
                <a:cubicBezTo>
                  <a:pt x="2218721" y="2174602"/>
                  <a:pt x="2275648" y="1931952"/>
                  <a:pt x="2275648" y="1581852"/>
                </a:cubicBezTo>
                <a:cubicBezTo>
                  <a:pt x="2275648" y="1287256"/>
                  <a:pt x="2216230" y="1072002"/>
                  <a:pt x="2097396" y="936089"/>
                </a:cubicBezTo>
                <a:cubicBezTo>
                  <a:pt x="1978561" y="800176"/>
                  <a:pt x="1817387" y="732220"/>
                  <a:pt x="1613874" y="732220"/>
                </a:cubicBezTo>
                <a:close/>
                <a:moveTo>
                  <a:pt x="1616009" y="0"/>
                </a:moveTo>
                <a:cubicBezTo>
                  <a:pt x="2136889" y="0"/>
                  <a:pt x="2538223" y="139826"/>
                  <a:pt x="2820010" y="419479"/>
                </a:cubicBezTo>
                <a:cubicBezTo>
                  <a:pt x="3101797" y="699131"/>
                  <a:pt x="3242691" y="1090858"/>
                  <a:pt x="3242691" y="1594660"/>
                </a:cubicBezTo>
                <a:cubicBezTo>
                  <a:pt x="3242691" y="1960415"/>
                  <a:pt x="3181139" y="2260348"/>
                  <a:pt x="3058035" y="2494459"/>
                </a:cubicBezTo>
                <a:cubicBezTo>
                  <a:pt x="2934931" y="2728570"/>
                  <a:pt x="2757035" y="2910736"/>
                  <a:pt x="2524347" y="3040956"/>
                </a:cubicBezTo>
                <a:cubicBezTo>
                  <a:pt x="2291659" y="3171176"/>
                  <a:pt x="2001687" y="3236286"/>
                  <a:pt x="1654435" y="3236286"/>
                </a:cubicBezTo>
                <a:cubicBezTo>
                  <a:pt x="1301489" y="3236286"/>
                  <a:pt x="1009383" y="3180071"/>
                  <a:pt x="778118" y="3067640"/>
                </a:cubicBezTo>
                <a:cubicBezTo>
                  <a:pt x="546854" y="2955210"/>
                  <a:pt x="359351" y="2777314"/>
                  <a:pt x="215610" y="2533952"/>
                </a:cubicBezTo>
                <a:cubicBezTo>
                  <a:pt x="71870" y="2290590"/>
                  <a:pt x="0" y="1986032"/>
                  <a:pt x="0" y="1620278"/>
                </a:cubicBezTo>
                <a:cubicBezTo>
                  <a:pt x="0" y="1109360"/>
                  <a:pt x="142317" y="711584"/>
                  <a:pt x="426952" y="426950"/>
                </a:cubicBezTo>
                <a:cubicBezTo>
                  <a:pt x="711585" y="142316"/>
                  <a:pt x="1107938" y="0"/>
                  <a:pt x="16160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2589481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93984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291579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60132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3805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57151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6536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496707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57043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C735EDD-E1A0-4DCA-9444-DBE97C4466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61690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7.png"/><Relationship Id="rId7"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4">
            <a:extLst>
              <a:ext uri="{28A0092B-C50C-407E-A947-70E740481C1C}">
                <a14:useLocalDpi xmlns:a14="http://schemas.microsoft.com/office/drawing/2010/main" val="0"/>
              </a:ext>
            </a:extLst>
          </a:blip>
          <a:srcRect l="10279" t="18348" r="8629"/>
          <a:stretch/>
        </p:blipFill>
        <p:spPr>
          <a:xfrm>
            <a:off x="0" y="838524"/>
            <a:ext cx="12458753" cy="6019476"/>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5645" t="41289" r="48226" b="-4"/>
          <a:stretch/>
        </p:blipFill>
        <p:spPr>
          <a:xfrm flipH="1">
            <a:off x="10218480" y="2656554"/>
            <a:ext cx="1973520"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8">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9">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14" name="Picture 13">
            <a:extLst>
              <a:ext uri="{FF2B5EF4-FFF2-40B4-BE49-F238E27FC236}">
                <a16:creationId xmlns:a16="http://schemas.microsoft.com/office/drawing/2014/main" id="{2F5B4F99-5C60-47EA-AFC2-9C4FC148414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206251" y="727685"/>
            <a:ext cx="5065051" cy="937848"/>
          </a:xfrm>
          <a:prstGeom prst="rect">
            <a:avLst/>
          </a:prstGeom>
        </p:spPr>
      </p:pic>
      <p:sp>
        <p:nvSpPr>
          <p:cNvPr id="16" name="TextBox 15">
            <a:extLst>
              <a:ext uri="{FF2B5EF4-FFF2-40B4-BE49-F238E27FC236}">
                <a16:creationId xmlns:a16="http://schemas.microsoft.com/office/drawing/2014/main" id="{F58B65CC-1772-4BDA-9782-C0773F85B088}"/>
              </a:ext>
            </a:extLst>
          </p:cNvPr>
          <p:cNvSpPr txBox="1"/>
          <p:nvPr/>
        </p:nvSpPr>
        <p:spPr>
          <a:xfrm>
            <a:off x="3409950" y="161925"/>
            <a:ext cx="6096000" cy="461665"/>
          </a:xfrm>
          <a:prstGeom prst="rect">
            <a:avLst/>
          </a:prstGeom>
          <a:noFill/>
        </p:spPr>
        <p:txBody>
          <a:bodyPr wrap="square" rtlCol="0">
            <a:spAutoFit/>
          </a:bodyPr>
          <a:lstStyle/>
          <a:p>
            <a:pPr algn="ctr"/>
            <a:r>
              <a:rPr lang="en-US" sz="2400" b="1" smtClean="0">
                <a:latin typeface="Calibri" panose="020F0502020204030204" pitchFamily="34" charset="0"/>
                <a:cs typeface="Calibri" panose="020F0502020204030204" pitchFamily="34" charset="0"/>
              </a:rPr>
              <a:t>Thứ Năm ngày 26 tháng 12 năm 2024</a:t>
            </a:r>
            <a:endParaRPr lang="en-US" sz="24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FF78D9A-FD39-4E66-AC90-421DC30B073E}"/>
              </a:ext>
            </a:extLst>
          </p:cNvPr>
          <p:cNvPicPr>
            <a:picLocks noChangeAspect="1"/>
          </p:cNvPicPr>
          <p:nvPr/>
        </p:nvPicPr>
        <p:blipFill>
          <a:blip r:embed="rId12"/>
          <a:stretch>
            <a:fillRect/>
          </a:stretch>
        </p:blipFill>
        <p:spPr>
          <a:xfrm>
            <a:off x="3457337" y="2568983"/>
            <a:ext cx="5486876" cy="2310584"/>
          </a:xfrm>
          <a:prstGeom prst="rect">
            <a:avLst/>
          </a:prstGeom>
        </p:spPr>
      </p:pic>
      <p:pic>
        <p:nvPicPr>
          <p:cNvPr id="5" name="Picture 4">
            <a:extLst>
              <a:ext uri="{FF2B5EF4-FFF2-40B4-BE49-F238E27FC236}">
                <a16:creationId xmlns:a16="http://schemas.microsoft.com/office/drawing/2014/main" id="{751F9EBD-F90F-48EC-B526-F0B9DDBC9D2D}"/>
              </a:ext>
            </a:extLst>
          </p:cNvPr>
          <p:cNvPicPr>
            <a:picLocks noChangeAspect="1"/>
          </p:cNvPicPr>
          <p:nvPr/>
        </p:nvPicPr>
        <p:blipFill>
          <a:blip r:embed="rId13"/>
          <a:stretch>
            <a:fillRect/>
          </a:stretch>
        </p:blipFill>
        <p:spPr>
          <a:xfrm>
            <a:off x="5227618" y="2040218"/>
            <a:ext cx="1908213" cy="853514"/>
          </a:xfrm>
          <a:prstGeom prst="rect">
            <a:avLst/>
          </a:prstGeom>
        </p:spPr>
      </p:pic>
    </p:spTree>
    <p:extLst>
      <p:ext uri="{BB962C8B-B14F-4D97-AF65-F5344CB8AC3E}">
        <p14:creationId xmlns:p14="http://schemas.microsoft.com/office/powerpoint/2010/main" val="17870162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676401" y="2461181"/>
            <a:ext cx="9589224" cy="2554545"/>
          </a:xfrm>
          <a:prstGeom prst="rect">
            <a:avLst/>
          </a:prstGeom>
          <a:noFill/>
        </p:spPr>
        <p:txBody>
          <a:bodyPr wrap="square" rtlCol="0">
            <a:spAutoFit/>
          </a:bodyPr>
          <a:lstStyle/>
          <a:p>
            <a:pPr lvl="0" algn="just"/>
            <a:r>
              <a:rPr lang="vi-VN" sz="3200" b="1" dirty="0">
                <a:solidFill>
                  <a:srgbClr val="FF2D4E"/>
                </a:solidFill>
                <a:latin typeface="Calibri" panose="020F0502020204030204" pitchFamily="34" charset="0"/>
                <a:cs typeface="Calibri" panose="020F0502020204030204" pitchFamily="34" charset="0"/>
              </a:rPr>
              <a:t>Nếu mỗi chúng ta</a:t>
            </a:r>
            <a:r>
              <a:rPr lang="en-US" sz="3200" b="1" dirty="0">
                <a:solidFill>
                  <a:srgbClr val="FF2D4E"/>
                </a:solidFill>
                <a:latin typeface="Calibri" panose="020F0502020204030204" pitchFamily="34" charset="0"/>
                <a:cs typeface="Calibri" panose="020F0502020204030204" pitchFamily="34" charset="0"/>
              </a:rPr>
              <a:t> </a:t>
            </a:r>
            <a:r>
              <a:rPr lang="vi-VN" sz="3200" b="1" dirty="0">
                <a:solidFill>
                  <a:srgbClr val="FF2D4E"/>
                </a:solidFill>
                <a:latin typeface="Calibri" panose="020F0502020204030204" pitchFamily="34" charset="0"/>
                <a:cs typeface="Calibri" panose="020F0502020204030204" pitchFamily="34" charset="0"/>
              </a:rPr>
              <a:t>không chăm sóc cho ngôi nhà của mình thì ngôi nhà em ở cũng có thể trở thành “Ngôi nhà lọ lem.” Còn nếu chúng ta thực hiện lau dọn nhà cửa hằng ngày thì mỗi chúng ta cũng có “phép thuật” giống cô tiên, mang lại niềm vui cho ngôi nhà</a:t>
            </a:r>
            <a:r>
              <a:rPr lang="en-US" sz="3200" b="1" dirty="0">
                <a:solidFill>
                  <a:srgbClr val="FF2D4E"/>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8"/>
          <a:stretch>
            <a:fillRect/>
          </a:stretch>
        </p:blipFill>
        <p:spPr>
          <a:xfrm>
            <a:off x="-234108" y="-293899"/>
            <a:ext cx="3488981" cy="2979950"/>
          </a:xfrm>
          <a:prstGeom prst="rect">
            <a:avLst/>
          </a:prstGeom>
        </p:spPr>
      </p:pic>
    </p:spTree>
    <p:extLst>
      <p:ext uri="{BB962C8B-B14F-4D97-AF65-F5344CB8AC3E}">
        <p14:creationId xmlns:p14="http://schemas.microsoft.com/office/powerpoint/2010/main" val="3978782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7" name="Picture 6">
            <a:extLst>
              <a:ext uri="{FF2B5EF4-FFF2-40B4-BE49-F238E27FC236}">
                <a16:creationId xmlns:a16="http://schemas.microsoft.com/office/drawing/2014/main" id="{EC0BB8E5-41CE-4DAB-99ED-CA8E280C3EC4}"/>
              </a:ext>
            </a:extLst>
          </p:cNvPr>
          <p:cNvPicPr>
            <a:picLocks noChangeAspect="1"/>
          </p:cNvPicPr>
          <p:nvPr/>
        </p:nvPicPr>
        <p:blipFill>
          <a:blip r:embed="rId7"/>
          <a:stretch>
            <a:fillRect/>
          </a:stretch>
        </p:blipFill>
        <p:spPr>
          <a:xfrm>
            <a:off x="3414327" y="2845948"/>
            <a:ext cx="4487045" cy="2804403"/>
          </a:xfrm>
          <a:prstGeom prst="rect">
            <a:avLst/>
          </a:prstGeom>
        </p:spPr>
      </p:pic>
    </p:spTree>
    <p:extLst>
      <p:ext uri="{BB962C8B-B14F-4D97-AF65-F5344CB8AC3E}">
        <p14:creationId xmlns:p14="http://schemas.microsoft.com/office/powerpoint/2010/main" val="9857998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Chia sẻ về một số dụng cụ dọn vệ sinh và cách sử dụng </a:t>
            </a:r>
            <a:endParaRPr lang="en-US" sz="36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A057CCC-62F4-47ED-B44F-6D19A5C5E2E4}"/>
              </a:ext>
            </a:extLst>
          </p:cNvPr>
          <p:cNvSpPr txBox="1"/>
          <p:nvPr/>
        </p:nvSpPr>
        <p:spPr>
          <a:xfrm>
            <a:off x="457201" y="1228725"/>
            <a:ext cx="11734799" cy="954107"/>
          </a:xfrm>
          <a:prstGeom prst="rect">
            <a:avLst/>
          </a:prstGeom>
          <a:noFill/>
        </p:spPr>
        <p:txBody>
          <a:bodyPr wrap="square" rtlCol="0">
            <a:spAutoFit/>
          </a:bodyPr>
          <a:lstStyle/>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Kể tên, vẽ lại các dụng cụ vệ sinh trong nhà.</a:t>
            </a:r>
          </a:p>
          <a:p>
            <a:pPr marL="285750" indent="-285750">
              <a:buFont typeface="Arial" panose="020B0604020202020204" pitchFamily="34" charset="0"/>
              <a:buChar char="•"/>
            </a:pPr>
            <a:r>
              <a:rPr lang="nl-NL" sz="28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Nêu cách sử dụng của mỗi loại dụng cụ.</a:t>
            </a:r>
            <a:endParaRPr lang="en-US"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2A929993-AA25-4888-AD14-C4768000B54F}"/>
              </a:ext>
            </a:extLst>
          </p:cNvPr>
          <p:cNvPicPr>
            <a:picLocks noChangeAspect="1"/>
          </p:cNvPicPr>
          <p:nvPr/>
        </p:nvPicPr>
        <p:blipFill>
          <a:blip r:embed="rId5"/>
          <a:stretch>
            <a:fillRect/>
          </a:stretch>
        </p:blipFill>
        <p:spPr>
          <a:xfrm>
            <a:off x="2405062" y="2328862"/>
            <a:ext cx="7102814" cy="3614738"/>
          </a:xfrm>
          <a:prstGeom prst="rect">
            <a:avLst/>
          </a:prstGeom>
        </p:spPr>
      </p:pic>
    </p:spTree>
    <p:extLst>
      <p:ext uri="{BB962C8B-B14F-4D97-AF65-F5344CB8AC3E}">
        <p14:creationId xmlns:p14="http://schemas.microsoft.com/office/powerpoint/2010/main" val="8491111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C205E796-C24E-4EF3-9746-B7318D7ED72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57" name="图片 56">
            <a:extLst>
              <a:ext uri="{FF2B5EF4-FFF2-40B4-BE49-F238E27FC236}">
                <a16:creationId xmlns:a16="http://schemas.microsoft.com/office/drawing/2014/main" id="{592D59B5-B4F9-4E3B-A657-4A20775A46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60" name="Picture 59">
            <a:extLst>
              <a:ext uri="{FF2B5EF4-FFF2-40B4-BE49-F238E27FC236}">
                <a16:creationId xmlns:a16="http://schemas.microsoft.com/office/drawing/2014/main" id="{CCD2C53E-034A-4B01-AF53-1A6B8192AAC4}"/>
              </a:ext>
            </a:extLst>
          </p:cNvPr>
          <p:cNvPicPr>
            <a:picLocks noChangeAspect="1"/>
          </p:cNvPicPr>
          <p:nvPr/>
        </p:nvPicPr>
        <p:blipFill>
          <a:blip r:embed="rId5"/>
          <a:stretch>
            <a:fillRect/>
          </a:stretch>
        </p:blipFill>
        <p:spPr>
          <a:xfrm>
            <a:off x="1100136" y="785811"/>
            <a:ext cx="10245895" cy="5214303"/>
          </a:xfrm>
          <a:prstGeom prst="rect">
            <a:avLst/>
          </a:prstGeom>
          <a:ln>
            <a:noFill/>
          </a:ln>
          <a:effectLst>
            <a:softEdge rad="112500"/>
          </a:effectLst>
        </p:spPr>
      </p:pic>
      <p:cxnSp>
        <p:nvCxnSpPr>
          <p:cNvPr id="62" name="Straight Arrow Connector 61">
            <a:extLst>
              <a:ext uri="{FF2B5EF4-FFF2-40B4-BE49-F238E27FC236}">
                <a16:creationId xmlns:a16="http://schemas.microsoft.com/office/drawing/2014/main" id="{CA959B58-3CCC-4A3B-A3DC-42B6759BD0C4}"/>
              </a:ext>
            </a:extLst>
          </p:cNvPr>
          <p:cNvCxnSpPr/>
          <p:nvPr/>
        </p:nvCxnSpPr>
        <p:spPr>
          <a:xfrm flipH="1">
            <a:off x="2209800" y="2447925"/>
            <a:ext cx="352425" cy="1962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20AD78-45A2-49E9-A1B0-FB0AFD594116}"/>
              </a:ext>
            </a:extLst>
          </p:cNvPr>
          <p:cNvCxnSpPr>
            <a:cxnSpLocks/>
          </p:cNvCxnSpPr>
          <p:nvPr/>
        </p:nvCxnSpPr>
        <p:spPr>
          <a:xfrm>
            <a:off x="2628900" y="2438400"/>
            <a:ext cx="643890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EB1971-0656-4BAE-89FD-08757D3D4704}"/>
              </a:ext>
            </a:extLst>
          </p:cNvPr>
          <p:cNvCxnSpPr>
            <a:cxnSpLocks/>
          </p:cNvCxnSpPr>
          <p:nvPr/>
        </p:nvCxnSpPr>
        <p:spPr>
          <a:xfrm flipH="1">
            <a:off x="3752850" y="2667000"/>
            <a:ext cx="1162050" cy="2505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C2B0259B-14CB-41E5-A30E-48BF52AD7882}"/>
              </a:ext>
            </a:extLst>
          </p:cNvPr>
          <p:cNvCxnSpPr>
            <a:cxnSpLocks/>
          </p:cNvCxnSpPr>
          <p:nvPr/>
        </p:nvCxnSpPr>
        <p:spPr>
          <a:xfrm>
            <a:off x="7343775" y="2333625"/>
            <a:ext cx="133350" cy="1009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2A5D56E-C9D4-4F5B-BEB4-6C3C2F509B00}"/>
              </a:ext>
            </a:extLst>
          </p:cNvPr>
          <p:cNvCxnSpPr>
            <a:cxnSpLocks/>
          </p:cNvCxnSpPr>
          <p:nvPr/>
        </p:nvCxnSpPr>
        <p:spPr>
          <a:xfrm flipH="1">
            <a:off x="6429375" y="2505075"/>
            <a:ext cx="2990850" cy="2066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CDF6A6D-E017-48F9-9713-B00294347943}"/>
              </a:ext>
            </a:extLst>
          </p:cNvPr>
          <p:cNvCxnSpPr>
            <a:cxnSpLocks/>
          </p:cNvCxnSpPr>
          <p:nvPr/>
        </p:nvCxnSpPr>
        <p:spPr>
          <a:xfrm flipH="1">
            <a:off x="4095750" y="2638425"/>
            <a:ext cx="7239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922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up)">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up)">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wipe(up)">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up)">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1590676" y="3251756"/>
            <a:ext cx="9589224"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Các dụng cụ vệ sinh giúp chúng ta rất nhiều trong việc dọn dẹp nhà cửa. Đó là những “trợ lí việc nhà” của chúng ta</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8"/>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862892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5" name="Picture 4">
            <a:extLst>
              <a:ext uri="{FF2B5EF4-FFF2-40B4-BE49-F238E27FC236}">
                <a16:creationId xmlns:a16="http://schemas.microsoft.com/office/drawing/2014/main" id="{D3134CBA-3171-4C64-A300-10789DFBF555}"/>
              </a:ext>
            </a:extLst>
          </p:cNvPr>
          <p:cNvPicPr>
            <a:picLocks noChangeAspect="1"/>
          </p:cNvPicPr>
          <p:nvPr/>
        </p:nvPicPr>
        <p:blipFill>
          <a:blip r:embed="rId7"/>
          <a:stretch>
            <a:fillRect/>
          </a:stretch>
        </p:blipFill>
        <p:spPr>
          <a:xfrm>
            <a:off x="2752047" y="3779071"/>
            <a:ext cx="6840305" cy="1566808"/>
          </a:xfrm>
          <a:prstGeom prst="rect">
            <a:avLst/>
          </a:prstGeom>
        </p:spPr>
      </p:pic>
    </p:spTree>
    <p:extLst>
      <p:ext uri="{BB962C8B-B14F-4D97-AF65-F5344CB8AC3E}">
        <p14:creationId xmlns:p14="http://schemas.microsoft.com/office/powerpoint/2010/main" val="31346141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26C6B64-0E8E-402B-A0C6-1EC5243ED8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9" name="图片 18">
            <a:extLst>
              <a:ext uri="{FF2B5EF4-FFF2-40B4-BE49-F238E27FC236}">
                <a16:creationId xmlns:a16="http://schemas.microsoft.com/office/drawing/2014/main" id="{7C4EE1D3-01AE-4516-BB77-F861E283EFD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sp>
        <p:nvSpPr>
          <p:cNvPr id="22" name="TextBox 21">
            <a:extLst>
              <a:ext uri="{FF2B5EF4-FFF2-40B4-BE49-F238E27FC236}">
                <a16:creationId xmlns:a16="http://schemas.microsoft.com/office/drawing/2014/main" id="{C910FD03-E6DA-43B9-BC2A-5B924490A5FC}"/>
              </a:ext>
            </a:extLst>
          </p:cNvPr>
          <p:cNvSpPr txBox="1"/>
          <p:nvPr/>
        </p:nvSpPr>
        <p:spPr>
          <a:xfrm>
            <a:off x="904875" y="216501"/>
            <a:ext cx="10915650"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Bí kíp sử dụng các dụng cụ lau dọn vệ sinh nhà cửa. </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EFECB02-BE63-4883-AEA0-F777A10FB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090" y="1401445"/>
            <a:ext cx="4648200" cy="4648200"/>
          </a:xfrm>
          <a:prstGeom prst="rect">
            <a:avLst/>
          </a:prstGeom>
        </p:spPr>
      </p:pic>
      <p:sp>
        <p:nvSpPr>
          <p:cNvPr id="9" name="Rounded Rectangular Callout 16">
            <a:extLst>
              <a:ext uri="{FF2B5EF4-FFF2-40B4-BE49-F238E27FC236}">
                <a16:creationId xmlns:a16="http://schemas.microsoft.com/office/drawing/2014/main" id="{4C1C32A7-F1CE-4DD8-B704-938814AE3758}"/>
              </a:ext>
            </a:extLst>
          </p:cNvPr>
          <p:cNvSpPr/>
          <p:nvPr/>
        </p:nvSpPr>
        <p:spPr>
          <a:xfrm>
            <a:off x="2286001" y="1175818"/>
            <a:ext cx="3476624" cy="1053032"/>
          </a:xfrm>
          <a:prstGeom prst="wedgeRoundRectCallout">
            <a:avLst>
              <a:gd name="adj1" fmla="val -64307"/>
              <a:gd name="adj2" fmla="val 55535"/>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Cái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chổi</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 </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7" name="Picture 6" descr="A picture containing text, envelope&#10;&#10;Description automatically generated">
            <a:extLst>
              <a:ext uri="{FF2B5EF4-FFF2-40B4-BE49-F238E27FC236}">
                <a16:creationId xmlns:a16="http://schemas.microsoft.com/office/drawing/2014/main" id="{E2D9FBF1-7F4C-4AA8-9DF1-E8F1CCF7AC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750" y="2867025"/>
            <a:ext cx="5829300" cy="3886200"/>
          </a:xfrm>
          <a:prstGeom prst="rect">
            <a:avLst/>
          </a:prstGeom>
        </p:spPr>
      </p:pic>
      <p:sp>
        <p:nvSpPr>
          <p:cNvPr id="12" name="Rounded Rectangular Callout 16">
            <a:extLst>
              <a:ext uri="{FF2B5EF4-FFF2-40B4-BE49-F238E27FC236}">
                <a16:creationId xmlns:a16="http://schemas.microsoft.com/office/drawing/2014/main" id="{65415AEB-F569-4E2C-AA75-FAE2F1A70053}"/>
              </a:ext>
            </a:extLst>
          </p:cNvPr>
          <p:cNvSpPr/>
          <p:nvPr/>
        </p:nvSpPr>
        <p:spPr>
          <a:xfrm>
            <a:off x="5191126" y="2375968"/>
            <a:ext cx="3562349" cy="1053032"/>
          </a:xfrm>
          <a:prstGeom prst="wedgeRoundRectCallout">
            <a:avLst>
              <a:gd name="adj1" fmla="val -44521"/>
              <a:gd name="adj2" fmla="val 85384"/>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dirty="0" err="1">
                <a:solidFill>
                  <a:srgbClr val="005279"/>
                </a:solidFill>
                <a:latin typeface="Arial" panose="020B0604020202020204" pitchFamily="34" charset="0"/>
                <a:cs typeface="Arial" panose="020B0604020202020204" pitchFamily="34" charset="0"/>
              </a:rPr>
              <a:t>Khăn</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lau</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để</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làm</a:t>
            </a:r>
            <a:r>
              <a:rPr lang="en-US" sz="3600" kern="0" dirty="0">
                <a:solidFill>
                  <a:srgbClr val="005279"/>
                </a:solidFill>
                <a:latin typeface="Arial" panose="020B0604020202020204" pitchFamily="34" charset="0"/>
                <a:cs typeface="Arial" panose="020B0604020202020204" pitchFamily="34" charset="0"/>
              </a:rPr>
              <a:t> </a:t>
            </a:r>
            <a:r>
              <a:rPr lang="en-US" sz="3600" kern="0" dirty="0" err="1">
                <a:solidFill>
                  <a:srgbClr val="005279"/>
                </a:solidFill>
                <a:latin typeface="Arial" panose="020B0604020202020204" pitchFamily="34" charset="0"/>
                <a:cs typeface="Arial" panose="020B0604020202020204" pitchFamily="34" charset="0"/>
              </a:rPr>
              <a:t>gì</a:t>
            </a:r>
            <a:r>
              <a:rPr lang="en-US" sz="3600" kern="0" dirty="0">
                <a:solidFill>
                  <a:srgbClr val="005279"/>
                </a:solidFill>
                <a:latin typeface="Arial" panose="020B0604020202020204" pitchFamily="34" charset="0"/>
                <a:cs typeface="Arial" panose="020B0604020202020204" pitchFamily="34" charset="0"/>
              </a:rPr>
              <a:t>?</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pic>
        <p:nvPicPr>
          <p:cNvPr id="10" name="Picture 9" descr="A picture containing text, gear, vector graphics&#10;&#10;Description automatically generated">
            <a:extLst>
              <a:ext uri="{FF2B5EF4-FFF2-40B4-BE49-F238E27FC236}">
                <a16:creationId xmlns:a16="http://schemas.microsoft.com/office/drawing/2014/main" id="{FBB66FFA-ACE8-46D9-A032-A0873FA5C1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6249" y="4407297"/>
            <a:ext cx="2831703" cy="2831703"/>
          </a:xfrm>
          <a:prstGeom prst="rect">
            <a:avLst/>
          </a:prstGeom>
        </p:spPr>
      </p:pic>
      <p:sp>
        <p:nvSpPr>
          <p:cNvPr id="15" name="Rounded Rectangular Callout 16">
            <a:extLst>
              <a:ext uri="{FF2B5EF4-FFF2-40B4-BE49-F238E27FC236}">
                <a16:creationId xmlns:a16="http://schemas.microsoft.com/office/drawing/2014/main" id="{85293D51-0B4C-4B30-AE7A-9764C8231D32}"/>
              </a:ext>
            </a:extLst>
          </p:cNvPr>
          <p:cNvSpPr/>
          <p:nvPr/>
        </p:nvSpPr>
        <p:spPr>
          <a:xfrm>
            <a:off x="8516712" y="3572036"/>
            <a:ext cx="3562349" cy="1053032"/>
          </a:xfrm>
          <a:prstGeom prst="wedgeRoundRectCallout">
            <a:avLst>
              <a:gd name="adj1" fmla="val -15911"/>
              <a:gd name="adj2" fmla="val 72721"/>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600" kern="0">
                <a:solidFill>
                  <a:srgbClr val="005279"/>
                </a:solidFill>
                <a:latin typeface="Arial" panose="020B0604020202020204" pitchFamily="34" charset="0"/>
                <a:cs typeface="Arial" panose="020B0604020202020204" pitchFamily="34" charset="0"/>
              </a:rPr>
              <a:t>Bàn chải để làm gì?</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895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9"/>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0"/>
                                  </p:iterate>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5" presetClass="emph" presetSubtype="0" grpId="1" nodeType="withEffect">
                                  <p:stCondLst>
                                    <p:cond delay="0"/>
                                  </p:stCondLst>
                                  <p:iterate type="lt">
                                    <p:tmAbs val="25"/>
                                  </p:iterate>
                                  <p:childTnLst>
                                    <p:set>
                                      <p:cBhvr override="childStyle">
                                        <p:cTn id="31" dur="indefinite"/>
                                        <p:tgtEl>
                                          <p:spTgt spid="12"/>
                                        </p:tgtEl>
                                        <p:attrNameLst>
                                          <p:attrName>style.fontWeight</p:attrName>
                                        </p:attrNameLst>
                                      </p:cBhvr>
                                      <p:to>
                                        <p:strVal val="bol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9" grpId="1" animBg="1"/>
      <p:bldP spid="12" grpId="0" animBg="1"/>
      <p:bldP spid="12" grpId="1"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Dọn dẹp nhà cửa là công việc không đơn giản nhưng vẫn rất vui. Hãy biến công việc này thành ngày hội bằng bài hát, điệu nhảy khi làm việc nhé!</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8"/>
          <a:stretch>
            <a:fillRect/>
          </a:stretch>
        </p:blipFill>
        <p:spPr>
          <a:xfrm>
            <a:off x="165942" y="296651"/>
            <a:ext cx="3488981" cy="2979950"/>
          </a:xfrm>
          <a:prstGeom prst="rect">
            <a:avLst/>
          </a:prstGeom>
        </p:spPr>
      </p:pic>
    </p:spTree>
    <p:extLst>
      <p:ext uri="{BB962C8B-B14F-4D97-AF65-F5344CB8AC3E}">
        <p14:creationId xmlns:p14="http://schemas.microsoft.com/office/powerpoint/2010/main" val="35340675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6" name="Picture 5">
            <a:extLst>
              <a:ext uri="{FF2B5EF4-FFF2-40B4-BE49-F238E27FC236}">
                <a16:creationId xmlns:a16="http://schemas.microsoft.com/office/drawing/2014/main" id="{C1CEFAB8-CA71-4449-A15D-F8F40DFDA197}"/>
              </a:ext>
            </a:extLst>
          </p:cNvPr>
          <p:cNvPicPr>
            <a:picLocks noChangeAspect="1"/>
          </p:cNvPicPr>
          <p:nvPr/>
        </p:nvPicPr>
        <p:blipFill>
          <a:blip r:embed="rId7"/>
          <a:stretch>
            <a:fillRect/>
          </a:stretch>
        </p:blipFill>
        <p:spPr>
          <a:xfrm>
            <a:off x="3086216" y="3582861"/>
            <a:ext cx="6114818" cy="1444877"/>
          </a:xfrm>
          <a:prstGeom prst="rect">
            <a:avLst/>
          </a:prstGeom>
        </p:spPr>
      </p:pic>
    </p:spTree>
    <p:extLst>
      <p:ext uri="{BB962C8B-B14F-4D97-AF65-F5344CB8AC3E}">
        <p14:creationId xmlns:p14="http://schemas.microsoft.com/office/powerpoint/2010/main" val="4237380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CC7585E-FABF-4354-8342-D0BD11325426}"/>
              </a:ext>
            </a:extLst>
          </p:cNvPr>
          <p:cNvPicPr>
            <a:picLocks noChangeAspect="1"/>
          </p:cNvPicPr>
          <p:nvPr/>
        </p:nvPicPr>
        <p:blipFill rotWithShape="1">
          <a:blip r:embed="rId3">
            <a:extLst>
              <a:ext uri="{28A0092B-C50C-407E-A947-70E740481C1C}">
                <a14:useLocalDpi xmlns:a14="http://schemas.microsoft.com/office/drawing/2010/main" val="0"/>
              </a:ext>
            </a:extLst>
          </a:blip>
          <a:srcRect t="18898" r="7527"/>
          <a:stretch/>
        </p:blipFill>
        <p:spPr>
          <a:xfrm>
            <a:off x="0" y="2572378"/>
            <a:ext cx="12192000" cy="4285299"/>
          </a:xfrm>
          <a:prstGeom prst="rect">
            <a:avLst/>
          </a:prstGeom>
        </p:spPr>
      </p:pic>
      <p:pic>
        <p:nvPicPr>
          <p:cNvPr id="4" name="图片 3">
            <a:extLst>
              <a:ext uri="{FF2B5EF4-FFF2-40B4-BE49-F238E27FC236}">
                <a16:creationId xmlns:a16="http://schemas.microsoft.com/office/drawing/2014/main" id="{BD67E7FD-8C8C-4284-A216-0A45BE367D0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59571"/>
          <a:stretch/>
        </p:blipFill>
        <p:spPr>
          <a:xfrm>
            <a:off x="0" y="323"/>
            <a:ext cx="12192000" cy="2300750"/>
          </a:xfrm>
          <a:prstGeom prst="rect">
            <a:avLst/>
          </a:prstGeom>
        </p:spPr>
      </p:pic>
      <p:pic>
        <p:nvPicPr>
          <p:cNvPr id="22" name="图片 21">
            <a:extLst>
              <a:ext uri="{FF2B5EF4-FFF2-40B4-BE49-F238E27FC236}">
                <a16:creationId xmlns:a16="http://schemas.microsoft.com/office/drawing/2014/main" id="{4A87FAD2-272D-455A-A42D-9952C7B5E909}"/>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1008907">
            <a:off x="8605681" y="1208429"/>
            <a:ext cx="3590486" cy="2522138"/>
          </a:xfrm>
          <a:prstGeom prst="rect">
            <a:avLst/>
          </a:prstGeom>
        </p:spPr>
      </p:pic>
      <p:pic>
        <p:nvPicPr>
          <p:cNvPr id="23" name="图片 22">
            <a:extLst>
              <a:ext uri="{FF2B5EF4-FFF2-40B4-BE49-F238E27FC236}">
                <a16:creationId xmlns:a16="http://schemas.microsoft.com/office/drawing/2014/main" id="{9D6967A9-F9FF-4225-8A78-07CE061CA2A6}"/>
              </a:ext>
            </a:extLst>
          </p:cNvPr>
          <p:cNvPicPr>
            <a:picLocks noChangeAspect="1"/>
          </p:cNvPicPr>
          <p:nvPr/>
        </p:nvPicPr>
        <p:blipFill rotWithShape="1">
          <a:blip r:embed="rId6">
            <a:extLst>
              <a:ext uri="{28A0092B-C50C-407E-A947-70E740481C1C}">
                <a14:useLocalDpi xmlns:a14="http://schemas.microsoft.com/office/drawing/2010/main" val="0"/>
              </a:ext>
            </a:extLst>
          </a:blip>
          <a:srcRect r="70495" b="73049"/>
          <a:stretch/>
        </p:blipFill>
        <p:spPr>
          <a:xfrm>
            <a:off x="0" y="322"/>
            <a:ext cx="5355260" cy="2751302"/>
          </a:xfrm>
          <a:prstGeom prst="rect">
            <a:avLst/>
          </a:prstGeom>
        </p:spPr>
      </p:pic>
      <p:pic>
        <p:nvPicPr>
          <p:cNvPr id="24" name="Picture 23">
            <a:extLst>
              <a:ext uri="{FF2B5EF4-FFF2-40B4-BE49-F238E27FC236}">
                <a16:creationId xmlns:a16="http://schemas.microsoft.com/office/drawing/2014/main" id="{2B44CD39-F0B1-4CC4-B576-158807C06CEF}"/>
              </a:ext>
            </a:extLst>
          </p:cNvPr>
          <p:cNvPicPr>
            <a:picLocks noChangeAspect="1"/>
          </p:cNvPicPr>
          <p:nvPr/>
        </p:nvPicPr>
        <p:blipFill>
          <a:blip r:embed="rId7"/>
          <a:stretch>
            <a:fillRect/>
          </a:stretch>
        </p:blipFill>
        <p:spPr>
          <a:xfrm>
            <a:off x="2714314" y="3559996"/>
            <a:ext cx="7163421" cy="1566808"/>
          </a:xfrm>
          <a:prstGeom prst="rect">
            <a:avLst/>
          </a:prstGeom>
        </p:spPr>
      </p:pic>
    </p:spTree>
    <p:extLst>
      <p:ext uri="{BB962C8B-B14F-4D97-AF65-F5344CB8AC3E}">
        <p14:creationId xmlns:p14="http://schemas.microsoft.com/office/powerpoint/2010/main" val="9605084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0618138-03BF-45CC-8465-622B94ADBAB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25" name="图片 24">
            <a:extLst>
              <a:ext uri="{FF2B5EF4-FFF2-40B4-BE49-F238E27FC236}">
                <a16:creationId xmlns:a16="http://schemas.microsoft.com/office/drawing/2014/main" id="{CC89C87E-E620-4A0A-B587-575D6F14D6E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28" name="Picture 27">
            <a:extLst>
              <a:ext uri="{FF2B5EF4-FFF2-40B4-BE49-F238E27FC236}">
                <a16:creationId xmlns:a16="http://schemas.microsoft.com/office/drawing/2014/main" id="{F55A9B84-D77F-4BD4-A94E-E566F9ACBBEB}"/>
              </a:ext>
            </a:extLst>
          </p:cNvPr>
          <p:cNvPicPr>
            <a:picLocks noChangeAspect="1"/>
          </p:cNvPicPr>
          <p:nvPr/>
        </p:nvPicPr>
        <p:blipFill>
          <a:blip r:embed="rId5"/>
          <a:stretch>
            <a:fillRect/>
          </a:stretch>
        </p:blipFill>
        <p:spPr>
          <a:xfrm>
            <a:off x="1681050" y="985520"/>
            <a:ext cx="9316746" cy="2167255"/>
          </a:xfrm>
          <a:prstGeom prst="rect">
            <a:avLst/>
          </a:prstGeom>
        </p:spPr>
      </p:pic>
      <p:sp>
        <p:nvSpPr>
          <p:cNvPr id="29" name="TextBox 28">
            <a:extLst>
              <a:ext uri="{FF2B5EF4-FFF2-40B4-BE49-F238E27FC236}">
                <a16:creationId xmlns:a16="http://schemas.microsoft.com/office/drawing/2014/main" id="{C8AD0130-755E-42BD-A3C7-1C9290A5C9DF}"/>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b="1" dirty="0">
                <a:ea typeface="Times New Roman" panose="02020603050405020304" pitchFamily="18" charset="0"/>
                <a:cs typeface="Arial" panose="020B0604020202020204" pitchFamily="34" charset="0"/>
              </a:rPr>
              <a:t>Chọn một việc để thực hiện ở nhà theo cách đã được chia sẻ ở trên lớp</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1" name="Group 30">
            <a:extLst>
              <a:ext uri="{FF2B5EF4-FFF2-40B4-BE49-F238E27FC236}">
                <a16:creationId xmlns:a16="http://schemas.microsoft.com/office/drawing/2014/main" id="{EBA02EBA-444B-4796-BE92-B926BC88B010}"/>
              </a:ext>
            </a:extLst>
          </p:cNvPr>
          <p:cNvGrpSpPr/>
          <p:nvPr/>
        </p:nvGrpSpPr>
        <p:grpSpPr>
          <a:xfrm>
            <a:off x="4659653" y="3354822"/>
            <a:ext cx="3916499" cy="2746185"/>
            <a:chOff x="1197026" y="4232126"/>
            <a:chExt cx="3751815" cy="2630711"/>
          </a:xfrm>
        </p:grpSpPr>
        <p:pic>
          <p:nvPicPr>
            <p:cNvPr id="32" name="Picture 31">
              <a:extLst>
                <a:ext uri="{FF2B5EF4-FFF2-40B4-BE49-F238E27FC236}">
                  <a16:creationId xmlns:a16="http://schemas.microsoft.com/office/drawing/2014/main" id="{F9927D0C-F9F9-4D81-A547-E53B7F78EE73}"/>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33" name="Picture 32">
              <a:extLst>
                <a:ext uri="{FF2B5EF4-FFF2-40B4-BE49-F238E27FC236}">
                  <a16:creationId xmlns:a16="http://schemas.microsoft.com/office/drawing/2014/main" id="{4FF45B4C-96CA-482D-821C-69635A67EFA4}"/>
                </a:ext>
              </a:extLst>
            </p:cNvPr>
            <p:cNvPicPr>
              <a:picLocks noChangeAspect="1"/>
            </p:cNvPicPr>
            <p:nvPr/>
          </p:nvPicPr>
          <p:blipFill>
            <a:blip r:embed="rId7"/>
            <a:stretch>
              <a:fillRect/>
            </a:stretch>
          </p:blipFill>
          <p:spPr>
            <a:xfrm>
              <a:off x="1197026" y="4232126"/>
              <a:ext cx="1811038" cy="2616200"/>
            </a:xfrm>
            <a:prstGeom prst="rect">
              <a:avLst/>
            </a:prstGeom>
          </p:spPr>
        </p:pic>
      </p:grpSp>
      <p:pic>
        <p:nvPicPr>
          <p:cNvPr id="34" name="Picture 33">
            <a:extLst>
              <a:ext uri="{FF2B5EF4-FFF2-40B4-BE49-F238E27FC236}">
                <a16:creationId xmlns:a16="http://schemas.microsoft.com/office/drawing/2014/main" id="{3CCF935B-C913-41EB-9850-523540CFB539}"/>
              </a:ext>
            </a:extLst>
          </p:cNvPr>
          <p:cNvPicPr>
            <a:picLocks noChangeAspect="1"/>
          </p:cNvPicPr>
          <p:nvPr/>
        </p:nvPicPr>
        <p:blipFill>
          <a:blip r:embed="rId8"/>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0430443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06CCAF5-8E64-4E2C-8FBA-DDF5746FC04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0356"/>
          <a:stretch/>
        </p:blipFill>
        <p:spPr>
          <a:xfrm>
            <a:off x="0" y="2772697"/>
            <a:ext cx="12192000" cy="4084979"/>
          </a:xfrm>
          <a:prstGeom prst="rect">
            <a:avLst/>
          </a:prstGeom>
        </p:spPr>
      </p:pic>
      <p:pic>
        <p:nvPicPr>
          <p:cNvPr id="9" name="图片 8">
            <a:extLst>
              <a:ext uri="{FF2B5EF4-FFF2-40B4-BE49-F238E27FC236}">
                <a16:creationId xmlns:a16="http://schemas.microsoft.com/office/drawing/2014/main" id="{1260435F-A5CE-4984-B344-434B2631EFB5}"/>
              </a:ext>
            </a:extLst>
          </p:cNvPr>
          <p:cNvPicPr>
            <a:picLocks noChangeAspect="1"/>
          </p:cNvPicPr>
          <p:nvPr/>
        </p:nvPicPr>
        <p:blipFill rotWithShape="1">
          <a:blip r:embed="rId4">
            <a:extLst>
              <a:ext uri="{28A0092B-C50C-407E-A947-70E740481C1C}">
                <a14:useLocalDpi xmlns:a14="http://schemas.microsoft.com/office/drawing/2010/main" val="0"/>
              </a:ext>
            </a:extLst>
          </a:blip>
          <a:srcRect l="10279" t="18348" r="8629"/>
          <a:stretch/>
        </p:blipFill>
        <p:spPr>
          <a:xfrm>
            <a:off x="0" y="1429319"/>
            <a:ext cx="11077575" cy="5352157"/>
          </a:xfrm>
          <a:prstGeom prst="rect">
            <a:avLst/>
          </a:prstGeom>
        </p:spPr>
      </p:pic>
      <p:pic>
        <p:nvPicPr>
          <p:cNvPr id="13" name="图片 12">
            <a:extLst>
              <a:ext uri="{FF2B5EF4-FFF2-40B4-BE49-F238E27FC236}">
                <a16:creationId xmlns:a16="http://schemas.microsoft.com/office/drawing/2014/main" id="{0A6C3B47-9E56-45C0-BA12-A4C669F8DE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5" name="图片 14">
            <a:extLst>
              <a:ext uri="{FF2B5EF4-FFF2-40B4-BE49-F238E27FC236}">
                <a16:creationId xmlns:a16="http://schemas.microsoft.com/office/drawing/2014/main" id="{1678C80B-8D86-4163-991C-EC543FB4D3C5}"/>
              </a:ext>
            </a:extLst>
          </p:cNvPr>
          <p:cNvPicPr>
            <a:picLocks noChangeAspect="1"/>
          </p:cNvPicPr>
          <p:nvPr/>
        </p:nvPicPr>
        <p:blipFill rotWithShape="1">
          <a:blip r:embed="rId6">
            <a:extLst>
              <a:ext uri="{28A0092B-C50C-407E-A947-70E740481C1C}">
                <a14:useLocalDpi xmlns:a14="http://schemas.microsoft.com/office/drawing/2010/main" val="0"/>
              </a:ext>
            </a:extLst>
          </a:blip>
          <a:srcRect b="59571"/>
          <a:stretch/>
        </p:blipFill>
        <p:spPr>
          <a:xfrm>
            <a:off x="0" y="323"/>
            <a:ext cx="12192000" cy="2772376"/>
          </a:xfrm>
          <a:prstGeom prst="rect">
            <a:avLst/>
          </a:prstGeom>
        </p:spPr>
      </p:pic>
      <p:pic>
        <p:nvPicPr>
          <p:cNvPr id="11" name="图片 10">
            <a:extLst>
              <a:ext uri="{FF2B5EF4-FFF2-40B4-BE49-F238E27FC236}">
                <a16:creationId xmlns:a16="http://schemas.microsoft.com/office/drawing/2014/main" id="{65A40F16-05E8-46D5-8F6F-4753135F00D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5645" t="41289" r="48226" b="-4"/>
          <a:stretch/>
        </p:blipFill>
        <p:spPr>
          <a:xfrm flipH="1">
            <a:off x="10237529" y="2713704"/>
            <a:ext cx="2040195" cy="4026310"/>
          </a:xfrm>
          <a:prstGeom prst="rect">
            <a:avLst/>
          </a:prstGeom>
        </p:spPr>
      </p:pic>
      <p:pic>
        <p:nvPicPr>
          <p:cNvPr id="19" name="图片 18" descr="图片包含 户外艺术系列&#10;&#10;已生成高可信度的说明">
            <a:extLst>
              <a:ext uri="{FF2B5EF4-FFF2-40B4-BE49-F238E27FC236}">
                <a16:creationId xmlns:a16="http://schemas.microsoft.com/office/drawing/2014/main" id="{3379BC6A-6CA7-4558-B4E9-4E828BEB2416}"/>
              </a:ext>
            </a:extLst>
          </p:cNvPr>
          <p:cNvPicPr>
            <a:picLocks noChangeAspect="1"/>
          </p:cNvPicPr>
          <p:nvPr/>
        </p:nvPicPr>
        <p:blipFill rotWithShape="1">
          <a:blip r:embed="rId8">
            <a:extLst>
              <a:ext uri="{28A0092B-C50C-407E-A947-70E740481C1C}">
                <a14:useLocalDpi xmlns:a14="http://schemas.microsoft.com/office/drawing/2010/main" val="0"/>
              </a:ext>
            </a:extLst>
          </a:blip>
          <a:srcRect l="70502" t="7025" r="5843" b="67742"/>
          <a:stretch/>
        </p:blipFill>
        <p:spPr>
          <a:xfrm>
            <a:off x="10265491" y="0"/>
            <a:ext cx="1926509" cy="2054942"/>
          </a:xfrm>
          <a:prstGeom prst="rect">
            <a:avLst/>
          </a:prstGeom>
        </p:spPr>
      </p:pic>
      <p:pic>
        <p:nvPicPr>
          <p:cNvPr id="23" name="图片 22">
            <a:extLst>
              <a:ext uri="{FF2B5EF4-FFF2-40B4-BE49-F238E27FC236}">
                <a16:creationId xmlns:a16="http://schemas.microsoft.com/office/drawing/2014/main" id="{A71120DB-D197-44F3-A230-0B969D1531AF}"/>
              </a:ext>
            </a:extLst>
          </p:cNvPr>
          <p:cNvPicPr>
            <a:picLocks noChangeAspect="1"/>
          </p:cNvPicPr>
          <p:nvPr/>
        </p:nvPicPr>
        <p:blipFill rotWithShape="1">
          <a:blip r:embed="rId9">
            <a:extLst>
              <a:ext uri="{28A0092B-C50C-407E-A947-70E740481C1C}">
                <a14:useLocalDpi xmlns:a14="http://schemas.microsoft.com/office/drawing/2010/main" val="0"/>
              </a:ext>
            </a:extLst>
          </a:blip>
          <a:srcRect t="78748" r="82984"/>
          <a:stretch/>
        </p:blipFill>
        <p:spPr>
          <a:xfrm rot="19524643">
            <a:off x="-490415" y="1157419"/>
            <a:ext cx="2970812" cy="2086848"/>
          </a:xfrm>
          <a:prstGeom prst="rect">
            <a:avLst/>
          </a:prstGeom>
        </p:spPr>
      </p:pic>
      <p:pic>
        <p:nvPicPr>
          <p:cNvPr id="2" name="Picture 1">
            <a:extLst>
              <a:ext uri="{FF2B5EF4-FFF2-40B4-BE49-F238E27FC236}">
                <a16:creationId xmlns:a16="http://schemas.microsoft.com/office/drawing/2014/main" id="{71603E85-EC64-4E42-A46E-49AFE4508DF7}"/>
              </a:ext>
            </a:extLst>
          </p:cNvPr>
          <p:cNvPicPr>
            <a:picLocks noChangeAspect="1"/>
          </p:cNvPicPr>
          <p:nvPr/>
        </p:nvPicPr>
        <p:blipFill>
          <a:blip r:embed="rId10"/>
          <a:stretch>
            <a:fillRect/>
          </a:stretch>
        </p:blipFill>
        <p:spPr>
          <a:xfrm>
            <a:off x="1419225" y="1585908"/>
            <a:ext cx="7631068" cy="3719894"/>
          </a:xfrm>
          <a:prstGeom prst="rect">
            <a:avLst/>
          </a:prstGeom>
        </p:spPr>
      </p:pic>
    </p:spTree>
    <p:extLst>
      <p:ext uri="{BB962C8B-B14F-4D97-AF65-F5344CB8AC3E}">
        <p14:creationId xmlns:p14="http://schemas.microsoft.com/office/powerpoint/2010/main" val="3083438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7D6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5">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B61D652-7B07-43BB-8CE6-FE1BB274D0A5}"/>
              </a:ext>
            </a:extLst>
          </p:cNvPr>
          <p:cNvPicPr>
            <a:picLocks noChangeAspect="1"/>
          </p:cNvPicPr>
          <p:nvPr/>
        </p:nvPicPr>
        <p:blipFill>
          <a:blip r:embed="rId7"/>
          <a:stretch>
            <a:fillRect/>
          </a:stretch>
        </p:blipFill>
        <p:spPr>
          <a:xfrm>
            <a:off x="2870523" y="700615"/>
            <a:ext cx="7193903" cy="1018120"/>
          </a:xfrm>
          <a:prstGeom prst="rect">
            <a:avLst/>
          </a:prstGeom>
        </p:spPr>
      </p:pic>
      <p:pic>
        <p:nvPicPr>
          <p:cNvPr id="14" name="Picture 13">
            <a:extLst>
              <a:ext uri="{FF2B5EF4-FFF2-40B4-BE49-F238E27FC236}">
                <a16:creationId xmlns:a16="http://schemas.microsoft.com/office/drawing/2014/main" id="{73A7514A-67C3-4A33-81DC-28D02FD5336D}"/>
              </a:ext>
            </a:extLst>
          </p:cNvPr>
          <p:cNvPicPr>
            <a:picLocks noChangeAspect="1"/>
          </p:cNvPicPr>
          <p:nvPr/>
        </p:nvPicPr>
        <p:blipFill>
          <a:blip r:embed="rId8"/>
          <a:stretch>
            <a:fillRect/>
          </a:stretch>
        </p:blipFill>
        <p:spPr>
          <a:xfrm>
            <a:off x="3995737" y="1909762"/>
            <a:ext cx="5118083" cy="3357563"/>
          </a:xfrm>
          <a:prstGeom prst="rect">
            <a:avLst/>
          </a:prstGeom>
        </p:spPr>
      </p:pic>
    </p:spTree>
    <p:extLst>
      <p:ext uri="{BB962C8B-B14F-4D97-AF65-F5344CB8AC3E}">
        <p14:creationId xmlns:p14="http://schemas.microsoft.com/office/powerpoint/2010/main" val="31840833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0" name="PA_库_矩形 9">
            <a:extLst>
              <a:ext uri="{FF2B5EF4-FFF2-40B4-BE49-F238E27FC236}">
                <a16:creationId xmlns:a16="http://schemas.microsoft.com/office/drawing/2014/main" id="{35D38CE5-37C7-48E8-9A22-8893F6E24088}"/>
              </a:ext>
            </a:extLst>
          </p:cNvPr>
          <p:cNvSpPr/>
          <p:nvPr>
            <p:custDataLst>
              <p:tags r:id="rId1"/>
            </p:custDataLst>
          </p:nvPr>
        </p:nvSpPr>
        <p:spPr>
          <a:xfrm>
            <a:off x="0" y="1652568"/>
            <a:ext cx="4895145" cy="3795826"/>
          </a:xfrm>
          <a:prstGeom prst="rect">
            <a:avLst/>
          </a:prstGeom>
          <a:blipFill>
            <a:blip r:embed="rId4"/>
            <a:stretch>
              <a:fillRect l="-7059" t="-16661" r="-56191" b="-4183"/>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Light" panose="020B0300000000000000" pitchFamily="34" charset="-122"/>
              <a:ea typeface="思源黑体 Light" panose="020B0300000000000000" pitchFamily="34" charset="-122"/>
              <a:cs typeface="+mn-cs"/>
            </a:endParaRPr>
          </a:p>
        </p:txBody>
      </p:sp>
      <p:sp>
        <p:nvSpPr>
          <p:cNvPr id="11" name="Rectangle 2"/>
          <p:cNvSpPr/>
          <p:nvPr/>
        </p:nvSpPr>
        <p:spPr>
          <a:xfrm>
            <a:off x="4529841" y="1200150"/>
            <a:ext cx="7462134" cy="372297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48E3"/>
              </a:solidFill>
              <a:effectLst/>
              <a:uLnTx/>
              <a:uFillTx/>
              <a:latin typeface="思源黑体 Light" panose="020B0300000000000000" pitchFamily="34" charset="-122"/>
              <a:ea typeface="思源黑体 Light" panose="020B0300000000000000" pitchFamily="34" charset="-122"/>
              <a:cs typeface="+mn-cs"/>
            </a:endParaRPr>
          </a:p>
        </p:txBody>
      </p:sp>
      <p:pic>
        <p:nvPicPr>
          <p:cNvPr id="31" name="图片 30">
            <a:extLst>
              <a:ext uri="{FF2B5EF4-FFF2-40B4-BE49-F238E27FC236}">
                <a16:creationId xmlns:a16="http://schemas.microsoft.com/office/drawing/2014/main" id="{89ACE682-6066-4254-B2FB-5B17F85ECE6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2" name="图片 31">
            <a:extLst>
              <a:ext uri="{FF2B5EF4-FFF2-40B4-BE49-F238E27FC236}">
                <a16:creationId xmlns:a16="http://schemas.microsoft.com/office/drawing/2014/main" id="{DCF71631-FD46-4F61-965C-4B113BE8C84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sp>
        <p:nvSpPr>
          <p:cNvPr id="3" name="TextBox 2">
            <a:extLst>
              <a:ext uri="{FF2B5EF4-FFF2-40B4-BE49-F238E27FC236}">
                <a16:creationId xmlns:a16="http://schemas.microsoft.com/office/drawing/2014/main" id="{7FB297ED-5D84-4B02-B9CF-8B9D4D81460D}"/>
              </a:ext>
            </a:extLst>
          </p:cNvPr>
          <p:cNvSpPr txBox="1"/>
          <p:nvPr/>
        </p:nvSpPr>
        <p:spPr>
          <a:xfrm>
            <a:off x="7296150" y="1190625"/>
            <a:ext cx="2867025" cy="707886"/>
          </a:xfrm>
          <a:prstGeom prst="rect">
            <a:avLst/>
          </a:prstGeom>
          <a:noFill/>
        </p:spPr>
        <p:txBody>
          <a:bodyPr wrap="square" rtlCol="0">
            <a:spAutoFit/>
          </a:bodyPr>
          <a:lstStyle/>
          <a:p>
            <a:r>
              <a:rPr lang="en-US" sz="4000" b="1" dirty="0" err="1">
                <a:solidFill>
                  <a:srgbClr val="FF0000"/>
                </a:solidFill>
                <a:latin typeface="Calibri" panose="020F0502020204030204" pitchFamily="34" charset="0"/>
                <a:cs typeface="Calibri" panose="020F0502020204030204" pitchFamily="34" charset="0"/>
              </a:rPr>
              <a:t>Phân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vai</a:t>
            </a:r>
            <a:endParaRPr lang="en-US" sz="4000" b="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DF068E-2B6A-45EF-A323-E6BFCFF957BE}"/>
              </a:ext>
            </a:extLst>
          </p:cNvPr>
          <p:cNvSpPr txBox="1"/>
          <p:nvPr/>
        </p:nvSpPr>
        <p:spPr>
          <a:xfrm>
            <a:off x="4714875" y="2038350"/>
            <a:ext cx="7229475" cy="1938992"/>
          </a:xfrm>
          <a:prstGeom prst="rect">
            <a:avLst/>
          </a:prstGeom>
          <a:noFill/>
        </p:spPr>
        <p:txBody>
          <a:bodyPr wrap="square" rtlCol="0">
            <a:spAutoFit/>
          </a:bodyPr>
          <a:lstStyle/>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ngôi nhà lọ lem</a:t>
            </a:r>
          </a:p>
          <a:p>
            <a:pPr marL="571500" indent="-571500" algn="just">
              <a:buFont typeface="Arial" panose="020B0604020202020204" pitchFamily="34" charset="0"/>
              <a:buChar char="•"/>
            </a:pPr>
            <a:r>
              <a:rPr lang="nl-NL" sz="4000" dirty="0">
                <a:latin typeface="Calibri" panose="020F0502020204030204" pitchFamily="34" charset="0"/>
                <a:ea typeface="Times New Roman" panose="02020603050405020304" pitchFamily="18" charset="0"/>
                <a:cs typeface="Calibri" panose="020F0502020204030204" pitchFamily="34" charset="0"/>
              </a:rPr>
              <a:t>M</a:t>
            </a:r>
            <a:r>
              <a:rPr lang="nl-NL" sz="4000" dirty="0">
                <a:effectLst/>
                <a:latin typeface="Calibri" panose="020F0502020204030204" pitchFamily="34" charset="0"/>
                <a:ea typeface="Times New Roman" panose="02020603050405020304" pitchFamily="18" charset="0"/>
                <a:cs typeface="Calibri" panose="020F0502020204030204" pitchFamily="34" charset="0"/>
              </a:rPr>
              <a:t>ột HS sắm vai cô tiên</a:t>
            </a:r>
            <a:endParaRPr lang="en-US" sz="40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754985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250"/>
                                  </p:stCondLst>
                                  <p:endCondLst>
                                    <p:cond evt="begin" delay="0">
                                      <p:tn val="5"/>
                                    </p:cond>
                                  </p:endCondLst>
                                  <p:childTnLst>
                                    <p:set>
                                      <p:cBhvr>
                                        <p:cTn id="6" dur="1" fill="hold">
                                          <p:stCondLst>
                                            <p:cond delay="0"/>
                                          </p:stCondLst>
                                        </p:cTn>
                                        <p:tgtEl>
                                          <p:spTgt spid="30">
                                            <p:txEl>
                                              <p:charRg st="4294967295" end="4294967295"/>
                                            </p:txEl>
                                          </p:spTgt>
                                        </p:tgtEl>
                                        <p:attrNameLst>
                                          <p:attrName>style.visibility</p:attrName>
                                        </p:attrNameLst>
                                      </p:cBhvr>
                                      <p:to>
                                        <p:strVal val="visible"/>
                                      </p:to>
                                    </p:set>
                                    <p:animEffect transition="in" filter="wipe(left)">
                                      <p:cBhvr>
                                        <p:cTn id="7" dur="1000"/>
                                        <p:tgtEl>
                                          <p:spTgt spid="30">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16" name="Tiếng-âm thanh gõ bàn phím ghép vào video - Typing chat sound effect">
            <a:hlinkClick r:id="" action="ppaction://media"/>
            <a:extLst>
              <a:ext uri="{FF2B5EF4-FFF2-40B4-BE49-F238E27FC236}">
                <a16:creationId xmlns:a16="http://schemas.microsoft.com/office/drawing/2014/main" id="{D7854D42-D8FC-46F4-95AA-BBA102857A78}"/>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7"/>
          <a:stretch>
            <a:fillRect/>
          </a:stretch>
        </p:blipFill>
        <p:spPr>
          <a:xfrm>
            <a:off x="143442" y="85837"/>
            <a:ext cx="634323" cy="634323"/>
          </a:xfrm>
          <a:prstGeom prst="rect">
            <a:avLst/>
          </a:prstGeom>
        </p:spPr>
      </p:pic>
      <p:sp>
        <p:nvSpPr>
          <p:cNvPr id="17" name="TextBox 16">
            <a:extLst>
              <a:ext uri="{FF2B5EF4-FFF2-40B4-BE49-F238E27FC236}">
                <a16:creationId xmlns:a16="http://schemas.microsoft.com/office/drawing/2014/main" id="{61E110AE-F9E3-481A-9C45-E1768EB4C628}"/>
              </a:ext>
            </a:extLst>
          </p:cNvPr>
          <p:cNvSpPr txBox="1"/>
          <p:nvPr/>
        </p:nvSpPr>
        <p:spPr>
          <a:xfrm>
            <a:off x="671678" y="160516"/>
            <a:ext cx="11077902" cy="2554545"/>
          </a:xfrm>
          <a:prstGeom prst="rect">
            <a:avLst/>
          </a:prstGeom>
          <a:noFill/>
        </p:spPr>
        <p:txBody>
          <a:bodyPr wrap="square" rtlCol="0">
            <a:spAutoFit/>
          </a:bodyPr>
          <a:lstStyle/>
          <a:p>
            <a:pPr algn="just">
              <a:defRPr/>
            </a:pPr>
            <a:r>
              <a:rPr lang="en-US" sz="3200" b="1" i="1" dirty="0">
                <a:solidFill>
                  <a:prstClr val="black"/>
                </a:solidFill>
                <a:latin typeface="Calibri"/>
              </a:rPr>
              <a:t>Ở</a:t>
            </a:r>
            <a:r>
              <a:rPr lang="vi-VN" sz="3200" b="1" i="1" dirty="0">
                <a:solidFill>
                  <a:prstClr val="black"/>
                </a:solidFill>
                <a:latin typeface="Calibri"/>
              </a:rPr>
              <a:t> một vương quốc nọ có thật nhiều ngôi nhà xinh đẹp. Cô tiên nhỏ rất thích bay trên cao và ngắm nhìn vương quốc ấy. Một ngày nọ, cô chợt nghe thấy tiếng khóc. Đến gần, cô nhìn thấy một ngôi nhà khác hẳn với những ngôi nhà khác. Nó xấu xí và rất bẩn. Cô bay lại gần và hỏi chuyện</a:t>
            </a:r>
            <a:r>
              <a:rPr lang="en-US" sz="3200" b="1" i="1" dirty="0">
                <a:solidFill>
                  <a:prstClr val="black"/>
                </a:solidFill>
                <a:latin typeface="Calibri"/>
              </a:rPr>
              <a:t>:</a:t>
            </a:r>
          </a:p>
        </p:txBody>
      </p:sp>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8"/>
          <a:stretch>
            <a:fillRect/>
          </a:stretch>
        </p:blipFill>
        <p:spPr>
          <a:xfrm>
            <a:off x="3957637" y="318611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7854029" y="2560958"/>
            <a:ext cx="3985546" cy="1117828"/>
            <a:chOff x="4107423" y="366563"/>
            <a:chExt cx="3895208"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07423" y="592491"/>
              <a:ext cx="38404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Sao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bạn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lại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khóc</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grpSp>
        <p:nvGrpSpPr>
          <p:cNvPr id="24" name="Group 23">
            <a:extLst>
              <a:ext uri="{FF2B5EF4-FFF2-40B4-BE49-F238E27FC236}">
                <a16:creationId xmlns:a16="http://schemas.microsoft.com/office/drawing/2014/main" id="{9FE15DE1-7EF5-4E6B-98BC-CB2C7378BA5B}"/>
              </a:ext>
            </a:extLst>
          </p:cNvPr>
          <p:cNvGrpSpPr/>
          <p:nvPr/>
        </p:nvGrpSpPr>
        <p:grpSpPr>
          <a:xfrm flipH="1">
            <a:off x="-1" y="2837182"/>
            <a:ext cx="3929549" cy="1477643"/>
            <a:chOff x="4162151" y="366563"/>
            <a:chExt cx="3840480" cy="1117828"/>
          </a:xfrm>
          <a:solidFill>
            <a:srgbClr val="FFFF99"/>
          </a:solidFill>
        </p:grpSpPr>
        <p:sp>
          <p:nvSpPr>
            <p:cNvPr id="25" name="Rounded Rectangular Callout 3">
              <a:extLst>
                <a:ext uri="{FF2B5EF4-FFF2-40B4-BE49-F238E27FC236}">
                  <a16:creationId xmlns:a16="http://schemas.microsoft.com/office/drawing/2014/main" id="{C0494002-997F-4D68-A6A5-D99BF0F52485}"/>
                </a:ext>
              </a:extLst>
            </p:cNvPr>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6" name="TextBox 25">
              <a:extLst>
                <a:ext uri="{FF2B5EF4-FFF2-40B4-BE49-F238E27FC236}">
                  <a16:creationId xmlns:a16="http://schemas.microsoft.com/office/drawing/2014/main" id="{CEADC1E4-CE53-437C-8942-B0AD12B653A3}"/>
                </a:ext>
              </a:extLst>
            </p:cNvPr>
            <p:cNvSpPr txBox="1"/>
            <p:nvPr/>
          </p:nvSpPr>
          <p:spPr>
            <a:xfrm>
              <a:off x="4162151" y="426762"/>
              <a:ext cx="3840480" cy="10477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Hu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hu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Bởi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vì</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xấu</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xí</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nên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không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ai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chơi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cùng</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cả</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spTree>
    <p:extLst>
      <p:ext uri="{BB962C8B-B14F-4D97-AF65-F5344CB8AC3E}">
        <p14:creationId xmlns:p14="http://schemas.microsoft.com/office/powerpoint/2010/main" val="1444234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par>
                                <p:cTn id="8" presetID="1" presetClass="mediacall" presetSubtype="0" fill="hold" nodeType="withEffect">
                                  <p:stCondLst>
                                    <p:cond delay="0"/>
                                  </p:stCondLst>
                                  <p:childTnLst>
                                    <p:cmd type="call" cmd="playFrom(0.0)">
                                      <p:cBhvr>
                                        <p:cTn id="9" dur="6565"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repeatCount="2000" fill="hold" display="0">
                  <p:stCondLst>
                    <p:cond delay="indefinite"/>
                  </p:stCondLst>
                  <p:endCondLst>
                    <p:cond evt="onStopAudio" delay="0">
                      <p:tgtEl>
                        <p:sldTgt/>
                      </p:tgtEl>
                    </p:cond>
                  </p:endCondLst>
                </p:cTn>
                <p:tgtEl>
                  <p:spTgt spid="16"/>
                </p:tgtEl>
              </p:cMediaNode>
            </p:audio>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6CC3CC8-9F8E-4944-912E-B1356AD801D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13" name="图片 12">
            <a:extLst>
              <a:ext uri="{FF2B5EF4-FFF2-40B4-BE49-F238E27FC236}">
                <a16:creationId xmlns:a16="http://schemas.microsoft.com/office/drawing/2014/main" id="{F67C0C87-010F-4F03-BAF0-CF91A6C978C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20" name="Picture 19">
            <a:extLst>
              <a:ext uri="{FF2B5EF4-FFF2-40B4-BE49-F238E27FC236}">
                <a16:creationId xmlns:a16="http://schemas.microsoft.com/office/drawing/2014/main" id="{96E9227B-B514-45EB-A7A0-2E5D4978EE32}"/>
              </a:ext>
            </a:extLst>
          </p:cNvPr>
          <p:cNvPicPr>
            <a:picLocks noChangeAspect="1"/>
          </p:cNvPicPr>
          <p:nvPr/>
        </p:nvPicPr>
        <p:blipFill>
          <a:blip r:embed="rId5"/>
          <a:stretch>
            <a:fillRect/>
          </a:stretch>
        </p:blipFill>
        <p:spPr>
          <a:xfrm>
            <a:off x="1738312" y="2405062"/>
            <a:ext cx="5118083" cy="3357563"/>
          </a:xfrm>
          <a:prstGeom prst="rect">
            <a:avLst/>
          </a:prstGeom>
        </p:spPr>
      </p:pic>
      <p:grpSp>
        <p:nvGrpSpPr>
          <p:cNvPr id="21" name="Group 20">
            <a:extLst>
              <a:ext uri="{FF2B5EF4-FFF2-40B4-BE49-F238E27FC236}">
                <a16:creationId xmlns:a16="http://schemas.microsoft.com/office/drawing/2014/main" id="{27FA3A04-A471-4773-96C9-ABFDD4BACC7F}"/>
              </a:ext>
            </a:extLst>
          </p:cNvPr>
          <p:cNvGrpSpPr/>
          <p:nvPr/>
        </p:nvGrpSpPr>
        <p:grpSpPr>
          <a:xfrm flipH="1">
            <a:off x="6353175" y="152400"/>
            <a:ext cx="5688884" cy="2209800"/>
            <a:chOff x="4162151" y="366563"/>
            <a:chExt cx="3842307" cy="1117828"/>
          </a:xfrm>
          <a:solidFill>
            <a:srgbClr val="FFFF99"/>
          </a:solidFill>
        </p:grpSpPr>
        <p:sp>
          <p:nvSpPr>
            <p:cNvPr id="22" name="Rounded Rectangular Callout 3">
              <a:extLst>
                <a:ext uri="{FF2B5EF4-FFF2-40B4-BE49-F238E27FC236}">
                  <a16:creationId xmlns:a16="http://schemas.microsoft.com/office/drawing/2014/main" id="{1F4CAA51-C8D0-44FA-BEFC-7CDAAA11EAED}"/>
                </a:ext>
              </a:extLst>
            </p:cNvPr>
            <p:cNvSpPr/>
            <p:nvPr/>
          </p:nvSpPr>
          <p:spPr>
            <a:xfrm>
              <a:off x="4162151" y="366563"/>
              <a:ext cx="3840480" cy="1117828"/>
            </a:xfrm>
            <a:prstGeom prst="wedgeRoundRectCallout">
              <a:avLst>
                <a:gd name="adj1" fmla="val 46779"/>
                <a:gd name="adj2" fmla="val 66006"/>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3" name="TextBox 22">
              <a:extLst>
                <a:ext uri="{FF2B5EF4-FFF2-40B4-BE49-F238E27FC236}">
                  <a16:creationId xmlns:a16="http://schemas.microsoft.com/office/drawing/2014/main" id="{E64985AF-D262-43EE-96C4-51B50AFEA32E}"/>
                </a:ext>
              </a:extLst>
            </p:cNvPr>
            <p:cNvSpPr txBox="1"/>
            <p:nvPr/>
          </p:nvSpPr>
          <p:spPr>
            <a:xfrm>
              <a:off x="4163978" y="419035"/>
              <a:ext cx="3840480" cy="105868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Ôi! Sao bạn lại rơi vào tình cảnh này, chắc đã rất lâu rồi bạn không được chăm sóc, dọn dẹp phải không?</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rPr>
                <a:t>Sàn nhà đầy bụi, tường đầy vết bẩn, trần nhà thì nhiều mạng nhện,..</a:t>
              </a:r>
              <a:endParaRPr kumimoji="0" lang="en-US" sz="2600" b="1" i="0" u="none" strike="noStrike" kern="1200" cap="none" spc="0" normalizeH="0" baseline="0" noProof="0" dirty="0">
                <a:ln>
                  <a:noFill/>
                </a:ln>
                <a:solidFill>
                  <a:srgbClr val="0064D2">
                    <a:lumMod val="75000"/>
                  </a:srgbClr>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3918502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83" name="图片 382">
            <a:extLst>
              <a:ext uri="{FF2B5EF4-FFF2-40B4-BE49-F238E27FC236}">
                <a16:creationId xmlns:a16="http://schemas.microsoft.com/office/drawing/2014/main" id="{1A4F5CFE-8384-4D6C-8AB7-5F2BD7C224E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4" name="图片 383">
            <a:extLst>
              <a:ext uri="{FF2B5EF4-FFF2-40B4-BE49-F238E27FC236}">
                <a16:creationId xmlns:a16="http://schemas.microsoft.com/office/drawing/2014/main" id="{6A194DEE-26FE-4EC5-BED8-EA59F1E8401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387" name="Tiếng-âm thanh gõ bàn phím ghép vào video - Typing chat sound effect">
            <a:hlinkClick r:id="" action="ppaction://media"/>
            <a:extLst>
              <a:ext uri="{FF2B5EF4-FFF2-40B4-BE49-F238E27FC236}">
                <a16:creationId xmlns:a16="http://schemas.microsoft.com/office/drawing/2014/main" id="{BF6DB384-C91C-430E-8E3C-21E26F43D5D9}"/>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8"/>
          <a:stretch>
            <a:fillRect/>
          </a:stretch>
        </p:blipFill>
        <p:spPr>
          <a:xfrm>
            <a:off x="143442" y="85837"/>
            <a:ext cx="634323" cy="634323"/>
          </a:xfrm>
          <a:prstGeom prst="rect">
            <a:avLst/>
          </a:prstGeom>
        </p:spPr>
      </p:pic>
      <p:sp>
        <p:nvSpPr>
          <p:cNvPr id="388" name="TextBox 387">
            <a:extLst>
              <a:ext uri="{FF2B5EF4-FFF2-40B4-BE49-F238E27FC236}">
                <a16:creationId xmlns:a16="http://schemas.microsoft.com/office/drawing/2014/main" id="{822295B2-3B34-4B36-9B6F-8FDFBD29EA1C}"/>
              </a:ext>
            </a:extLst>
          </p:cNvPr>
          <p:cNvSpPr txBox="1"/>
          <p:nvPr/>
        </p:nvSpPr>
        <p:spPr>
          <a:xfrm>
            <a:off x="671678" y="160516"/>
            <a:ext cx="11077902" cy="2554545"/>
          </a:xfrm>
          <a:prstGeom prst="rect">
            <a:avLst/>
          </a:prstGeom>
          <a:noFill/>
        </p:spPr>
        <p:txBody>
          <a:bodyPr wrap="square" rtlCol="0">
            <a:spAutoFit/>
          </a:bodyPr>
          <a:lstStyle/>
          <a:p>
            <a:pPr algn="just">
              <a:defRPr/>
            </a:pPr>
            <a:r>
              <a:rPr lang="vi-VN" sz="3200" b="1" i="1" dirty="0">
                <a:solidFill>
                  <a:prstClr val="black"/>
                </a:solidFill>
                <a:latin typeface="Calibri"/>
              </a:rPr>
              <a:t>Cô tiên dùng chiếc đũa thần chỉ vào ngôi nhà, tức thì sàn nhà sạch bong, bàn ghế được lau hết bụi, trần nhà không còn mạng nhện, tường cũng không còn vết bàn tay, đồ đạc để đúng chỗ, trên bàn còn có một lọ hoa nữa,...Ngôi nhà đã trở nên sạch sẽ và lộng lẫy. Ngôi nhà lọ lem sẽ nói gì với cô tiên nhỉ</a:t>
            </a:r>
            <a:endParaRPr lang="en-US" sz="3200" b="1" i="1" dirty="0">
              <a:solidFill>
                <a:prstClr val="black"/>
              </a:solidFill>
              <a:latin typeface="Calibri"/>
            </a:endParaRPr>
          </a:p>
        </p:txBody>
      </p:sp>
      <p:pic>
        <p:nvPicPr>
          <p:cNvPr id="3" name="Picture 2" descr="A picture containing vector graphics&#10;&#10;Description automatically generated">
            <a:extLst>
              <a:ext uri="{FF2B5EF4-FFF2-40B4-BE49-F238E27FC236}">
                <a16:creationId xmlns:a16="http://schemas.microsoft.com/office/drawing/2014/main" id="{FA46EDDB-DD91-43AE-A12E-C8A5954113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0826" y="2371726"/>
            <a:ext cx="4857750" cy="4857750"/>
          </a:xfrm>
          <a:prstGeom prst="rect">
            <a:avLst/>
          </a:prstGeom>
        </p:spPr>
      </p:pic>
      <p:pic>
        <p:nvPicPr>
          <p:cNvPr id="390" name="Picture 389" descr="A picture containing building&#10;&#10;Description automatically generated">
            <a:extLst>
              <a:ext uri="{FF2B5EF4-FFF2-40B4-BE49-F238E27FC236}">
                <a16:creationId xmlns:a16="http://schemas.microsoft.com/office/drawing/2014/main" id="{1E5A434B-45C8-4019-AD55-0229D12714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175" y="2095500"/>
            <a:ext cx="4762500" cy="4762500"/>
          </a:xfrm>
          <a:prstGeom prst="rect">
            <a:avLst/>
          </a:prstGeom>
        </p:spPr>
      </p:pic>
    </p:spTree>
    <p:extLst>
      <p:ext uri="{BB962C8B-B14F-4D97-AF65-F5344CB8AC3E}">
        <p14:creationId xmlns:p14="http://schemas.microsoft.com/office/powerpoint/2010/main" val="19673008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88"/>
                                        </p:tgtEl>
                                        <p:attrNameLst>
                                          <p:attrName>style.visibility</p:attrName>
                                        </p:attrNameLst>
                                      </p:cBhvr>
                                      <p:to>
                                        <p:strVal val="visible"/>
                                      </p:to>
                                    </p:set>
                                    <p:animEffect transition="in" filter="wipe(left)">
                                      <p:cBhvr>
                                        <p:cTn id="7" dur="750"/>
                                        <p:tgtEl>
                                          <p:spTgt spid="388"/>
                                        </p:tgtEl>
                                      </p:cBhvr>
                                    </p:animEffect>
                                  </p:childTnLst>
                                </p:cTn>
                              </p:par>
                              <p:par>
                                <p:cTn id="8" presetID="1" presetClass="mediacall" presetSubtype="0" fill="hold" nodeType="withEffect">
                                  <p:stCondLst>
                                    <p:cond delay="0"/>
                                  </p:stCondLst>
                                  <p:childTnLst>
                                    <p:cmd type="call" cmd="playFrom(0.0)">
                                      <p:cBhvr>
                                        <p:cTn id="9" dur="6565" fill="hold"/>
                                        <p:tgtEl>
                                          <p:spTgt spid="38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0"/>
                                        </p:tgtEl>
                                        <p:attrNameLst>
                                          <p:attrName>style.visibility</p:attrName>
                                        </p:attrNameLst>
                                      </p:cBhvr>
                                      <p:to>
                                        <p:strVal val="visible"/>
                                      </p:to>
                                    </p:set>
                                    <p:animEffect transition="in" filter="fade">
                                      <p:cBhvr>
                                        <p:cTn id="25" dur="500"/>
                                        <p:tgtEl>
                                          <p:spTgt spid="3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2000" fill="hold" display="0">
                  <p:stCondLst>
                    <p:cond delay="indefinite"/>
                  </p:stCondLst>
                  <p:endCondLst>
                    <p:cond evt="onStopAudio" delay="0">
                      <p:tgtEl>
                        <p:sldTgt/>
                      </p:tgtEl>
                    </p:cond>
                  </p:endCondLst>
                </p:cTn>
                <p:tgtEl>
                  <p:spTgt spid="387"/>
                </p:tgtEl>
              </p:cMediaNode>
            </p:audio>
          </p:childTnLst>
        </p:cTn>
      </p:par>
    </p:tnLst>
    <p:bldLst>
      <p:bldP spid="38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E5037FCC-5CCA-4C7E-BAA3-89F9639FA04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7" name="图片 36">
            <a:extLst>
              <a:ext uri="{FF2B5EF4-FFF2-40B4-BE49-F238E27FC236}">
                <a16:creationId xmlns:a16="http://schemas.microsoft.com/office/drawing/2014/main" id="{1DF4FCE6-48E7-4336-8612-4C32794FC2F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5801806"/>
            <a:ext cx="12299183" cy="1055872"/>
          </a:xfrm>
          <a:prstGeom prst="rect">
            <a:avLst/>
          </a:prstGeom>
        </p:spPr>
      </p:pic>
      <p:pic>
        <p:nvPicPr>
          <p:cNvPr id="40" name="图片 10">
            <a:extLst>
              <a:ext uri="{FF2B5EF4-FFF2-40B4-BE49-F238E27FC236}">
                <a16:creationId xmlns:a16="http://schemas.microsoft.com/office/drawing/2014/main" id="{B1DF4A3B-A9C5-41BD-A71A-C7C4DCDCD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66309" y="3030071"/>
            <a:ext cx="2263295" cy="3827929"/>
          </a:xfrm>
          <a:prstGeom prst="rect">
            <a:avLst/>
          </a:prstGeom>
        </p:spPr>
      </p:pic>
      <p:sp>
        <p:nvSpPr>
          <p:cNvPr id="41" name="Rounded Rectangular Callout 16">
            <a:extLst>
              <a:ext uri="{FF2B5EF4-FFF2-40B4-BE49-F238E27FC236}">
                <a16:creationId xmlns:a16="http://schemas.microsoft.com/office/drawing/2014/main" id="{A057A9EC-9D83-4CB5-9F65-0410AE462F28}"/>
              </a:ext>
            </a:extLst>
          </p:cNvPr>
          <p:cNvSpPr/>
          <p:nvPr/>
        </p:nvSpPr>
        <p:spPr>
          <a:xfrm>
            <a:off x="705484" y="1290118"/>
            <a:ext cx="10924541" cy="1686762"/>
          </a:xfrm>
          <a:prstGeom prst="wedgeRoundRectCallout">
            <a:avLst>
              <a:gd name="adj1" fmla="val 34522"/>
              <a:gd name="adj2" fmla="val 75634"/>
              <a:gd name="adj3" fmla="val 16667"/>
            </a:avLst>
          </a:prstGeom>
          <a:solidFill>
            <a:srgbClr val="E6F7FF">
              <a:lumMod val="90000"/>
            </a:srgbClr>
          </a:solidFill>
          <a:ln w="5715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chỉ</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dùng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đũa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thần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biến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thành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ngôi</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sạch</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đẹp</a:t>
            </a:r>
            <a:r>
              <a:rPr lang="en-US" sz="2800" kern="0" dirty="0">
                <a:solidFill>
                  <a:srgbClr val="005279"/>
                </a:solidFill>
                <a:latin typeface="Arial" panose="020B0604020202020204" pitchFamily="34" charset="0"/>
                <a:cs typeface="Arial" panose="020B0604020202020204" pitchFamily="34" charset="0"/>
              </a:rPr>
              <a:t>. Theo </a:t>
            </a:r>
            <a:r>
              <a:rPr lang="en-US" sz="2800" kern="0" dirty="0" err="1">
                <a:solidFill>
                  <a:srgbClr val="005279"/>
                </a:solidFill>
                <a:latin typeface="Arial" panose="020B0604020202020204" pitchFamily="34" charset="0"/>
                <a:cs typeface="Arial" panose="020B0604020202020204" pitchFamily="34" charset="0"/>
              </a:rPr>
              <a:t>các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em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thực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ra</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chúng</a:t>
            </a:r>
            <a:r>
              <a:rPr lang="en-US" sz="2800" kern="0" dirty="0">
                <a:solidFill>
                  <a:srgbClr val="005279"/>
                </a:solidFill>
                <a:latin typeface="Arial" panose="020B0604020202020204" pitchFamily="34" charset="0"/>
                <a:cs typeface="Arial" panose="020B0604020202020204" pitchFamily="34" charset="0"/>
              </a:rPr>
              <a:t> ta </a:t>
            </a:r>
            <a:r>
              <a:rPr lang="en-US" sz="2800" kern="0" dirty="0" err="1">
                <a:solidFill>
                  <a:srgbClr val="005279"/>
                </a:solidFill>
                <a:latin typeface="Arial" panose="020B0604020202020204" pitchFamily="34" charset="0"/>
                <a:cs typeface="Arial" panose="020B0604020202020204" pitchFamily="34" charset="0"/>
              </a:rPr>
              <a:t>có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thể</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làm</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thay</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tiên</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công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không</a:t>
            </a:r>
            <a:r>
              <a:rPr lang="en-US" sz="2800" kern="0" dirty="0">
                <a:solidFill>
                  <a:srgbClr val="005279"/>
                </a:solidFill>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43" name="Rounded Rectangular Callout 16">
            <a:extLst>
              <a:ext uri="{FF2B5EF4-FFF2-40B4-BE49-F238E27FC236}">
                <a16:creationId xmlns:a16="http://schemas.microsoft.com/office/drawing/2014/main" id="{45AB54B2-49B1-4BF0-A8E7-4F6B7B12C896}"/>
              </a:ext>
            </a:extLst>
          </p:cNvPr>
          <p:cNvSpPr/>
          <p:nvPr/>
        </p:nvSpPr>
        <p:spPr>
          <a:xfrm>
            <a:off x="4657725" y="3414193"/>
            <a:ext cx="4295775" cy="1053032"/>
          </a:xfrm>
          <a:prstGeom prst="wedgeRoundRectCallout">
            <a:avLst>
              <a:gd name="adj1" fmla="val 63597"/>
              <a:gd name="adj2" fmla="val 23877"/>
              <a:gd name="adj3" fmla="val 16667"/>
            </a:avLst>
          </a:prstGeom>
          <a:solidFill>
            <a:schemeClr val="accent1">
              <a:lumMod val="60000"/>
              <a:lumOff val="40000"/>
            </a:scheme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Đó</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là</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những</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việc</a:t>
            </a:r>
            <a:r>
              <a:rPr lang="en-US" sz="2800" kern="0" dirty="0">
                <a:solidFill>
                  <a:srgbClr val="005279"/>
                </a:solidFill>
                <a:latin typeface="Arial" panose="020B0604020202020204" pitchFamily="34" charset="0"/>
                <a:cs typeface="Arial" panose="020B0604020202020204" pitchFamily="34" charset="0"/>
              </a:rPr>
              <a:t> </a:t>
            </a:r>
            <a:r>
              <a:rPr lang="en-US" sz="2800" kern="0" dirty="0" err="1">
                <a:solidFill>
                  <a:srgbClr val="005279"/>
                </a:solidFill>
                <a:latin typeface="Arial" panose="020B0604020202020204" pitchFamily="34" charset="0"/>
                <a:cs typeface="Arial" panose="020B0604020202020204" pitchFamily="34" charset="0"/>
              </a:rPr>
              <a:t>gì</a:t>
            </a:r>
            <a:r>
              <a:rPr lang="en-US" sz="2800" kern="0" dirty="0">
                <a:solidFill>
                  <a:srgbClr val="005279"/>
                </a:solidFill>
                <a:latin typeface="Arial" panose="020B0604020202020204" pitchFamily="34" charset="0"/>
                <a:cs typeface="Arial" panose="020B0604020202020204" pitchFamily="34" charset="0"/>
              </a:rPr>
              <a:t>? </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389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0"/>
                                  </p:iterate>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15" presetClass="emph" presetSubtype="0" grpId="1" nodeType="withEffect">
                                  <p:stCondLst>
                                    <p:cond delay="0"/>
                                  </p:stCondLst>
                                  <p:iterate type="lt">
                                    <p:tmAbs val="25"/>
                                  </p:iterate>
                                  <p:childTnLst>
                                    <p:set>
                                      <p:cBhvr override="childStyle">
                                        <p:cTn id="15" dur="indefinite"/>
                                        <p:tgtEl>
                                          <p:spTgt spid="4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4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46032081-EA76-4290-841F-72E5BA9AC82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0357" b="73049"/>
          <a:stretch/>
        </p:blipFill>
        <p:spPr>
          <a:xfrm>
            <a:off x="0" y="322"/>
            <a:ext cx="1571330" cy="803546"/>
          </a:xfrm>
          <a:prstGeom prst="rect">
            <a:avLst/>
          </a:prstGeom>
        </p:spPr>
      </p:pic>
      <p:pic>
        <p:nvPicPr>
          <p:cNvPr id="38" name="图片 37">
            <a:extLst>
              <a:ext uri="{FF2B5EF4-FFF2-40B4-BE49-F238E27FC236}">
                <a16:creationId xmlns:a16="http://schemas.microsoft.com/office/drawing/2014/main" id="{186D364D-05C7-4EB6-9140-BC3A10E0E2B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t="18898" r="-754" b="23733"/>
          <a:stretch/>
        </p:blipFill>
        <p:spPr>
          <a:xfrm>
            <a:off x="-1" y="6000532"/>
            <a:ext cx="12299183" cy="857145"/>
          </a:xfrm>
          <a:prstGeom prst="rect">
            <a:avLst/>
          </a:prstGeom>
        </p:spPr>
      </p:pic>
      <p:pic>
        <p:nvPicPr>
          <p:cNvPr id="3" name="Picture 2">
            <a:extLst>
              <a:ext uri="{FF2B5EF4-FFF2-40B4-BE49-F238E27FC236}">
                <a16:creationId xmlns:a16="http://schemas.microsoft.com/office/drawing/2014/main" id="{BE507229-886F-4DBE-A219-060658675243}"/>
              </a:ext>
            </a:extLst>
          </p:cNvPr>
          <p:cNvPicPr>
            <a:picLocks noChangeAspect="1"/>
          </p:cNvPicPr>
          <p:nvPr/>
        </p:nvPicPr>
        <p:blipFill>
          <a:blip r:embed="rId5"/>
          <a:stretch>
            <a:fillRect/>
          </a:stretch>
        </p:blipFill>
        <p:spPr>
          <a:xfrm>
            <a:off x="1762124" y="2057400"/>
            <a:ext cx="2654581" cy="3409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2" name="Group 41">
            <a:extLst>
              <a:ext uri="{FF2B5EF4-FFF2-40B4-BE49-F238E27FC236}">
                <a16:creationId xmlns:a16="http://schemas.microsoft.com/office/drawing/2014/main" id="{00E81B42-6E7B-4D92-B739-A53BF884E3A7}"/>
              </a:ext>
            </a:extLst>
          </p:cNvPr>
          <p:cNvGrpSpPr/>
          <p:nvPr/>
        </p:nvGrpSpPr>
        <p:grpSpPr>
          <a:xfrm>
            <a:off x="4918564" y="797854"/>
            <a:ext cx="6473498" cy="2727945"/>
            <a:chOff x="553540" y="1069809"/>
            <a:chExt cx="1776593" cy="1284957"/>
          </a:xfrm>
        </p:grpSpPr>
        <p:pic>
          <p:nvPicPr>
            <p:cNvPr id="43" name="图片 17">
              <a:extLst>
                <a:ext uri="{FF2B5EF4-FFF2-40B4-BE49-F238E27FC236}">
                  <a16:creationId xmlns:a16="http://schemas.microsoft.com/office/drawing/2014/main" id="{3FFC4B4C-4ACF-4C36-998C-7028B8792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44" name="TextBox 43">
              <a:extLst>
                <a:ext uri="{FF2B5EF4-FFF2-40B4-BE49-F238E27FC236}">
                  <a16:creationId xmlns:a16="http://schemas.microsoft.com/office/drawing/2014/main" id="{83DA25BB-6901-48BC-90AE-973710F173BF}"/>
                </a:ext>
              </a:extLst>
            </p:cNvPr>
            <p:cNvSpPr txBox="1"/>
            <p:nvPr/>
          </p:nvSpPr>
          <p:spPr>
            <a:xfrm>
              <a:off x="718066" y="1314473"/>
              <a:ext cx="1410740"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ó bao giờ ngôi nhà của các em từng là “ Ngôi nhà lọ lem” chưa?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01451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TotalTime>
  <Words>528</Words>
  <Application>Microsoft Office PowerPoint</Application>
  <PresentationFormat>Widescreen</PresentationFormat>
  <Paragraphs>44</Paragraphs>
  <Slides>21</Slides>
  <Notes>21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微软雅黑</vt:lpstr>
      <vt:lpstr>Arial</vt:lpstr>
      <vt:lpstr>Calibri</vt:lpstr>
      <vt:lpstr>等线</vt:lpstr>
      <vt:lpstr>Georgia</vt:lpstr>
      <vt:lpstr>Times New Roman</vt:lpstr>
      <vt:lpstr>思源黑体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BICH LIEN</cp:lastModifiedBy>
  <cp:revision>31</cp:revision>
  <dcterms:created xsi:type="dcterms:W3CDTF">2022-09-10T23:51:37Z</dcterms:created>
  <dcterms:modified xsi:type="dcterms:W3CDTF">2024-12-26T03:10:06Z</dcterms:modified>
  <cp:category>9Slide.vn</cp:category>
</cp:coreProperties>
</file>