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82" r:id="rId4"/>
    <p:sldId id="283" r:id="rId5"/>
    <p:sldId id="304" r:id="rId6"/>
    <p:sldId id="289" r:id="rId7"/>
    <p:sldId id="305" r:id="rId8"/>
    <p:sldId id="306" r:id="rId9"/>
    <p:sldId id="290" r:id="rId10"/>
    <p:sldId id="291" r:id="rId11"/>
    <p:sldId id="292" r:id="rId12"/>
    <p:sldId id="308" r:id="rId13"/>
    <p:sldId id="309" r:id="rId14"/>
    <p:sldId id="293" r:id="rId15"/>
    <p:sldId id="294" r:id="rId16"/>
    <p:sldId id="295" r:id="rId17"/>
    <p:sldId id="296" r:id="rId18"/>
    <p:sldId id="298" r:id="rId19"/>
    <p:sldId id="299" r:id="rId20"/>
    <p:sldId id="300" r:id="rId21"/>
    <p:sldId id="302" r:id="rId22"/>
    <p:sldId id="301" r:id="rId23"/>
    <p:sldId id="303" r:id="rId24"/>
    <p:sldId id="269" r:id="rId25"/>
  </p:sldIdLst>
  <p:sldSz cx="12192000" cy="6858000"/>
  <p:notesSz cx="6858000" cy="9144000"/>
  <p:embeddedFontLst>
    <p:embeddedFont>
      <p:font typeface="Nunito Black"/>
      <p:bold r:id="rId27"/>
      <p:boldItalic r:id="rId28"/>
    </p:embeddedFont>
    <p:embeddedFont>
      <p:font typeface="Sigmar One" panose="020B0604020202020204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Open Sans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rial Black" panose="020B0A04020102020204" pitchFamily="34" charset="0"/>
      <p:bold r:id="rId39"/>
    </p:embeddedFont>
    <p:embeddedFont>
      <p:font typeface="Great Vibe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3415"/>
    <a:srgbClr val="EB9C52"/>
    <a:srgbClr val="88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44D9D-9233-468A-8505-49D52448C5E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D10B3-E174-4467-AEFC-42D29C45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5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7B47-FCFD-4397-AC98-17275B20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A0D9C-ED73-4489-9D45-66BCE73E0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A68E-DAD9-48D9-9E44-7ABBC12B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BA217-9BD7-4619-B80E-18C46A1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983A-6CD3-490D-BC51-A7C277C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4ADB-F6B5-4A92-83DF-1DEA8D51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81812-9C61-40B3-9B2E-C703B5B2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F0045-F059-445F-B791-FC0E0649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2883-56A8-46D1-9826-18147D2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88D75-D440-41F1-91D9-174327F8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B4BD1-F080-4C3B-A992-3CC6DD9E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985CA-47A9-4596-BC9B-E9474B7A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1D05-26A0-4EE5-A6AD-4D8C9DBB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4643-5DC3-462A-904B-A2BF767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965C-3909-4730-BBBD-D3477A8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F889-6470-4823-A29E-4E023E5C3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261F6-445D-43F0-AB2E-60A4D7663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7CD65-35A1-4EE5-9691-089F426F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CA2B2-61EA-46A1-8501-A3D92652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64690-4979-426E-8909-70C1A213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62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D309-D03F-49B8-9CB6-27362276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27182-4E84-42CC-8CAB-97FC9BCF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2499B-D05A-49E9-9017-138BB6D3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1956-C5CA-47E5-A792-0BC138B2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1F0E4-DFC2-4593-999D-1B7E7213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66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C76F-F263-422C-9041-68A758F8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154C4-9CD2-4C02-B938-D0476DE6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A30-54E5-4A34-9E51-A76243EB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4ADFD-491B-4CA0-9318-73C2FC4F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DB95C-2449-476B-9B57-DADC660A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61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1126-65AC-487D-8C1E-B3245F58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AE7E-395A-4537-B208-B15C6853B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B2FB0-18F5-4EA6-86B0-B0587EF86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EF7DC-FAF7-45A8-912C-C3FEFE22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74934-A012-4D24-B70F-B2BD349D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F2553-7473-4F6E-8442-4BC89178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9173-0AF7-42C8-B443-8403C92C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911D7-8DE5-4A12-AB26-17E7E0C7C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E0B30-C3A9-4A21-9BAC-9EECA90EA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17A64-3382-424D-A789-33F9B9B1F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550FD-BFFA-46A5-83BA-6A705957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24AC2-1F8A-49E5-B5A6-9BEB7ACD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4D105-3EB9-49B9-85B0-673B5BDB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98E96-195E-48BB-BF9A-E000CFD5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14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8B06-7958-495B-ABA8-07150B44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98A9F-31E5-4775-A988-5DF05277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27178-CEC9-4F97-AB90-C004431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57D54-BE81-4459-A14C-9DA7AE11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37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690C7-5433-4311-B088-E97C8B30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002FB-7280-4CCF-81D4-25FEB2EE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D0EFE-BA33-4D7C-9567-C14C02AF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416F-FB70-4D53-8706-9F2AB8E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E3528-F7A3-4D5F-8752-D0B0747BD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33AB6-32AB-40F7-8106-C37CF03F1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4E8D9-60EB-4DAD-837A-E8AA6CC7C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D52E-35D1-4069-87A1-531DAD4E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BC21-F839-4221-B9FB-8783F0D3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4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317-B413-4D42-AAA4-B8C45640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73AF-F448-41CE-8CCE-9ED56E5B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A5BE-6D26-4C69-837A-4ACAE67F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F117-66FB-4722-A84A-A9EFE97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392B-7BB3-4912-815F-67FC8DE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EB56-3E8B-40CC-9455-75F7B0BF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64DC35-9D6C-4F80-BBE1-9020ADA6A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752A-6330-4C7A-B4EF-604101E78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36D37-FB02-4535-AE5B-13C2368C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01376-E07C-4AD4-9D76-18178611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A2CAC-215C-490A-9B1D-6368B542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3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5C54-EEE4-4B20-AA94-36F5EA39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B7574-250D-4BD3-ADC5-15559F0BA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51BC5-61D7-4E73-A189-E71C03E0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7416-92E3-49EE-ACE2-2952A12C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47F8D-A4FE-462D-B01D-D3CB7E50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37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13D36-03B0-40BD-8742-A544A1FBB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2A7D-2653-455F-B55A-7C97A8810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2E7B-7B84-4F79-8658-B407C968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82C5-1CE4-4A42-B8A2-5320E427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F63F3-CF3F-4A37-A99B-5CD779A5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294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40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42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0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63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21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019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7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0672-9DA6-48AF-8BBF-86C341F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D3C91-AA5E-4EFE-8015-4194D1F2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1480-956A-43ED-833D-27C6D3D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11E8B-B20C-4D9A-8689-7B9CF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7F68-E73D-4DA8-BD8C-48C43972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2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33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91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08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CDC0-46F6-49FF-9923-AD5B574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C322-D6EF-431D-AFA7-E240E5948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3FA13-5DD4-42B1-9333-BEA854D2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DF03D-C70D-4812-8356-EBADF36C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2621D-15F7-45F5-9909-0114160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37E2D-3172-4373-8DFB-0FB1BA75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D21A-8E8D-4C0C-A024-D5CABC2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7B6E-80C9-422E-8867-E041BB4D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6E4AC-6DD2-403B-A1D9-8CE6B4B6A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6B397-1870-4E8B-BEA6-D6727749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4B309-723B-46D3-BD22-EFF29DCA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3E807-A14D-44B2-81CC-AC671A57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0D9A7-744C-4966-B971-72CE6362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441DC-8B9B-44AB-A0CD-EBC4F23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5E34-025A-4926-A6A5-F363092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C3AD8-046E-4B1F-A553-74C952E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EF2F8-3FFF-4811-A7AE-515A68B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4CD5F-22FE-43CD-9520-89728FA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ADB1F-9464-437A-B396-4737BCC1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AAD16-4820-444A-8E54-69225DF8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CBF6A-151D-4424-8E90-D5D271E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9DF2-D745-4EF1-8FD6-01E4023D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B076-60B2-4FEA-9A41-11E6C577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F382-5F13-4C67-BA04-5E5E8C721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12E2F-49F7-4126-BD5A-ADF90D1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8F05-8E69-4C4A-B1E4-8E19A1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7F00C-C50F-4A60-9060-5E989D8B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AAA3-3A59-446F-B78B-255E3EC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2623B-C169-40CD-AF0F-B8F541D1B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F88B0-DC8F-4BA4-9D73-6E389B1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0592-B173-4883-8242-CF1A4A07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73F0-46CE-4958-B3D5-5885CED2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52BD1-AF71-4B33-B0CC-4F3DA03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38CDB-0957-45D5-B28B-C1742BB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EF8B-8BB0-4BE9-B321-C15C2DC9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5CFD-BA2D-47A0-AD27-46B16B15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50CA-4170-4B52-BA38-5E578EB00E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120A-E231-4202-868F-72136244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1544-AF8C-4EA5-94C0-2302F721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7113D-8159-4B78-8BC6-EC027D72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3FE6E-73D1-4981-83EA-C1D65F813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8DBD-631C-47AE-A61A-CD0E77B11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E68AD-08EA-424A-A4BC-E2394A025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892C6-3CCC-42CA-A379-428C3E8AA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082454" y="1549063"/>
            <a:ext cx="10520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5 tháng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kumimoji="0" lang="en-US" sz="6000" b="1" i="0" u="none" strike="noStrike" kern="1200" cap="none" spc="0" normalizeH="0" baseline="0" noProof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20470" y="3253449"/>
            <a:ext cx="8988767" cy="2185214"/>
            <a:chOff x="2437212" y="3253449"/>
            <a:chExt cx="8988767" cy="218521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2437212" y="3409649"/>
              <a:ext cx="2493855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581501" y="3253449"/>
              <a:ext cx="7844478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NHIỆT ĐỘ.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ĐƠN VỊ ĐO NHIỆT ĐỘ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64" y="5333583"/>
            <a:ext cx="1455964" cy="1317981"/>
          </a:xfrm>
          <a:prstGeom prst="rect">
            <a:avLst/>
          </a:prstGeom>
        </p:spPr>
      </p:pic>
      <p:pic>
        <p:nvPicPr>
          <p:cNvPr id="10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656855" y="536565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60" y="5438663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05878"/>
            <a:ext cx="12060555" cy="67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4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03" y="115503"/>
            <a:ext cx="1894077" cy="66232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46253" y="818632"/>
            <a:ext cx="8624319" cy="525898"/>
            <a:chOff x="846253" y="677631"/>
            <a:chExt cx="8624319" cy="525898"/>
          </a:xfrm>
        </p:grpSpPr>
        <p:sp>
          <p:nvSpPr>
            <p:cNvPr id="2" name="Rectangle 1"/>
            <p:cNvSpPr/>
            <p:nvPr/>
          </p:nvSpPr>
          <p:spPr>
            <a:xfrm>
              <a:off x="1390196" y="680309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khí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46253" y="67763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112123" y="1319524"/>
            <a:ext cx="8030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30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30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597" y="1159571"/>
            <a:ext cx="1366900" cy="532429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1231" y="2926312"/>
            <a:ext cx="8161066" cy="1856243"/>
            <a:chOff x="1581134" y="3352627"/>
            <a:chExt cx="7022811" cy="1856243"/>
          </a:xfrm>
        </p:grpSpPr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>
              <a:off x="1581134" y="3352627"/>
              <a:ext cx="7022811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)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Ví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Bảng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sau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đây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cho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biết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không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khí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vào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buổi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sáng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một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ngày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ở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ba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địa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phương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</a:t>
              </a: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4323" y="4218132"/>
              <a:ext cx="6392167" cy="990738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88584" y="4742194"/>
            <a:ext cx="9423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>
                <a:solidFill>
                  <a:srgbClr val="002060"/>
                </a:solidFill>
                <a:latin typeface="OpenSans"/>
              </a:rPr>
              <a:t>Nhìn vào bảng, em cho biết: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400">
                <a:solidFill>
                  <a:srgbClr val="002060"/>
                </a:solidFill>
                <a:latin typeface="OpenSans"/>
              </a:rPr>
              <a:t> Nhiệt độ không khí ở Hà Nội và ở Lào Cai, nơi nào cao hơn?</a:t>
            </a:r>
            <a:endParaRPr lang="en-US" altLang="en-US" sz="2400" dirty="0">
              <a:solidFill>
                <a:srgbClr val="002060"/>
              </a:solidFill>
              <a:latin typeface="Open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6253" y="5732932"/>
            <a:ext cx="8807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2400">
                <a:solidFill>
                  <a:srgbClr val="002060"/>
                </a:solidFill>
                <a:latin typeface="OpenSans"/>
              </a:rPr>
              <a:t>.</a:t>
            </a:r>
            <a:r>
              <a:rPr lang="en-US" altLang="en-US" sz="2400" smtClean="0">
                <a:solidFill>
                  <a:srgbClr val="002060"/>
                </a:solidFill>
                <a:latin typeface="OpenSans"/>
              </a:rPr>
              <a:t>Nhiệt </a:t>
            </a:r>
            <a:r>
              <a:rPr lang="en-US" altLang="en-US" sz="2400">
                <a:solidFill>
                  <a:srgbClr val="002060"/>
                </a:solidFill>
                <a:latin typeface="OpenSans"/>
              </a:rPr>
              <a:t>độ không khí ở Sa Pa và ở Lào Cai, nơi nào thấp hơn?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812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1134" y="1592466"/>
            <a:ext cx="8161066" cy="1856243"/>
            <a:chOff x="1581134" y="3352627"/>
            <a:chExt cx="7022811" cy="1856243"/>
          </a:xfrm>
        </p:grpSpPr>
        <p:sp>
          <p:nvSpPr>
            <p:cNvPr id="3" name="Rectangle 1"/>
            <p:cNvSpPr>
              <a:spLocks noChangeArrowheads="1"/>
            </p:cNvSpPr>
            <p:nvPr/>
          </p:nvSpPr>
          <p:spPr bwMode="auto">
            <a:xfrm>
              <a:off x="1581134" y="3352627"/>
              <a:ext cx="7022811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)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Ví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Bảng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sau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đây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cho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biết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không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khí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vào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buổi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sáng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một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ngày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ở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ba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địa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phương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</a:t>
              </a: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323" y="4218132"/>
              <a:ext cx="6392167" cy="99073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463040" y="3571215"/>
            <a:ext cx="8856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bảng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em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65830" y="5596240"/>
            <a:ext cx="9496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10</a:t>
            </a:r>
            <a:r>
              <a:rPr kumimoji="0" lang="vi-V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&lt; 26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 nên nhiệt độ không khí ở Sa Pa thấp hơn nhiệt độ không khí ở Lào Cai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49393" y="1052516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OpenSans"/>
                </a:rPr>
                <a:t>Sử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dụng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kế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đo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độ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không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khí</a:t>
              </a:r>
              <a:r>
                <a:rPr lang="en-US" sz="2800" dirty="0" smtClean="0">
                  <a:latin typeface="OpenSans"/>
                </a:rPr>
                <a:t>.</a:t>
              </a:r>
              <a:endParaRPr lang="en-US" sz="2800" dirty="0">
                <a:latin typeface="OpenSan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463039" y="5120004"/>
            <a:ext cx="1004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• </a:t>
            </a:r>
            <a:r>
              <a:rPr lang="en-US" altLang="en-US" sz="2400" dirty="0" err="1" smtClean="0">
                <a:solidFill>
                  <a:srgbClr val="002060"/>
                </a:solidFill>
                <a:latin typeface="OpenSans"/>
              </a:rPr>
              <a:t>Nhiệt</a:t>
            </a:r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khí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ở Sa Pa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ở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Lào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Cai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nơi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nào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thấp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hơn</a:t>
            </a:r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463039" y="4325147"/>
            <a:ext cx="10251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có 30</a:t>
            </a:r>
            <a:r>
              <a:rPr lang="vi-VN" sz="2400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 &gt; 26</a:t>
            </a:r>
            <a:r>
              <a:rPr lang="vi-VN" sz="2400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 nên nhiệt độ không khí ở Hà Nội cao hơn nhiệt độ không khí ở Lào Cai.</a:t>
            </a:r>
          </a:p>
        </p:txBody>
      </p:sp>
    </p:spTree>
    <p:extLst>
      <p:ext uri="{BB962C8B-B14F-4D97-AF65-F5344CB8AC3E}">
        <p14:creationId xmlns:p14="http://schemas.microsoft.com/office/powerpoint/2010/main" val="2561802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OpenSans"/>
                </a:rPr>
                <a:t>để</a:t>
              </a:r>
              <a:r>
                <a:rPr lang="en-US" sz="2800" dirty="0" smtClean="0">
                  <a:solidFill>
                    <a:prstClr val="black"/>
                  </a:solidFill>
                  <a:latin typeface="OpenSan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1134" y="2358833"/>
            <a:ext cx="6427172" cy="2893100"/>
            <a:chOff x="1735194" y="3964900"/>
            <a:chExt cx="6427172" cy="2893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9371" y="4572101"/>
              <a:ext cx="4725059" cy="609685"/>
            </a:xfrm>
            <a:prstGeom prst="rect">
              <a:avLst/>
            </a:prstGeom>
          </p:spPr>
        </p:pic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1735194" y="3964900"/>
              <a:ext cx="6427172" cy="289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a)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Ví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dụ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: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en-US" sz="2400" dirty="0">
                <a:solidFill>
                  <a:srgbClr val="0070C0"/>
                </a:solidFill>
                <a:latin typeface="Open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Đọc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trên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thang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đo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của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nhiệt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kế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,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mức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thủy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ngân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ở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vạch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37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chỉ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nhiệt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độ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cơ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thể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là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37 </a:t>
              </a:r>
              <a:r>
                <a:rPr kumimoji="0" lang="en-US" altLang="en-US" sz="2400" b="0" i="0" u="none" strike="noStrike" cap="none" normalizeH="0" baseline="3000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o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C.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/>
              </a:r>
              <a:b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</a:br>
              <a:endParaRPr kumimoji="0" lang="en-US" altLang="en-US" sz="3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Sans"/>
              </a:endParaRPr>
            </a:p>
          </p:txBody>
        </p:sp>
      </p:grp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9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635" y="3640054"/>
            <a:ext cx="4011248" cy="3059631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7902685" y="1497280"/>
            <a:ext cx="4036766" cy="1487361"/>
          </a:xfrm>
          <a:prstGeom prst="wedgeRoundRectCallout">
            <a:avLst>
              <a:gd name="adj1" fmla="val -36942"/>
              <a:gd name="adj2" fmla="val 140470"/>
              <a:gd name="adj3" fmla="val 16667"/>
            </a:avLst>
          </a:prstGeom>
          <a:noFill/>
          <a:ln>
            <a:solidFill>
              <a:srgbClr val="5B34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thấy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Nam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1134" y="1872872"/>
            <a:ext cx="6657703" cy="1969747"/>
            <a:chOff x="1581134" y="1872872"/>
            <a:chExt cx="6657703" cy="1969747"/>
          </a:xfrm>
        </p:grpSpPr>
        <p:sp>
          <p:nvSpPr>
            <p:cNvPr id="3" name="Rectangle 2"/>
            <p:cNvSpPr/>
            <p:nvPr/>
          </p:nvSpPr>
          <p:spPr>
            <a:xfrm>
              <a:off x="1581134" y="1872872"/>
              <a:ext cx="6657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OpenSans"/>
                </a:rPr>
                <a:t>b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)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Số?</a:t>
              </a:r>
            </a:p>
            <a:p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Dựa vào kết quả đo nhiệt độ của các bạn mà bác sĩ đã nêu (như hình vẽ):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Nhiệt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độ cơ thể của Việt là </a:t>
              </a: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         </a:t>
              </a:r>
              <a:r>
                <a:rPr lang="vi-VN" sz="2400" baseline="30000" dirty="0" smtClean="0">
                  <a:solidFill>
                    <a:srgbClr val="0070C0"/>
                  </a:solidFill>
                  <a:latin typeface="OpenSans"/>
                </a:rPr>
                <a:t>o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C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Nhiệt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độ cơ thể của Nam là </a:t>
              </a: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        </a:t>
              </a:r>
              <a:r>
                <a:rPr lang="vi-VN" sz="2400" baseline="30000" dirty="0" smtClean="0">
                  <a:solidFill>
                    <a:srgbClr val="0070C0"/>
                  </a:solidFill>
                  <a:latin typeface="OpenSans"/>
                </a:rPr>
                <a:t>o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C.</a:t>
              </a:r>
              <a:endParaRPr lang="vi-VN" sz="2400" dirty="0">
                <a:solidFill>
                  <a:srgbClr val="0070C0"/>
                </a:solidFill>
                <a:latin typeface="OpenSan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680503" y="2984641"/>
              <a:ext cx="511291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54525" y="3437490"/>
              <a:ext cx="511291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396269" y="4498032"/>
            <a:ext cx="5468983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Dựa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quả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bác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sĩ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nêu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điền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thích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chỗ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trống</a:t>
            </a:r>
            <a:r>
              <a:rPr lang="en-US" sz="2000" b="1" dirty="0" smtClean="0">
                <a:solidFill>
                  <a:srgbClr val="002060"/>
                </a:solidFill>
                <a:latin typeface="OpenSans"/>
              </a:rPr>
              <a:t>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14364" y="2935123"/>
            <a:ext cx="651452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</a:t>
            </a:r>
            <a:endParaRPr lang="en-US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80503" y="3455147"/>
            <a:ext cx="651452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</a:t>
            </a:r>
            <a:endParaRPr lang="en-US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8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24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830997"/>
            <a:chOff x="1049393" y="1394840"/>
            <a:chExt cx="8615455" cy="830997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Dự báo nhiệt đô không khí vào các buổi trong ngày ở một địa phương được ghi theo bảng sau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355" y="1637584"/>
            <a:ext cx="2812775" cy="159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638" y="2083901"/>
            <a:ext cx="4925112" cy="895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7005" y="3138531"/>
            <a:ext cx="8297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87005" y="3969528"/>
            <a:ext cx="6607836" cy="1328023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buổi sáng là 27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trưa là 36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buổi đêm là 15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2574" y="5706964"/>
            <a:ext cx="8606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15 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36 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7005" y="5257475"/>
            <a:ext cx="9394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latin typeface="OpenSans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Thấp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670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1569660"/>
            <a:chOff x="968828" y="1394840"/>
            <a:chExt cx="8636548" cy="156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37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39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9" y="4629353"/>
            <a:ext cx="2943532" cy="216415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190723" y="2969849"/>
            <a:ext cx="6383383" cy="1328023"/>
          </a:xfrm>
          <a:prstGeom prst="wedgeRoundRectCallout">
            <a:avLst>
              <a:gd name="adj1" fmla="val -6508"/>
              <a:gd name="adj2" fmla="val 81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So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sánh nhiệt độ cơ thể của ba người với 37 </a:t>
            </a:r>
            <a:r>
              <a:rPr lang="vi-VN" sz="2400" b="1" baseline="30000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C rồi trả lời câu hỏi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813" y="4500374"/>
            <a:ext cx="2759953" cy="2293136"/>
          </a:xfrm>
          <a:prstGeom prst="rect">
            <a:avLst/>
          </a:prstGeom>
        </p:spPr>
      </p:pic>
      <p:pic>
        <p:nvPicPr>
          <p:cNvPr id="18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33" y="5111842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387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1569660"/>
            <a:chOff x="968828" y="1394840"/>
            <a:chExt cx="8636548" cy="156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37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39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9" y="4629353"/>
            <a:ext cx="2943532" cy="2164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3067" y="3335604"/>
            <a:ext cx="8108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 smtClean="0">
              <a:solidFill>
                <a:srgbClr val="FF0000"/>
              </a:solidFill>
              <a:latin typeface="OpenSans"/>
            </a:endParaRPr>
          </a:p>
          <a:p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có 37 </a:t>
            </a:r>
            <a:r>
              <a:rPr lang="vi-VN" sz="2400" b="1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 &lt; 38 </a:t>
            </a:r>
            <a:r>
              <a:rPr lang="vi-VN" sz="2400" b="1" baseline="30000" dirty="0" smtClean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&lt; 39 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  <a:sym typeface="Symbol" panose="05050102010706020507" pitchFamily="18" charset="2"/>
              </a:rPr>
              <a:t>C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nên nhiệt độ 38 </a:t>
            </a:r>
            <a:r>
              <a:rPr lang="vi-VN" sz="2400" b="1" baseline="30000" dirty="0" smtClean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39 </a:t>
            </a:r>
            <a:r>
              <a:rPr lang="en-US" sz="2400" b="1" dirty="0">
                <a:solidFill>
                  <a:srgbClr val="FF0000"/>
                </a:solidFill>
                <a:latin typeface="OpenSans"/>
                <a:sym typeface="Symbol" panose="05050102010706020507" pitchFamily="18" charset="2"/>
              </a:rPr>
              <a:t>C 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cao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hơn nhiệt độ cơ thể của người bình thường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33" y="5111842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499660"/>
            <a:chOff x="968828" y="1394840"/>
            <a:chExt cx="8636548" cy="49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Hoạt động ở nhà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97939" y="1941804"/>
            <a:ext cx="999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Khi thời tiết thay đổi, em xem nhiệt kế đo nhiệt độ không khí để biết trời nóng hay lạnh mà mặc quần áo cho phù hợp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516" y="4170321"/>
            <a:ext cx="925615" cy="2512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75" y="4944669"/>
            <a:ext cx="1991003" cy="1705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187" y="4977490"/>
            <a:ext cx="1861909" cy="1705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584" y="3893894"/>
            <a:ext cx="4098192" cy="27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31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2791327" y="4954620"/>
            <a:ext cx="6670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0" dirty="0" err="1">
                <a:solidFill>
                  <a:srgbClr val="00B050"/>
                </a:solidFill>
                <a:latin typeface="Sigmar One" panose="00000500000000000000" pitchFamily="2" charset="0"/>
              </a:rPr>
              <a:t>Khởi</a:t>
            </a:r>
            <a:r>
              <a:rPr lang="en-US" sz="8000" dirty="0">
                <a:solidFill>
                  <a:srgbClr val="00B050"/>
                </a:solidFill>
                <a:latin typeface="Sigmar One" panose="00000500000000000000" pitchFamily="2" charset="0"/>
              </a:rPr>
              <a:t> </a:t>
            </a:r>
            <a:r>
              <a:rPr lang="en-US" sz="8000" dirty="0" err="1">
                <a:solidFill>
                  <a:srgbClr val="00B050"/>
                </a:solidFill>
                <a:latin typeface="Sigmar One" panose="00000500000000000000" pitchFamily="2" charset="0"/>
              </a:rPr>
              <a:t>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  <p:pic>
        <p:nvPicPr>
          <p:cNvPr id="5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87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499660"/>
            <a:chOff x="968828" y="1394840"/>
            <a:chExt cx="8636548" cy="49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Hoạt động ở nhà</a:t>
              </a:r>
              <a:r>
                <a:rPr lang="vi-VN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lang="vi-V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7597" y="2022412"/>
            <a:ext cx="999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vi-VN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Khi thấy người sốt nóng, khó chịu, em hãy nhờ người lớn 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ụ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 </a:t>
            </a:r>
            <a:r>
              <a:rPr lang="vi-VN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 kế đo nhiệt độ cơ thể để được thăm khám kịp thời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vi-VN" sz="2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584" y="3893894"/>
            <a:ext cx="4098192" cy="2788811"/>
          </a:xfrm>
          <a:prstGeom prst="rect">
            <a:avLst/>
          </a:prstGeom>
        </p:spPr>
      </p:pic>
      <p:pic>
        <p:nvPicPr>
          <p:cNvPr id="32772" name="Picture 4" descr="Cách lựa chọn nhiệt kế điện tử đo ở tai và trán thông thái - Website chính  thức của Omron tại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5" y="4894246"/>
            <a:ext cx="1951046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048" l="4348" r="96990">
                        <a14:foregroundMark x1="68227" y1="32620" x2="68227" y2="32620"/>
                        <a14:foregroundMark x1="67559" y1="31016" x2="67559" y2="31016"/>
                        <a14:foregroundMark x1="67559" y1="31016" x2="67559" y2="31016"/>
                        <a14:foregroundMark x1="67559" y1="31016" x2="67559" y2="31016"/>
                        <a14:foregroundMark x1="67559" y1="31016" x2="67559" y2="31016"/>
                        <a14:foregroundMark x1="20401" y1="74866" x2="20401" y2="74866"/>
                        <a14:foregroundMark x1="77592" y1="11230" x2="77592" y2="11230"/>
                        <a14:foregroundMark x1="19732" y1="74866" x2="77592" y2="10695"/>
                        <a14:foregroundMark x1="19064" y1="65241" x2="19064" y2="65241"/>
                        <a14:foregroundMark x1="19064" y1="67914" x2="74247" y2="11230"/>
                        <a14:foregroundMark x1="23746" y1="79144" x2="23746" y2="79144"/>
                        <a14:foregroundMark x1="94983" y1="10160" x2="94983" y2="10160"/>
                        <a14:foregroundMark x1="23746" y1="78610" x2="94314" y2="8556"/>
                        <a14:foregroundMark x1="93311" y1="19786" x2="93311" y2="19786"/>
                        <a14:foregroundMark x1="29431" y1="80214" x2="29431" y2="80214"/>
                        <a14:foregroundMark x1="29431" y1="80214" x2="92308" y2="192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23" y="4717630"/>
            <a:ext cx="2848373" cy="1781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74" b="89450" l="481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4311" y="5051392"/>
            <a:ext cx="3726578" cy="16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2743204" y="5337905"/>
            <a:ext cx="706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CỐ - DẶN DÒ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9829" y="404949"/>
            <a:ext cx="2978331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53685C-4851-43F6-9C1E-28E53F3570A4}"/>
              </a:ext>
            </a:extLst>
          </p:cNvPr>
          <p:cNvSpPr txBox="1">
            <a:spLocks/>
          </p:cNvSpPr>
          <p:nvPr/>
        </p:nvSpPr>
        <p:spPr>
          <a:xfrm>
            <a:off x="935903" y="4295745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Hẹn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gặp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lại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các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em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!</a:t>
            </a:r>
            <a:b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</a:br>
            <a:endParaRPr lang="en-US" sz="6600" kern="1200" dirty="0">
              <a:solidFill>
                <a:schemeClr val="tx2"/>
              </a:solidFill>
              <a:latin typeface="Sigmar One" panose="000005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E8B0D1-9C5D-4D6F-9474-D1EA6E25B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9551" r="9091" b="12992"/>
          <a:stretch/>
        </p:blipFill>
        <p:spPr>
          <a:xfrm>
            <a:off x="3543901" y="320231"/>
            <a:ext cx="5042745" cy="283656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60266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VỀ THỜI TI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1916076" cy="61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PHÁ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9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07" y="191569"/>
            <a:ext cx="2452054" cy="11800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5509" y="1371601"/>
            <a:ext cx="9395877" cy="4480558"/>
            <a:chOff x="1508215" y="1632994"/>
            <a:chExt cx="8684062" cy="29677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2423539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5000173" y="3708185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Chai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nguội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7428917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215" y="1632994"/>
              <a:ext cx="7541092" cy="1973183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385" y="2224077"/>
            <a:ext cx="2238310" cy="243189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6631806" y="269507"/>
            <a:ext cx="3051209" cy="2175310"/>
          </a:xfrm>
          <a:prstGeom prst="wedgeRoundRectCallout">
            <a:avLst>
              <a:gd name="adj1" fmla="val 55773"/>
              <a:gd name="adj2" fmla="val 8332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32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HỜI TIẾT H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1962030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66" y="191569"/>
            <a:ext cx="2452054" cy="11800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07322" y="1371600"/>
            <a:ext cx="8684063" cy="2967744"/>
            <a:chOff x="1508214" y="1632993"/>
            <a:chExt cx="8684063" cy="29677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2423539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5000173" y="3708185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Chai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nguội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7428917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214" y="1632993"/>
              <a:ext cx="7581900" cy="2181225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547" y="1907450"/>
            <a:ext cx="2238310" cy="243189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6727371" y="653143"/>
            <a:ext cx="2677176" cy="1254307"/>
          </a:xfrm>
          <a:prstGeom prst="wedgeRoundRectCallout">
            <a:avLst>
              <a:gd name="adj1" fmla="val 55773"/>
              <a:gd name="adj2" fmla="val 8332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nóng</a:t>
            </a:r>
            <a:r>
              <a:rPr lang="en-US" sz="1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1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lang="en-US" sz="1600" b="1" dirty="0" err="1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lạnh</a:t>
            </a:r>
            <a:r>
              <a:rPr lang="en-US" sz="16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16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  <a:endParaRPr lang="en-US" sz="16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22647" y="4563941"/>
            <a:ext cx="8492492" cy="19674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Theo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tin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thời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khí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đêm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C.</a:t>
            </a: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1677" y="6008843"/>
            <a:ext cx="8314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tế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ta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C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gọn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lại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là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10.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27922" y="5508666"/>
            <a:ext cx="6393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10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10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840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40" y="193356"/>
            <a:ext cx="2689894" cy="94060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49393" y="1535841"/>
            <a:ext cx="8615455" cy="523220"/>
            <a:chOff x="1049393" y="1394840"/>
            <a:chExt cx="8615455" cy="523220"/>
          </a:xfrm>
        </p:grpSpPr>
        <p:sp>
          <p:nvSpPr>
            <p:cNvPr id="2" name="Rectangle 1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OpenSans"/>
                </a:rPr>
                <a:t>Sử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dụng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kế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đo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độ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không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khí</a:t>
              </a:r>
              <a:r>
                <a:rPr lang="en-US" sz="2800" dirty="0" smtClean="0">
                  <a:latin typeface="OpenSans"/>
                </a:rPr>
                <a:t>.</a:t>
              </a:r>
              <a:endParaRPr lang="en-US" sz="2800" dirty="0">
                <a:latin typeface="OpenSan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pic>
        <p:nvPicPr>
          <p:cNvPr id="1028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3" y="4090737"/>
            <a:ext cx="1574217" cy="26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161" y="1379517"/>
            <a:ext cx="1366900" cy="53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42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781</Words>
  <Application>Microsoft Office PowerPoint</Application>
  <PresentationFormat>Widescreen</PresentationFormat>
  <Paragraphs>93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Nunito Black</vt:lpstr>
      <vt:lpstr>OpenSans</vt:lpstr>
      <vt:lpstr>Sigmar One</vt:lpstr>
      <vt:lpstr>Calibri Light</vt:lpstr>
      <vt:lpstr>Times New Roman</vt:lpstr>
      <vt:lpstr>Tahoma</vt:lpstr>
      <vt:lpstr>Open Sans</vt:lpstr>
      <vt:lpstr>Symbol</vt:lpstr>
      <vt:lpstr>Calibri</vt:lpstr>
      <vt:lpstr>Arial Black</vt:lpstr>
      <vt:lpstr>Arial</vt:lpstr>
      <vt:lpstr>Great Vibes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BICH LIEN</cp:lastModifiedBy>
  <cp:revision>54</cp:revision>
  <dcterms:created xsi:type="dcterms:W3CDTF">2022-03-29T00:16:49Z</dcterms:created>
  <dcterms:modified xsi:type="dcterms:W3CDTF">2024-12-05T03:18:03Z</dcterms:modified>
</cp:coreProperties>
</file>