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</p:sldMasterIdLst>
  <p:notesMasterIdLst>
    <p:notesMasterId r:id="rId29"/>
  </p:notesMasterIdLst>
  <p:sldIdLst>
    <p:sldId id="495" r:id="rId4"/>
    <p:sldId id="522" r:id="rId5"/>
    <p:sldId id="257" r:id="rId6"/>
    <p:sldId id="269" r:id="rId7"/>
    <p:sldId id="272" r:id="rId8"/>
    <p:sldId id="271" r:id="rId9"/>
    <p:sldId id="277" r:id="rId10"/>
    <p:sldId id="521" r:id="rId11"/>
    <p:sldId id="7665" r:id="rId12"/>
    <p:sldId id="523" r:id="rId13"/>
    <p:sldId id="7656" r:id="rId14"/>
    <p:sldId id="7666" r:id="rId15"/>
    <p:sldId id="7657" r:id="rId16"/>
    <p:sldId id="7658" r:id="rId17"/>
    <p:sldId id="7667" r:id="rId18"/>
    <p:sldId id="7668" r:id="rId19"/>
    <p:sldId id="7669" r:id="rId20"/>
    <p:sldId id="7670" r:id="rId21"/>
    <p:sldId id="7671" r:id="rId22"/>
    <p:sldId id="7662" r:id="rId23"/>
    <p:sldId id="256" r:id="rId24"/>
    <p:sldId id="260" r:id="rId25"/>
    <p:sldId id="258" r:id="rId26"/>
    <p:sldId id="298" r:id="rId27"/>
    <p:sldId id="5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A5AD4-573B-4000-8BF1-C4202DDB32A3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92371-CB14-4F61-A3D9-314F900A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11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2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6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37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861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85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6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2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1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02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80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71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3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3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50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74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83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9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01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33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30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70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43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15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221059"/>
      </p:ext>
    </p:extLst>
  </p:cSld>
  <p:clrMapOvr>
    <a:masterClrMapping/>
  </p:clrMapOvr>
  <p:transition spd="slow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1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9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02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8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15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91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99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65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95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55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26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77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9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8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5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11433C6-8827-4FB1-956E-68318D6553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404191"/>
            <a:ext cx="1112057" cy="11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2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9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8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FB4FA17-FF53-4693-871D-EF94CD118A0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404191"/>
            <a:ext cx="1112057" cy="11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1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ACA8AE-E500-4AA1-9990-A22B23D66C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404191"/>
            <a:ext cx="1112057" cy="11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6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5" Type="http://schemas.openxmlformats.org/officeDocument/2006/relationships/image" Target="../media/image9.png"/><Relationship Id="rId10" Type="http://schemas.openxmlformats.org/officeDocument/2006/relationships/slide" Target="slide5.xml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4C0463-4560-4208-90BD-CCDBC43DC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1" y="1970376"/>
            <a:ext cx="6863300" cy="1458623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6C2298-AEB2-4D09-8DC0-65CCAF994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0"/>
            <a:ext cx="170688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4470FB68-EE67-4F78-BC8F-ED848DBB8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09048" flipH="1">
            <a:off x="1297621" y="895385"/>
            <a:ext cx="583908" cy="14597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C94530-5FD4-4F10-861B-BD72E73D34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16495849">
            <a:off x="2240801" y="-5856"/>
            <a:ext cx="1277932" cy="2162701"/>
          </a:xfrm>
          <a:prstGeom prst="rect">
            <a:avLst/>
          </a:prstGeom>
        </p:spPr>
      </p:pic>
      <p:pic>
        <p:nvPicPr>
          <p:cNvPr id="6" name="Picture 5" descr="A glass of milk&#10;&#10;Description automatically generated with medium confidence">
            <a:extLst>
              <a:ext uri="{FF2B5EF4-FFF2-40B4-BE49-F238E27FC236}">
                <a16:creationId xmlns:a16="http://schemas.microsoft.com/office/drawing/2014/main" id="{DE5BD3B1-A96D-4247-8B16-05CEE124F0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36857"/>
            <a:ext cx="2288498" cy="2288498"/>
          </a:xfrm>
          <a:prstGeom prst="rect">
            <a:avLst/>
          </a:prstGeom>
        </p:spPr>
      </p:pic>
      <p:pic>
        <p:nvPicPr>
          <p:cNvPr id="8" name="Picture 7" descr="A close-up of a glass&#10;&#10;Description automatically generated with low confidence">
            <a:extLst>
              <a:ext uri="{FF2B5EF4-FFF2-40B4-BE49-F238E27FC236}">
                <a16:creationId xmlns:a16="http://schemas.microsoft.com/office/drawing/2014/main" id="{2D2EC50D-939B-4A65-8FFB-50F438D80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1" y="2151451"/>
            <a:ext cx="1163058" cy="2183289"/>
          </a:xfrm>
          <a:prstGeom prst="rect">
            <a:avLst/>
          </a:prstGeom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F10F666F-DA3E-4F0D-B7D5-713B8BBDB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00" y="1448587"/>
            <a:ext cx="935819" cy="704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58382A-6FC3-4A5F-AD4E-9B4563B2A67B}"/>
              </a:ext>
            </a:extLst>
          </p:cNvPr>
          <p:cNvSpPr txBox="1"/>
          <p:nvPr/>
        </p:nvSpPr>
        <p:spPr>
          <a:xfrm>
            <a:off x="1193131" y="4299230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2EA788-6F41-4030-B11B-21B2E26A6F4C}"/>
              </a:ext>
            </a:extLst>
          </p:cNvPr>
          <p:cNvSpPr txBox="1"/>
          <p:nvPr/>
        </p:nvSpPr>
        <p:spPr>
          <a:xfrm>
            <a:off x="60962" y="4884005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Cốc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nóng</a:t>
            </a:r>
            <a:endParaRPr lang="en-US" sz="3200" dirty="0"/>
          </a:p>
        </p:txBody>
      </p:sp>
      <p:pic>
        <p:nvPicPr>
          <p:cNvPr id="21" name="Picture 20" descr="A picture containing bottle, vessel&#10;&#10;Description automatically generated">
            <a:extLst>
              <a:ext uri="{FF2B5EF4-FFF2-40B4-BE49-F238E27FC236}">
                <a16:creationId xmlns:a16="http://schemas.microsoft.com/office/drawing/2014/main" id="{0CD90741-C8BC-4A11-8C09-A3B89A963F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29" y="1389220"/>
            <a:ext cx="3204255" cy="320425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DC9371E-246B-4DC7-B712-B2C340D19473}"/>
              </a:ext>
            </a:extLst>
          </p:cNvPr>
          <p:cNvSpPr txBox="1"/>
          <p:nvPr/>
        </p:nvSpPr>
        <p:spPr>
          <a:xfrm>
            <a:off x="4897446" y="4301088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02FC68-9432-4AA5-B43B-FB1C250C89E1}"/>
              </a:ext>
            </a:extLst>
          </p:cNvPr>
          <p:cNvSpPr txBox="1"/>
          <p:nvPr/>
        </p:nvSpPr>
        <p:spPr>
          <a:xfrm>
            <a:off x="3863968" y="4841601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Chai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nguội</a:t>
            </a:r>
            <a:endParaRPr lang="en-US" sz="3200" dirty="0"/>
          </a:p>
        </p:txBody>
      </p:sp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86B43453-31CE-43E4-9B47-1D67546170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94" y="2010317"/>
            <a:ext cx="1088532" cy="216670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4004277-264D-4C69-8349-8DE874485CC1}"/>
              </a:ext>
            </a:extLst>
          </p:cNvPr>
          <p:cNvSpPr txBox="1"/>
          <p:nvPr/>
        </p:nvSpPr>
        <p:spPr>
          <a:xfrm>
            <a:off x="8245546" y="4177024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3A57CF-5F70-4B68-9E8A-A30E1ED8AA8C}"/>
              </a:ext>
            </a:extLst>
          </p:cNvPr>
          <p:cNvSpPr txBox="1"/>
          <p:nvPr/>
        </p:nvSpPr>
        <p:spPr>
          <a:xfrm>
            <a:off x="7433964" y="4841601"/>
            <a:ext cx="26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Cốc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đá</a:t>
            </a:r>
            <a:endParaRPr lang="en-US" sz="3200" dirty="0"/>
          </a:p>
        </p:txBody>
      </p:sp>
      <p:pic>
        <p:nvPicPr>
          <p:cNvPr id="44" name="Picture 4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82A909-40A4-4012-B7CD-139978872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626" y="2362404"/>
            <a:ext cx="2078374" cy="2309304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EA956E86-2154-42A3-B95E-CB19537258D1}"/>
              </a:ext>
            </a:extLst>
          </p:cNvPr>
          <p:cNvSpPr/>
          <p:nvPr/>
        </p:nvSpPr>
        <p:spPr>
          <a:xfrm>
            <a:off x="8656320" y="152400"/>
            <a:ext cx="3488601" cy="1623195"/>
          </a:xfrm>
          <a:prstGeom prst="wedgeRoundRectCallout">
            <a:avLst>
              <a:gd name="adj1" fmla="val 6353"/>
              <a:gd name="adj2" fmla="val 767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DF4A72-0523-4BA9-BAF0-1F04456D6ED2}"/>
              </a:ext>
            </a:extLst>
          </p:cNvPr>
          <p:cNvSpPr txBox="1"/>
          <p:nvPr/>
        </p:nvSpPr>
        <p:spPr>
          <a:xfrm>
            <a:off x="8744486" y="194556"/>
            <a:ext cx="3488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/>
              <a:t>Nước</a:t>
            </a:r>
            <a:r>
              <a:rPr lang="en-US" sz="2200" b="1" dirty="0"/>
              <a:t> ở </a:t>
            </a:r>
            <a:r>
              <a:rPr lang="en-US" sz="2200" b="1" dirty="0" err="1"/>
              <a:t>cốc</a:t>
            </a:r>
            <a:r>
              <a:rPr lang="en-US" sz="2200" b="1" dirty="0"/>
              <a:t> A </a:t>
            </a:r>
            <a:r>
              <a:rPr lang="en-US" sz="2200" b="1" i="1" dirty="0" err="1">
                <a:solidFill>
                  <a:srgbClr val="FF0000"/>
                </a:solidFill>
              </a:rPr>
              <a:t>nóng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hơn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dirty="0" err="1"/>
              <a:t>nước</a:t>
            </a:r>
            <a:r>
              <a:rPr lang="en-US" sz="2200" b="1" dirty="0"/>
              <a:t> ở chai </a:t>
            </a:r>
            <a:r>
              <a:rPr lang="en-US" sz="2200" b="1" dirty="0" err="1"/>
              <a:t>nước</a:t>
            </a:r>
            <a:r>
              <a:rPr lang="en-US" sz="2200" b="1" dirty="0"/>
              <a:t> 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9E18F7-E960-455E-97AF-6C805E92451C}"/>
              </a:ext>
            </a:extLst>
          </p:cNvPr>
          <p:cNvSpPr txBox="1"/>
          <p:nvPr/>
        </p:nvSpPr>
        <p:spPr>
          <a:xfrm>
            <a:off x="8700202" y="893759"/>
            <a:ext cx="3488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/>
              <a:t>Nước</a:t>
            </a:r>
            <a:r>
              <a:rPr lang="en-US" sz="2200" b="1" dirty="0"/>
              <a:t> ở </a:t>
            </a:r>
            <a:r>
              <a:rPr lang="en-US" sz="2200" b="1" dirty="0" err="1"/>
              <a:t>cốc</a:t>
            </a:r>
            <a:r>
              <a:rPr lang="en-US" sz="2200" b="1" dirty="0"/>
              <a:t> C </a:t>
            </a:r>
            <a:r>
              <a:rPr lang="en-US" sz="2200" b="1" i="1" dirty="0" err="1">
                <a:solidFill>
                  <a:srgbClr val="FF0000"/>
                </a:solidFill>
              </a:rPr>
              <a:t>lạnh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hơn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dirty="0" err="1"/>
              <a:t>nước</a:t>
            </a:r>
            <a:r>
              <a:rPr lang="en-US" sz="2200" b="1" dirty="0"/>
              <a:t> ở chai </a:t>
            </a:r>
            <a:r>
              <a:rPr lang="en-US" sz="2200" b="1" dirty="0" err="1"/>
              <a:t>nước</a:t>
            </a:r>
            <a:r>
              <a:rPr lang="en-US" sz="2200" b="1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7015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40" grpId="0"/>
      <p:bldP spid="41" grpId="0"/>
      <p:bldP spid="42" grpId="0"/>
      <p:bldP spid="43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9AACC1-8482-46F5-8B9A-5F599D607462}"/>
              </a:ext>
            </a:extLst>
          </p:cNvPr>
          <p:cNvSpPr txBox="1"/>
          <p:nvPr/>
        </p:nvSpPr>
        <p:spPr>
          <a:xfrm>
            <a:off x="1209040" y="50800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 </a:t>
            </a:r>
            <a:r>
              <a:rPr lang="en-US" sz="3600" dirty="0" err="1"/>
              <a:t>Ví</a:t>
            </a:r>
            <a:r>
              <a:rPr lang="en-US" sz="3600" dirty="0"/>
              <a:t> </a:t>
            </a:r>
            <a:r>
              <a:rPr lang="en-US" sz="3600" dirty="0" err="1"/>
              <a:t>dụ</a:t>
            </a:r>
            <a:r>
              <a:rPr lang="en-US" sz="3600" dirty="0"/>
              <a:t>: Theo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bản</a:t>
            </a:r>
            <a:r>
              <a:rPr lang="en-US" sz="3600" dirty="0"/>
              <a:t> tin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tiết</a:t>
            </a:r>
            <a:r>
              <a:rPr lang="en-US" sz="3600" dirty="0"/>
              <a:t>, </a:t>
            </a:r>
            <a:r>
              <a:rPr lang="en-US" sz="3600" dirty="0" err="1"/>
              <a:t>nhiệt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khí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đêm</a:t>
            </a:r>
            <a:r>
              <a:rPr lang="en-US" sz="3600" dirty="0"/>
              <a:t> ở </a:t>
            </a:r>
            <a:r>
              <a:rPr lang="en-US" sz="3600" dirty="0" err="1"/>
              <a:t>Hà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10 </a:t>
            </a:r>
            <a:r>
              <a:rPr lang="en-US" sz="3600" dirty="0" err="1"/>
              <a:t>độ</a:t>
            </a:r>
            <a:r>
              <a:rPr lang="en-US" sz="3600" dirty="0"/>
              <a:t> C.</a:t>
            </a:r>
          </a:p>
        </p:txBody>
      </p:sp>
      <p:pic>
        <p:nvPicPr>
          <p:cNvPr id="1026" name="Picture 2" descr="Bắc Bộ mưa nhỏ, có nơi rét đậm, Hà Nội nhiệt độ thấp nhất 10 độ C - Hànộimới">
            <a:extLst>
              <a:ext uri="{FF2B5EF4-FFF2-40B4-BE49-F238E27FC236}">
                <a16:creationId xmlns:a16="http://schemas.microsoft.com/office/drawing/2014/main" id="{6D6AE0F4-2633-41CB-A128-D7D0D7D2C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0" y="1251129"/>
            <a:ext cx="4364990" cy="256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36FBC2-A753-4AEC-946C-8A79FE6DC3DC}"/>
              </a:ext>
            </a:extLst>
          </p:cNvPr>
          <p:cNvSpPr txBox="1"/>
          <p:nvPr/>
        </p:nvSpPr>
        <p:spPr>
          <a:xfrm>
            <a:off x="1137920" y="4124960"/>
            <a:ext cx="101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ºC,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xê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120F9-11F0-4E07-949B-07F18A4B698F}"/>
              </a:ext>
            </a:extLst>
          </p:cNvPr>
          <p:cNvSpPr txBox="1"/>
          <p:nvPr/>
        </p:nvSpPr>
        <p:spPr>
          <a:xfrm>
            <a:off x="1209040" y="5021170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10 ºC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10 º </a:t>
            </a:r>
          </a:p>
        </p:txBody>
      </p:sp>
    </p:spTree>
    <p:extLst>
      <p:ext uri="{BB962C8B-B14F-4D97-AF65-F5344CB8AC3E}">
        <p14:creationId xmlns:p14="http://schemas.microsoft.com/office/powerpoint/2010/main" val="968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3235DD-3799-464E-893B-0A6FE77A5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283" y="1899807"/>
            <a:ext cx="588315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770411" y="391007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Sử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dụng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kế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đo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độ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không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khí</a:t>
            </a:r>
            <a:endParaRPr lang="vi-VN" sz="3199" b="1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1185771" y="3669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86687-22F0-4B46-847A-633922E4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231" y="0"/>
            <a:ext cx="1189889" cy="4511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8C73E7-5BD2-4046-8F08-C1E223506029}"/>
              </a:ext>
            </a:extLst>
          </p:cNvPr>
          <p:cNvSpPr txBox="1"/>
          <p:nvPr/>
        </p:nvSpPr>
        <p:spPr>
          <a:xfrm>
            <a:off x="325120" y="999665"/>
            <a:ext cx="939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ºC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19737D-4029-4829-9EB5-E7C94162E4E5}"/>
              </a:ext>
            </a:extLst>
          </p:cNvPr>
          <p:cNvSpPr txBox="1"/>
          <p:nvPr/>
        </p:nvSpPr>
        <p:spPr>
          <a:xfrm>
            <a:off x="325120" y="2001808"/>
            <a:ext cx="939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4A1D596B-A0D6-4498-92C3-C7E1F143E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900370"/>
              </p:ext>
            </p:extLst>
          </p:nvPr>
        </p:nvGraphicFramePr>
        <p:xfrm>
          <a:off x="325120" y="3097105"/>
          <a:ext cx="93980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760">
                  <a:extLst>
                    <a:ext uri="{9D8B030D-6E8A-4147-A177-3AD203B41FA5}">
                      <a16:colId xmlns:a16="http://schemas.microsoft.com/office/drawing/2014/main" val="955320768"/>
                    </a:ext>
                  </a:extLst>
                </a:gridCol>
                <a:gridCol w="1849120">
                  <a:extLst>
                    <a:ext uri="{9D8B030D-6E8A-4147-A177-3AD203B41FA5}">
                      <a16:colId xmlns:a16="http://schemas.microsoft.com/office/drawing/2014/main" val="928954468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147861338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249323176"/>
                    </a:ext>
                  </a:extLst>
                </a:gridCol>
              </a:tblGrid>
              <a:tr h="3892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026856"/>
                  </a:ext>
                </a:extLst>
              </a:tr>
              <a:tr h="7097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ºC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ºC</a:t>
                      </a:r>
                    </a:p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ºC</a:t>
                      </a:r>
                    </a:p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2209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E8E0275-C58B-49CC-A58D-5B2F9055075B}"/>
              </a:ext>
            </a:extLst>
          </p:cNvPr>
          <p:cNvSpPr txBox="1"/>
          <p:nvPr/>
        </p:nvSpPr>
        <p:spPr>
          <a:xfrm>
            <a:off x="91440" y="4540113"/>
            <a:ext cx="10434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Cai,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Sa Pa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Cai,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B3A580-00D7-4882-8312-8E805F069826}"/>
              </a:ext>
            </a:extLst>
          </p:cNvPr>
          <p:cNvSpPr/>
          <p:nvPr/>
        </p:nvSpPr>
        <p:spPr>
          <a:xfrm>
            <a:off x="10784255" y="1182078"/>
            <a:ext cx="751840" cy="294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C08CE9-39D2-4E0E-A912-420D70D3072A}"/>
              </a:ext>
            </a:extLst>
          </p:cNvPr>
          <p:cNvCxnSpPr/>
          <p:nvPr/>
        </p:nvCxnSpPr>
        <p:spPr>
          <a:xfrm>
            <a:off x="690880" y="5394960"/>
            <a:ext cx="9123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9484814E-52DE-40FA-8B35-2DA80E700CC7}"/>
              </a:ext>
            </a:extLst>
          </p:cNvPr>
          <p:cNvSpPr/>
          <p:nvPr/>
        </p:nvSpPr>
        <p:spPr>
          <a:xfrm>
            <a:off x="4648200" y="3705298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72209DB-0163-4F14-A442-271109DA2E65}"/>
              </a:ext>
            </a:extLst>
          </p:cNvPr>
          <p:cNvSpPr/>
          <p:nvPr/>
        </p:nvSpPr>
        <p:spPr>
          <a:xfrm>
            <a:off x="6461760" y="3705298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088B202-AD4C-4697-8605-CB3132FA2E87}"/>
              </a:ext>
            </a:extLst>
          </p:cNvPr>
          <p:cNvSpPr/>
          <p:nvPr/>
        </p:nvSpPr>
        <p:spPr>
          <a:xfrm>
            <a:off x="10099040" y="4897124"/>
            <a:ext cx="1437055" cy="497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Hà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endParaRPr lang="en-US" sz="32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2C88EC-C869-4D5D-AF70-CCDD9A329B87}"/>
              </a:ext>
            </a:extLst>
          </p:cNvPr>
          <p:cNvCxnSpPr>
            <a:cxnSpLocks/>
          </p:cNvCxnSpPr>
          <p:nvPr/>
        </p:nvCxnSpPr>
        <p:spPr>
          <a:xfrm>
            <a:off x="599440" y="5842000"/>
            <a:ext cx="949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EC631452-8471-456D-8139-32EAF359EC03}"/>
              </a:ext>
            </a:extLst>
          </p:cNvPr>
          <p:cNvSpPr/>
          <p:nvPr/>
        </p:nvSpPr>
        <p:spPr>
          <a:xfrm>
            <a:off x="6461760" y="3695564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0B09E7-2036-4ACA-BDFC-85D43A757EF8}"/>
              </a:ext>
            </a:extLst>
          </p:cNvPr>
          <p:cNvSpPr/>
          <p:nvPr/>
        </p:nvSpPr>
        <p:spPr>
          <a:xfrm>
            <a:off x="8275320" y="3695564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62B949-B531-49ED-8F29-EB277F9DBFD2}"/>
              </a:ext>
            </a:extLst>
          </p:cNvPr>
          <p:cNvSpPr/>
          <p:nvPr/>
        </p:nvSpPr>
        <p:spPr>
          <a:xfrm>
            <a:off x="10155505" y="5466076"/>
            <a:ext cx="1437055" cy="497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Sa Pa</a:t>
            </a:r>
          </a:p>
        </p:txBody>
      </p:sp>
    </p:spTree>
    <p:extLst>
      <p:ext uri="{BB962C8B-B14F-4D97-AF65-F5344CB8AC3E}">
        <p14:creationId xmlns:p14="http://schemas.microsoft.com/office/powerpoint/2010/main" val="24343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4" grpId="0" animBg="1"/>
      <p:bldP spid="21" grpId="0" animBg="1"/>
      <p:bldP spid="21" grpId="1" animBg="1"/>
      <p:bldP spid="22" grpId="0" animBg="1"/>
      <p:bldP spid="22" grpId="1" animBg="1"/>
      <p:bldP spid="1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954017" y="366988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Sử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kế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để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đo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độ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cơ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thể</a:t>
            </a:r>
            <a:endParaRPr lang="vi-VN" sz="3199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1185771" y="3669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08CC0-F055-4EB0-9AD1-29988A567C18}"/>
              </a:ext>
            </a:extLst>
          </p:cNvPr>
          <p:cNvSpPr txBox="1"/>
          <p:nvPr/>
        </p:nvSpPr>
        <p:spPr>
          <a:xfrm>
            <a:off x="226817" y="1220428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a.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Ví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vi-VN" sz="3199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AA96D7A5-959D-44A5-93BE-46F68E741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6">
            <a:off x="2366453" y="-38690"/>
            <a:ext cx="4762500" cy="4762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A5670E-6FF6-4DC7-ACD8-215BC1E524AD}"/>
              </a:ext>
            </a:extLst>
          </p:cNvPr>
          <p:cNvSpPr txBox="1"/>
          <p:nvPr/>
        </p:nvSpPr>
        <p:spPr>
          <a:xfrm>
            <a:off x="924560" y="2814320"/>
            <a:ext cx="1093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Đọc trên thang đo của nhiệt kế, mức thủy ngân ở vạch 37 chỉ nhiệt độ cơ thể là 37°C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052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9008CC0-F055-4EB0-9AD1-29988A567C18}"/>
              </a:ext>
            </a:extLst>
          </p:cNvPr>
          <p:cNvSpPr txBox="1"/>
          <p:nvPr/>
        </p:nvSpPr>
        <p:spPr>
          <a:xfrm>
            <a:off x="464942" y="458428"/>
            <a:ext cx="10335138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217">
              <a:defRPr/>
            </a:pPr>
            <a:r>
              <a:rPr lang="vi-VN" sz="3199" kern="0" dirty="0">
                <a:solidFill>
                  <a:srgbClr val="000000"/>
                </a:solidFill>
              </a:rPr>
              <a:t>b) </a:t>
            </a:r>
            <a:r>
              <a:rPr lang="vi-VN" sz="3199" b="1" kern="0" dirty="0">
                <a:solidFill>
                  <a:srgbClr val="000000"/>
                </a:solidFill>
              </a:rPr>
              <a:t>Số?                </a:t>
            </a:r>
          </a:p>
          <a:p>
            <a:pPr lvl="0" defTabSz="914217">
              <a:defRPr/>
            </a:pPr>
            <a:r>
              <a:rPr lang="vi-VN" sz="3199" kern="0" dirty="0">
                <a:solidFill>
                  <a:srgbClr val="000000"/>
                </a:solidFill>
              </a:rPr>
              <a:t>Dựa vào kết quả đo nhiệt độ của các bạn mà bác sĩ đã nêu (như hình vẽ):</a:t>
            </a:r>
            <a:endParaRPr kumimoji="0" lang="vi-VN" sz="3199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6063C-8ACA-4B6B-B122-08FB506F8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019" y="2143760"/>
            <a:ext cx="4092221" cy="46037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34F511-87AA-494E-AA2D-73F773BB17C6}"/>
              </a:ext>
            </a:extLst>
          </p:cNvPr>
          <p:cNvGrpSpPr/>
          <p:nvPr/>
        </p:nvGrpSpPr>
        <p:grpSpPr>
          <a:xfrm>
            <a:off x="282062" y="2306513"/>
            <a:ext cx="7591938" cy="646331"/>
            <a:chOff x="464942" y="2611120"/>
            <a:chExt cx="7591938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D0AB7C-6010-48FA-AC8E-8953A68E5360}"/>
                </a:ext>
              </a:extLst>
            </p:cNvPr>
            <p:cNvSpPr txBox="1"/>
            <p:nvPr/>
          </p:nvSpPr>
          <p:spPr>
            <a:xfrm>
              <a:off x="464942" y="2611120"/>
              <a:ext cx="759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Nhiệt độ cơ thể của Việt là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°C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7A1AB17-F57A-4B83-A177-B7964A3F23EB}"/>
                </a:ext>
              </a:extLst>
            </p:cNvPr>
            <p:cNvSpPr/>
            <p:nvPr/>
          </p:nvSpPr>
          <p:spPr>
            <a:xfrm>
              <a:off x="6177280" y="2700605"/>
              <a:ext cx="767080" cy="4673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5DA0DA-6C56-4530-BBFE-5BF2470C64BF}"/>
              </a:ext>
            </a:extLst>
          </p:cNvPr>
          <p:cNvGrpSpPr/>
          <p:nvPr/>
        </p:nvGrpSpPr>
        <p:grpSpPr>
          <a:xfrm>
            <a:off x="282062" y="3231267"/>
            <a:ext cx="7591938" cy="646331"/>
            <a:chOff x="464942" y="2611120"/>
            <a:chExt cx="7591938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8E458F-D236-4C7A-B012-DDF06A8AA7D1}"/>
                </a:ext>
              </a:extLst>
            </p:cNvPr>
            <p:cNvSpPr txBox="1"/>
            <p:nvPr/>
          </p:nvSpPr>
          <p:spPr>
            <a:xfrm>
              <a:off x="464942" y="2611120"/>
              <a:ext cx="759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Nhiệt độ cơ thể của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°C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DB78ABE-BA61-43F4-A2B9-7D42FCD5AD71}"/>
                </a:ext>
              </a:extLst>
            </p:cNvPr>
            <p:cNvSpPr/>
            <p:nvPr/>
          </p:nvSpPr>
          <p:spPr>
            <a:xfrm>
              <a:off x="6385560" y="2700605"/>
              <a:ext cx="736600" cy="4673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3D2911-1A78-485E-8B52-4A68FF532DA0}"/>
              </a:ext>
            </a:extLst>
          </p:cNvPr>
          <p:cNvSpPr/>
          <p:nvPr/>
        </p:nvSpPr>
        <p:spPr>
          <a:xfrm>
            <a:off x="5994400" y="2395998"/>
            <a:ext cx="767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A226D1-566B-4DCC-83D9-2D6C2BE9BB76}"/>
              </a:ext>
            </a:extLst>
          </p:cNvPr>
          <p:cNvSpPr/>
          <p:nvPr/>
        </p:nvSpPr>
        <p:spPr>
          <a:xfrm>
            <a:off x="6202680" y="3329150"/>
            <a:ext cx="767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27375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8E13D-9608-4ADD-A138-4CFF41C1F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442" y="1907615"/>
            <a:ext cx="5505165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171576" y="76682"/>
            <a:ext cx="10096500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 báo nhiệt độ không khí vào các buổi trong ngày ở một địa phương được ghi theo bảng sau: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633321" y="109814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0358E-B3A1-4F9D-89B9-EE3444A2E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799" y="1057275"/>
            <a:ext cx="4257675" cy="2495878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6AA51AC-036A-4B52-A1F9-913EEAA80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972160"/>
              </p:ext>
            </p:extLst>
          </p:nvPr>
        </p:nvGraphicFramePr>
        <p:xfrm>
          <a:off x="193675" y="1319741"/>
          <a:ext cx="7073900" cy="1838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8475">
                  <a:extLst>
                    <a:ext uri="{9D8B030D-6E8A-4147-A177-3AD203B41FA5}">
                      <a16:colId xmlns:a16="http://schemas.microsoft.com/office/drawing/2014/main" val="143265546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4086900634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3670376172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1955225492"/>
                    </a:ext>
                  </a:extLst>
                </a:gridCol>
              </a:tblGrid>
              <a:tr h="77212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Buổi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210804"/>
                  </a:ext>
                </a:extLst>
              </a:tr>
              <a:tr h="956139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27º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36º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15º C</a:t>
                      </a:r>
                    </a:p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71336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CFE121B-5F44-47FD-8122-6DD498CF844B}"/>
              </a:ext>
            </a:extLst>
          </p:cNvPr>
          <p:cNvSpPr txBox="1"/>
          <p:nvPr/>
        </p:nvSpPr>
        <p:spPr>
          <a:xfrm>
            <a:off x="85724" y="3276600"/>
            <a:ext cx="8810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Dựa</a:t>
            </a:r>
            <a:r>
              <a:rPr lang="en-US" sz="2800" b="1" dirty="0"/>
              <a:t> </a:t>
            </a:r>
            <a:r>
              <a:rPr lang="en-US" sz="2800" b="1" dirty="0" err="1"/>
              <a:t>vào</a:t>
            </a:r>
            <a:r>
              <a:rPr lang="en-US" sz="2800" b="1" dirty="0"/>
              <a:t> </a:t>
            </a:r>
            <a:r>
              <a:rPr lang="en-US" sz="2800" b="1" dirty="0" err="1"/>
              <a:t>bảng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, </a:t>
            </a:r>
            <a:r>
              <a:rPr lang="en-US" sz="2800" b="1" dirty="0" err="1"/>
              <a:t>hãy</a:t>
            </a:r>
            <a:r>
              <a:rPr lang="en-US" sz="2800" b="1" dirty="0"/>
              <a:t> </a:t>
            </a:r>
            <a:r>
              <a:rPr lang="en-US" sz="2800" b="1" dirty="0" err="1"/>
              <a:t>cho</a:t>
            </a:r>
            <a:r>
              <a:rPr lang="en-US" sz="2800" b="1" dirty="0"/>
              <a:t>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nhiệt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khí</a:t>
            </a:r>
            <a:r>
              <a:rPr lang="en-US" sz="2800" b="1" dirty="0"/>
              <a:t>:</a:t>
            </a:r>
          </a:p>
          <a:p>
            <a:r>
              <a:rPr lang="en-US" sz="2800" b="1" dirty="0"/>
              <a:t>a) </a:t>
            </a:r>
            <a:r>
              <a:rPr lang="en-US" sz="2800" b="1" dirty="0" err="1"/>
              <a:t>Từng</a:t>
            </a:r>
            <a:r>
              <a:rPr lang="en-US" sz="2800" b="1" dirty="0"/>
              <a:t> </a:t>
            </a:r>
            <a:r>
              <a:rPr lang="en-US" sz="2800" b="1" dirty="0" err="1"/>
              <a:t>buổi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ngày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?</a:t>
            </a:r>
          </a:p>
          <a:p>
            <a:r>
              <a:rPr lang="en-US" sz="2800" b="1" dirty="0"/>
              <a:t>b) </a:t>
            </a:r>
            <a:r>
              <a:rPr lang="en-US" sz="2800" b="1" dirty="0" err="1"/>
              <a:t>Thấp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, </a:t>
            </a:r>
            <a:r>
              <a:rPr lang="en-US" sz="2800" b="1" dirty="0" err="1"/>
              <a:t>cao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50F507-553B-4426-B57A-82D3CB667F31}"/>
              </a:ext>
            </a:extLst>
          </p:cNvPr>
          <p:cNvCxnSpPr/>
          <p:nvPr/>
        </p:nvCxnSpPr>
        <p:spPr>
          <a:xfrm>
            <a:off x="638175" y="4143375"/>
            <a:ext cx="5524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C3E6C0A-27AE-4286-AC92-CEEB0904CB14}"/>
              </a:ext>
            </a:extLst>
          </p:cNvPr>
          <p:cNvSpPr txBox="1"/>
          <p:nvPr/>
        </p:nvSpPr>
        <p:spPr>
          <a:xfrm>
            <a:off x="0" y="4686300"/>
            <a:ext cx="8210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Buổi sáng nhiệt độ là 27 </a:t>
            </a:r>
            <a:r>
              <a:rPr lang="vi-VN" sz="3000" b="1" i="0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</a:p>
          <a:p>
            <a:pPr algn="just"/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Buổi trưa nhiệt độ là 36 </a:t>
            </a:r>
            <a:r>
              <a:rPr lang="vi-VN" sz="3000" b="1" i="0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</a:p>
          <a:p>
            <a:pPr algn="just"/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Buổi đêm nhiệt độ là 15 </a:t>
            </a:r>
            <a:r>
              <a:rPr lang="vi-VN" sz="3000" b="1" i="0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9F43264-1A55-441F-9723-CE821736C72E}"/>
              </a:ext>
            </a:extLst>
          </p:cNvPr>
          <p:cNvCxnSpPr>
            <a:cxnSpLocks/>
          </p:cNvCxnSpPr>
          <p:nvPr/>
        </p:nvCxnSpPr>
        <p:spPr>
          <a:xfrm>
            <a:off x="628650" y="4591050"/>
            <a:ext cx="7705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9CABCF3-FFDA-43D1-B003-714E6773A4BE}"/>
              </a:ext>
            </a:extLst>
          </p:cNvPr>
          <p:cNvSpPr txBox="1"/>
          <p:nvPr/>
        </p:nvSpPr>
        <p:spPr>
          <a:xfrm>
            <a:off x="5724525" y="4610100"/>
            <a:ext cx="64674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So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27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36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8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3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171576" y="76682"/>
            <a:ext cx="100965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ba người đo nhiệt độ cơ thể được kết quả lần lượt là: 38 °C; 37 °C; 39 °C. Hỏi trong ba nhiệt độ trên, nhiệt độ nào cao hơn nhiệt độ cơ thể của người bình thường? Biết nhiệt độ cơ thể của người bình thường là 37 °C.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633321" y="109814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07B453-B0CF-4E97-8DA6-7A67917DE357}"/>
              </a:ext>
            </a:extLst>
          </p:cNvPr>
          <p:cNvSpPr txBox="1"/>
          <p:nvPr/>
        </p:nvSpPr>
        <p:spPr>
          <a:xfrm>
            <a:off x="4810125" y="22098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310C02-0504-4114-A763-92AD9AB4F036}"/>
              </a:ext>
            </a:extLst>
          </p:cNvPr>
          <p:cNvSpPr txBox="1"/>
          <p:nvPr/>
        </p:nvSpPr>
        <p:spPr>
          <a:xfrm>
            <a:off x="2390775" y="3095625"/>
            <a:ext cx="855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FF0000"/>
                </a:solidFill>
                <a:latin typeface="+mj-lt"/>
              </a:rPr>
              <a:t>Ta có: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38 °C </a:t>
            </a:r>
            <a:r>
              <a:rPr lang="pl-PL" sz="4000" b="1" dirty="0">
                <a:solidFill>
                  <a:srgbClr val="FF0000"/>
                </a:solidFill>
                <a:latin typeface="+mj-lt"/>
              </a:rPr>
              <a:t>&gt; 37 °C;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9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°C</a:t>
            </a:r>
            <a:r>
              <a:rPr lang="pl-PL" sz="4000" b="1" dirty="0">
                <a:solidFill>
                  <a:srgbClr val="FF0000"/>
                </a:solidFill>
                <a:latin typeface="+mj-lt"/>
              </a:rPr>
              <a:t> &gt; 37 °C.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B96AB-E56A-4937-BEB2-CBC77AFEF3A5}"/>
              </a:ext>
            </a:extLst>
          </p:cNvPr>
          <p:cNvSpPr txBox="1"/>
          <p:nvPr/>
        </p:nvSpPr>
        <p:spPr>
          <a:xfrm>
            <a:off x="647700" y="4076700"/>
            <a:ext cx="11544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nhiệt độ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 °C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°C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độ có nhiệt độ cao hơn nhiệt độ cơ thể của người bình thường.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48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152525" y="1019657"/>
            <a:ext cx="10820399" cy="2553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 ở nhà: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Khi thời tiết thay đổi, em xem nhiệt kế đo nhiệt độ không khí để biết trời nóng hay lạnh mà mặc quần áo cho phù hợp.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Khi thấy người sốt nóng, khó chịu, em hãy nhờ người lớn dùng nhiệt kế đo nhiệt độ cơ thể để được thăm khám kịp thời.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614271" y="10527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121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3302198" y="5998990"/>
            <a:ext cx="3330017" cy="66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51994" y="1240"/>
            <a:ext cx="609380" cy="60938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94718" y="-5280049"/>
            <a:ext cx="20038265" cy="1686537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216" y="1805244"/>
            <a:ext cx="3845518" cy="337625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816" y="4548982"/>
            <a:ext cx="5978531" cy="2114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07" y="573678"/>
            <a:ext cx="6539209" cy="5119232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2616" y="4066101"/>
            <a:ext cx="2755915" cy="91406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199" dirty="0">
                <a:solidFill>
                  <a:prstClr val="white"/>
                </a:solidFill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50043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37" y="1090683"/>
            <a:ext cx="6448770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B46DDDE8-F9DF-45F7-8AE2-D984974192BA}"/>
              </a:ext>
            </a:extLst>
          </p:cNvPr>
          <p:cNvSpPr txBox="1"/>
          <p:nvPr/>
        </p:nvSpPr>
        <p:spPr>
          <a:xfrm>
            <a:off x="2539859" y="2007412"/>
            <a:ext cx="4946884" cy="11077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217"/>
            <a:r>
              <a:rPr lang="en-US" altLang="zh-CN" sz="6599" b="1" dirty="0">
                <a:solidFill>
                  <a:srgbClr val="CC0099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6599" b="1" dirty="0">
              <a:solidFill>
                <a:srgbClr val="CC0099"/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29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57166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2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Km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32947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85261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37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100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300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52D6A6-D1DB-44A0-B872-55864FA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4" y="1411666"/>
            <a:ext cx="8606306" cy="295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80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hlinkClick r:id="" action="ppaction://hlinkshowjump?jump=endshow"/>
          </p:cNvPr>
          <p:cNvSpPr/>
          <p:nvPr/>
        </p:nvSpPr>
        <p:spPr>
          <a:xfrm>
            <a:off x="10860960" y="6253554"/>
            <a:ext cx="893134" cy="422275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Exit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860" y="4622666"/>
            <a:ext cx="1988787" cy="167194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91" y="4622666"/>
            <a:ext cx="1988787" cy="1671945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322" y="2138117"/>
            <a:ext cx="1988787" cy="1671945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052" y="2138117"/>
            <a:ext cx="1988787" cy="1671945"/>
          </a:xfrm>
          <a:prstGeom prst="rect">
            <a:avLst/>
          </a:prstGeom>
        </p:spPr>
      </p:pic>
      <p:grpSp>
        <p:nvGrpSpPr>
          <p:cNvPr id="175" name="G4"/>
          <p:cNvGrpSpPr/>
          <p:nvPr/>
        </p:nvGrpSpPr>
        <p:grpSpPr>
          <a:xfrm>
            <a:off x="8827168" y="1742252"/>
            <a:ext cx="2557032" cy="254288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998222" y="4331864"/>
            <a:ext cx="2557032" cy="254288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3520" y="4114357"/>
            <a:ext cx="2064893" cy="2226846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918" y="1597928"/>
            <a:ext cx="2064893" cy="222684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5212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1560765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8" name="Oval 147"/>
          <p:cNvSpPr/>
          <p:nvPr/>
        </p:nvSpPr>
        <p:spPr>
          <a:xfrm>
            <a:off x="2265359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9" name="Oval 148"/>
          <p:cNvSpPr/>
          <p:nvPr/>
        </p:nvSpPr>
        <p:spPr>
          <a:xfrm>
            <a:off x="2931868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448" y="711216"/>
            <a:ext cx="389450" cy="392517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0642" y="711216"/>
            <a:ext cx="389450" cy="392517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4750" y="711216"/>
            <a:ext cx="389450" cy="392517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8859" y="711216"/>
            <a:ext cx="389450" cy="392517"/>
          </a:xfrm>
          <a:prstGeom prst="rect">
            <a:avLst/>
          </a:prstGeom>
        </p:spPr>
      </p:pic>
      <p:sp>
        <p:nvSpPr>
          <p:cNvPr id="44" name="1">
            <a:hlinkClick r:id="rId9" action="ppaction://hlinksldjump"/>
          </p:cNvPr>
          <p:cNvSpPr/>
          <p:nvPr/>
        </p:nvSpPr>
        <p:spPr>
          <a:xfrm>
            <a:off x="965650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2">
            <a:hlinkClick r:id="rId10" action="ppaction://hlinksldjump"/>
          </p:cNvPr>
          <p:cNvSpPr/>
          <p:nvPr/>
        </p:nvSpPr>
        <p:spPr>
          <a:xfrm>
            <a:off x="1677844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5" name="3">
            <a:hlinkClick r:id="rId11" action="ppaction://hlinksldjump"/>
          </p:cNvPr>
          <p:cNvSpPr/>
          <p:nvPr/>
        </p:nvSpPr>
        <p:spPr>
          <a:xfrm>
            <a:off x="2351952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4">
            <a:hlinkClick r:id="rId12" action="ppaction://hlinksldjump"/>
          </p:cNvPr>
          <p:cNvSpPr/>
          <p:nvPr/>
        </p:nvSpPr>
        <p:spPr>
          <a:xfrm>
            <a:off x="3026061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Arrow: Right 2">
            <a:hlinkClick r:id="rId13" action="ppaction://hlinksldjump"/>
            <a:extLst>
              <a:ext uri="{FF2B5EF4-FFF2-40B4-BE49-F238E27FC236}">
                <a16:creationId xmlns:a16="http://schemas.microsoft.com/office/drawing/2014/main" id="{565E9A04-536D-4C0D-80AE-2F8D9FDBE5E3}"/>
              </a:ext>
            </a:extLst>
          </p:cNvPr>
          <p:cNvSpPr/>
          <p:nvPr/>
        </p:nvSpPr>
        <p:spPr>
          <a:xfrm>
            <a:off x="10647026" y="5988422"/>
            <a:ext cx="1328837" cy="70555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06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5" grpId="0" animBg="1"/>
      <p:bldP spid="1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819799" y="1649781"/>
            <a:ext cx="5805911" cy="30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1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= ? m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l</a:t>
            </a:r>
          </a:p>
        </p:txBody>
      </p:sp>
      <p:grpSp>
        <p:nvGrpSpPr>
          <p:cNvPr id="28" name="MsPham Dung"/>
          <p:cNvGrpSpPr/>
          <p:nvPr/>
        </p:nvGrpSpPr>
        <p:grpSpPr>
          <a:xfrm>
            <a:off x="7382716" y="837497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1 000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  <p:grpSp>
        <p:nvGrpSpPr>
          <p:cNvPr id="29" name="MsPham Sai"/>
          <p:cNvGrpSpPr/>
          <p:nvPr/>
        </p:nvGrpSpPr>
        <p:grpSpPr>
          <a:xfrm>
            <a:off x="7353108" y="2697724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100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5181" y="448929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07010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578984" y="1766222"/>
            <a:ext cx="5805911" cy="30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12 ml x 4 = ?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837497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36 ml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53108" y="2697724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48 ml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5181" y="448929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60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7357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2934293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140 ml</a:t>
              </a:r>
            </a:p>
          </p:txBody>
        </p:sp>
      </p:grpSp>
      <p:grpSp>
        <p:nvGrpSpPr>
          <p:cNvPr id="30" name="MsPhamdung"/>
          <p:cNvGrpSpPr/>
          <p:nvPr/>
        </p:nvGrpSpPr>
        <p:grpSpPr>
          <a:xfrm>
            <a:off x="7395181" y="127078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130 ml</a:t>
              </a:r>
            </a:p>
          </p:txBody>
        </p:sp>
      </p:grpSp>
      <p:sp>
        <p:nvSpPr>
          <p:cNvPr id="34" name="Google Shape;3917;p34">
            <a:extLst>
              <a:ext uri="{FF2B5EF4-FFF2-40B4-BE49-F238E27FC236}">
                <a16:creationId xmlns:a16="http://schemas.microsoft.com/office/drawing/2014/main" id="{59C3A1B0-89A3-49C9-A9DA-2DF7FE706B83}"/>
              </a:ext>
            </a:extLst>
          </p:cNvPr>
          <p:cNvSpPr txBox="1">
            <a:spLocks/>
          </p:cNvSpPr>
          <p:nvPr/>
        </p:nvSpPr>
        <p:spPr>
          <a:xfrm>
            <a:off x="694170" y="2287095"/>
            <a:ext cx="6036600" cy="18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100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+ 30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= ?</a:t>
            </a:r>
          </a:p>
        </p:txBody>
      </p:sp>
    </p:spTree>
    <p:extLst>
      <p:ext uri="{BB962C8B-B14F-4D97-AF65-F5344CB8AC3E}">
        <p14:creationId xmlns:p14="http://schemas.microsoft.com/office/powerpoint/2010/main" val="128101051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71088" y="917631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250 ml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13978" y="2547270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350 ml</a:t>
              </a:r>
            </a:p>
          </p:txBody>
        </p:sp>
      </p:grpSp>
      <p:sp>
        <p:nvSpPr>
          <p:cNvPr id="33" name="Google Shape;3917;p34">
            <a:extLst>
              <a:ext uri="{FF2B5EF4-FFF2-40B4-BE49-F238E27FC236}">
                <a16:creationId xmlns:a16="http://schemas.microsoft.com/office/drawing/2014/main" id="{AE99948A-1365-4CA9-9672-76512299BB28}"/>
              </a:ext>
            </a:extLst>
          </p:cNvPr>
          <p:cNvSpPr txBox="1">
            <a:spLocks/>
          </p:cNvSpPr>
          <p:nvPr/>
        </p:nvSpPr>
        <p:spPr>
          <a:xfrm>
            <a:off x="847677" y="2483498"/>
            <a:ext cx="5660212" cy="18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chai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500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. Sau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An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uống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chai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150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ml.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An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uống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bao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nhiêu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ml?</a:t>
            </a:r>
          </a:p>
        </p:txBody>
      </p:sp>
      <p:grpSp>
        <p:nvGrpSpPr>
          <p:cNvPr id="24" name="MsPham sai1">
            <a:extLst>
              <a:ext uri="{FF2B5EF4-FFF2-40B4-BE49-F238E27FC236}">
                <a16:creationId xmlns:a16="http://schemas.microsoft.com/office/drawing/2014/main" id="{BBE6844A-746B-4F43-BAF1-57367E92ABF1}"/>
              </a:ext>
            </a:extLst>
          </p:cNvPr>
          <p:cNvGrpSpPr/>
          <p:nvPr/>
        </p:nvGrpSpPr>
        <p:grpSpPr>
          <a:xfrm>
            <a:off x="7474783" y="4176909"/>
            <a:ext cx="4199744" cy="1269358"/>
            <a:chOff x="7395651" y="4489680"/>
            <a:chExt cx="4201263" cy="1269817"/>
          </a:xfrm>
        </p:grpSpPr>
        <p:sp>
          <p:nvSpPr>
            <p:cNvPr id="27" name="Horizontal Scroll 11">
              <a:extLst>
                <a:ext uri="{FF2B5EF4-FFF2-40B4-BE49-F238E27FC236}">
                  <a16:creationId xmlns:a16="http://schemas.microsoft.com/office/drawing/2014/main" id="{BDBD0747-92FA-45A3-9B50-E8FFED994F5E}"/>
                </a:ext>
              </a:extLst>
            </p:cNvPr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366C073-815B-40B3-92DE-2D425E51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36" name="Oval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188A89F-14EF-4941-B0EF-0BA8A620BBE1}"/>
                </a:ext>
              </a:extLst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37" name="Google Shape;3917;p34">
              <a:extLst>
                <a:ext uri="{FF2B5EF4-FFF2-40B4-BE49-F238E27FC236}">
                  <a16:creationId xmlns:a16="http://schemas.microsoft.com/office/drawing/2014/main" id="{F56A8BFE-EBC5-4C85-99CD-2DCEB99D1EDB}"/>
                </a:ext>
              </a:extLst>
            </p:cNvPr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300 ml</a:t>
              </a:r>
              <a:endParaRPr lang="en-US" sz="36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9685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29" y="1936309"/>
            <a:ext cx="8046308" cy="37705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1563637" y="899963"/>
            <a:ext cx="6781152" cy="5538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217">
              <a:defRPr/>
            </a:pPr>
            <a:r>
              <a:rPr lang="en-US" sz="3599" dirty="0" err="1">
                <a:solidFill>
                  <a:srgbClr val="000000"/>
                </a:solidFill>
                <a:latin typeface="+mj-lt"/>
              </a:rPr>
              <a:t>Thứ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+mj-lt"/>
              </a:rPr>
              <a:t>Năm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+mj-lt"/>
              </a:rPr>
              <a:t>ngày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5 tháng 12 </a:t>
            </a:r>
            <a:r>
              <a:rPr lang="en-US" sz="3599" dirty="0" err="1">
                <a:solidFill>
                  <a:srgbClr val="000000"/>
                </a:solidFill>
                <a:latin typeface="+mj-lt"/>
              </a:rPr>
              <a:t>năm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561A3-1AD6-4CC7-9994-EB9505A6C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178" y="1612345"/>
            <a:ext cx="2908044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22E1D-094A-41AF-8FDA-767DD9C81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094" y="2642548"/>
            <a:ext cx="7590178" cy="1572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CAF2FE-6396-49CB-812A-D6D70542A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7954" y="4172667"/>
            <a:ext cx="2432515" cy="969348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856D5169-0C01-4F65-8085-6462DDD1AB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69">
            <a:off x="468104" y="4097465"/>
            <a:ext cx="1394760" cy="211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4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578485-0F79-4A22-852B-7EB4979F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308" y="1975046"/>
            <a:ext cx="560880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831</Words>
  <Application>Microsoft Office PowerPoint</Application>
  <PresentationFormat>Màn hình rộng</PresentationFormat>
  <Paragraphs>133</Paragraphs>
  <Slides>25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25</vt:i4>
      </vt:variant>
    </vt:vector>
  </HeadingPairs>
  <TitlesOfParts>
    <vt:vector size="35" baseType="lpstr">
      <vt:lpstr>等线</vt:lpstr>
      <vt:lpstr>Arial</vt:lpstr>
      <vt:lpstr>Arial Black</vt:lpstr>
      <vt:lpstr>Calibri</vt:lpstr>
      <vt:lpstr>Calibri Light</vt:lpstr>
      <vt:lpstr>ITC Avant Garde Std Bk</vt:lpstr>
      <vt:lpstr>Times New Roman</vt:lpstr>
      <vt:lpstr>1_Office Theme</vt:lpstr>
      <vt:lpstr>2_Office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44</cp:revision>
  <dcterms:created xsi:type="dcterms:W3CDTF">2022-08-04T06:24:21Z</dcterms:created>
  <dcterms:modified xsi:type="dcterms:W3CDTF">2024-12-05T03:13:12Z</dcterms:modified>
</cp:coreProperties>
</file>