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0" r:id="rId2"/>
    <p:sldId id="263" r:id="rId3"/>
    <p:sldId id="264" r:id="rId4"/>
    <p:sldId id="265" r:id="rId5"/>
    <p:sldId id="266" r:id="rId6"/>
    <p:sldId id="267" r:id="rId7"/>
    <p:sldId id="268" r:id="rId8"/>
    <p:sldId id="269" r:id="rId9"/>
    <p:sldId id="270" r:id="rId10"/>
    <p:sldId id="271" r:id="rId11"/>
    <p:sldId id="272" r:id="rId12"/>
    <p:sldId id="273" r:id="rId13"/>
    <p:sldId id="274" r:id="rId14"/>
    <p:sldId id="262" r:id="rId15"/>
    <p:sldId id="277" r:id="rId16"/>
    <p:sldId id="278" r:id="rId17"/>
    <p:sldId id="280" r:id="rId18"/>
    <p:sldId id="279" r:id="rId19"/>
    <p:sldId id="282" r:id="rId20"/>
    <p:sldId id="281" r:id="rId21"/>
  </p:sldIdLst>
  <p:sldSz cx="12192000" cy="6858000"/>
  <p:notesSz cx="6858000" cy="9144000"/>
  <p:embeddedFontLst>
    <p:embeddedFont>
      <p:font typeface="微软雅黑" panose="020B0503020204020204" pitchFamily="34" charset="-122"/>
      <p:regular r:id="rId22"/>
      <p:bold r:id="rId23"/>
    </p:embeddedFont>
    <p:embeddedFont>
      <p:font typeface="#9Slide03 Kaleko 105 Round Bold" panose="020B0604020202020204" charset="0"/>
      <p:bold r:id="rId24"/>
    </p:embeddedFont>
    <p:embeddedFont>
      <p:font typeface="#9Slide05 IcielSanelma" panose="020B0604020202020204" charset="0"/>
      <p:regular r:id="rId25"/>
    </p:embeddedFont>
    <p:embeddedFont>
      <p:font typeface="#9Slide07 HoneyCream" panose="020B0604020202020204" charset="0"/>
      <p:regular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8080"/>
    <a:srgbClr val="33CC33"/>
    <a:srgbClr val="FF0066"/>
    <a:srgbClr val="00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2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419165" y="2629182"/>
            <a:ext cx="5311587" cy="2678002"/>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395953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
        <p:nvSpPr>
          <p:cNvPr id="6" name="图片占位符  8"/>
          <p:cNvSpPr>
            <a:spLocks noGrp="1"/>
          </p:cNvSpPr>
          <p:nvPr>
            <p:ph type="pic" sz="quarter" idx="10"/>
          </p:nvPr>
        </p:nvSpPr>
        <p:spPr>
          <a:xfrm>
            <a:off x="1291363" y="1775012"/>
            <a:ext cx="5513293" cy="2070847"/>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102976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
        <p:nvSpPr>
          <p:cNvPr id="6" name="图片占位符  12"/>
          <p:cNvSpPr>
            <a:spLocks noGrp="1"/>
          </p:cNvSpPr>
          <p:nvPr>
            <p:ph type="pic" sz="quarter" idx="10"/>
          </p:nvPr>
        </p:nvSpPr>
        <p:spPr>
          <a:xfrm>
            <a:off x="820271" y="2514599"/>
            <a:ext cx="3036789" cy="2904565"/>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420464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1">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20652" y="-196712"/>
            <a:ext cx="2578832" cy="1664352"/>
          </a:xfrm>
          <a:prstGeom prst="rect">
            <a:avLst/>
          </a:prstGeom>
        </p:spPr>
      </p:pic>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3"/>
          <a:stretch>
            <a:fillRect/>
          </a:stretch>
        </p:blipFill>
        <p:spPr>
          <a:xfrm>
            <a:off x="4542901" y="208514"/>
            <a:ext cx="2751590" cy="1018120"/>
          </a:xfrm>
          <a:prstGeom prst="rect">
            <a:avLst/>
          </a:prstGeom>
        </p:spPr>
      </p:pic>
      <p:pic>
        <p:nvPicPr>
          <p:cNvPr id="10" name="Picture 9"/>
          <p:cNvPicPr>
            <a:picLocks noChangeAspect="1"/>
          </p:cNvPicPr>
          <p:nvPr/>
        </p:nvPicPr>
        <p:blipFill>
          <a:blip r:embed="rId4"/>
          <a:stretch>
            <a:fillRect/>
          </a:stretch>
        </p:blipFill>
        <p:spPr>
          <a:xfrm>
            <a:off x="1261811" y="1128881"/>
            <a:ext cx="9522777" cy="4273666"/>
          </a:xfrm>
          <a:prstGeom prst="rect">
            <a:avLst/>
          </a:prstGeom>
        </p:spPr>
      </p:pic>
      <p:pic>
        <p:nvPicPr>
          <p:cNvPr id="1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0673" b="80699"/>
          <a:stretch/>
        </p:blipFill>
        <p:spPr>
          <a:xfrm flipH="1">
            <a:off x="9521533" y="-155923"/>
            <a:ext cx="2712203" cy="1323636"/>
          </a:xfrm>
          <a:prstGeom prst="rect">
            <a:avLst/>
          </a:prstGeom>
        </p:spPr>
      </p:pic>
      <p:pic>
        <p:nvPicPr>
          <p:cNvPr id="12"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6048" y="1974188"/>
            <a:ext cx="1291526" cy="1291526"/>
          </a:xfrm>
          <a:prstGeom prst="rect">
            <a:avLst/>
          </a:prstGeom>
        </p:spPr>
      </p:pic>
      <p:pic>
        <p:nvPicPr>
          <p:cNvPr id="13"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51" t="16291" r="22251" b="22711"/>
          <a:stretch/>
        </p:blipFill>
        <p:spPr>
          <a:xfrm>
            <a:off x="10662666" y="2236598"/>
            <a:ext cx="825628" cy="825628"/>
          </a:xfrm>
          <a:prstGeom prst="rect">
            <a:avLst/>
          </a:prstGeom>
        </p:spPr>
      </p:pic>
      <p:pic>
        <p:nvPicPr>
          <p:cNvPr id="14"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751" t="16291" r="22251" b="22711"/>
          <a:stretch/>
        </p:blipFill>
        <p:spPr>
          <a:xfrm>
            <a:off x="539756" y="4219894"/>
            <a:ext cx="629008" cy="629008"/>
          </a:xfrm>
          <a:prstGeom prst="rect">
            <a:avLst/>
          </a:prstGeom>
        </p:spPr>
      </p:pic>
      <p:pic>
        <p:nvPicPr>
          <p:cNvPr id="15"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51" t="16291" r="22251" b="22711"/>
          <a:stretch/>
        </p:blipFill>
        <p:spPr>
          <a:xfrm>
            <a:off x="10557227" y="4947826"/>
            <a:ext cx="454721" cy="454721"/>
          </a:xfrm>
          <a:prstGeom prst="rect">
            <a:avLst/>
          </a:prstGeom>
        </p:spPr>
      </p:pic>
      <p:pic>
        <p:nvPicPr>
          <p:cNvPr id="17" name="Picture 16">
            <a:extLst>
              <a:ext uri="{FF2B5EF4-FFF2-40B4-BE49-F238E27FC236}">
                <a16:creationId xmlns:a16="http://schemas.microsoft.com/office/drawing/2014/main" id="{04803EB6-79B4-0771-612F-29F506452F37}"/>
              </a:ext>
            </a:extLst>
          </p:cNvPr>
          <p:cNvPicPr>
            <a:picLocks noChangeAspect="1"/>
          </p:cNvPicPr>
          <p:nvPr/>
        </p:nvPicPr>
        <p:blipFill>
          <a:blip r:embed="rId10"/>
          <a:stretch>
            <a:fillRect/>
          </a:stretch>
        </p:blipFill>
        <p:spPr>
          <a:xfrm>
            <a:off x="6792687" y="4340875"/>
            <a:ext cx="5314712" cy="2537775"/>
          </a:xfrm>
          <a:prstGeom prst="rect">
            <a:avLst/>
          </a:prstGeom>
        </p:spPr>
      </p:pic>
    </p:spTree>
    <p:extLst>
      <p:ext uri="{BB962C8B-B14F-4D97-AF65-F5344CB8AC3E}">
        <p14:creationId xmlns:p14="http://schemas.microsoft.com/office/powerpoint/2010/main" val="19709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008914" y="2321493"/>
            <a:ext cx="5796289" cy="4219255"/>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321290" y="3306344"/>
            <a:ext cx="5713750" cy="3305538"/>
            <a:chOff x="7055427" y="1786027"/>
            <a:chExt cx="4741382" cy="3922780"/>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786027"/>
              <a:ext cx="4741382" cy="3783499"/>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c) Các bác ở quê gửi cho nhà Nhung rất nhiều rau, củ, quả. Tuy nhiên, nhà bạn ít người, ăn không hết nên có thể các thực phẩm đó sẽ bị hỏng. Anh của Nhung bảo nếu hỏng thì bỏ đi.</a:t>
              </a:r>
            </a:p>
            <a:p>
              <a:pPr algn="just"/>
              <a:r>
                <a:rPr lang="en-US" sz="2800" b="1">
                  <a:solidFill>
                    <a:srgbClr val="002060"/>
                  </a:solidFill>
                  <a:latin typeface="Cambria" panose="02040503050406030204" pitchFamily="18" charset="0"/>
                </a:rPr>
                <a:t> Nếu là Nhung, em sẽ làm gì?</a:t>
              </a:r>
              <a:endParaRPr lang="en-US" sz="28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295165" y="78378"/>
            <a:ext cx="1192460" cy="1348753"/>
          </a:xfrm>
          <a:prstGeom prst="rect">
            <a:avLst/>
          </a:prstGeom>
        </p:spPr>
      </p:pic>
      <p:sp>
        <p:nvSpPr>
          <p:cNvPr id="9" name="圆角矩形 6">
            <a:extLst>
              <a:ext uri="{FF2B5EF4-FFF2-40B4-BE49-F238E27FC236}">
                <a16:creationId xmlns:a16="http://schemas.microsoft.com/office/drawing/2014/main" id="{173CBCCC-E337-D629-688D-27734993821D}"/>
              </a:ext>
            </a:extLst>
          </p:cNvPr>
          <p:cNvSpPr/>
          <p:nvPr/>
        </p:nvSpPr>
        <p:spPr>
          <a:xfrm>
            <a:off x="1356996" y="353446"/>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0" name="Group 9"/>
          <p:cNvGrpSpPr/>
          <p:nvPr/>
        </p:nvGrpSpPr>
        <p:grpSpPr>
          <a:xfrm>
            <a:off x="375472" y="1294458"/>
            <a:ext cx="6626220" cy="1696938"/>
            <a:chOff x="5577839" y="849086"/>
            <a:chExt cx="5969727" cy="2154861"/>
          </a:xfrm>
        </p:grpSpPr>
        <p:sp>
          <p:nvSpPr>
            <p:cNvPr id="11" name="Rounded Rectangle 10"/>
            <p:cNvSpPr/>
            <p:nvPr/>
          </p:nvSpPr>
          <p:spPr>
            <a:xfrm>
              <a:off x="5577839" y="849086"/>
              <a:ext cx="5969727" cy="215486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5654823" y="859646"/>
              <a:ext cx="5792091" cy="1978421"/>
            </a:xfrm>
            <a:prstGeom prst="rect">
              <a:avLst/>
            </a:prstGeom>
            <a:noFill/>
          </p:spPr>
          <p:txBody>
            <a:bodyPr wrap="square" rtlCol="0">
              <a:spAutoFit/>
            </a:bodyPr>
            <a:lstStyle/>
            <a:p>
              <a:pPr algn="just"/>
              <a:r>
                <a:rPr lang="nl-NL" sz="3200" b="1" i="1">
                  <a:solidFill>
                    <a:srgbClr val="990033"/>
                  </a:solidFill>
                  <a:latin typeface="Cambria" panose="02040503050406030204" pitchFamily="18" charset="0"/>
                  <a:ea typeface="Cambria" panose="02040503050406030204" pitchFamily="18" charset="0"/>
                </a:rPr>
                <a:t> Nhung nên xin phép bố mẹ chia sẻ bớt những rau, củ, quả đó cho mọi người xung quanh</a:t>
              </a:r>
              <a:r>
                <a:rPr lang="nl-NL" sz="3200" b="1">
                  <a:solidFill>
                    <a:srgbClr val="990033"/>
                  </a:solidFill>
                  <a:latin typeface="Cambria" panose="02040503050406030204" pitchFamily="18" charset="0"/>
                  <a:ea typeface="Cambria" panose="02040503050406030204" pitchFamily="18" charset="0"/>
                </a:rPr>
                <a:t>.</a:t>
              </a:r>
              <a:endParaRPr lang="en-US" sz="32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253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00808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00808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00808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động.</a:t>
              </a:r>
              <a:endParaRPr lang="en-US" sz="3200" b="1">
                <a:solidFill>
                  <a:srgbClr val="00808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5">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10"/>
          <a:stretch>
            <a:fillRect/>
          </a:stretch>
        </p:blipFill>
        <p:spPr>
          <a:xfrm>
            <a:off x="1732779" y="1486687"/>
            <a:ext cx="7885233" cy="3824338"/>
          </a:xfrm>
          <a:prstGeom prst="rect">
            <a:avLst/>
          </a:prstGeom>
        </p:spPr>
      </p:pic>
      <p:pic>
        <p:nvPicPr>
          <p:cNvPr id="18"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751" t="16291" r="22251" b="22711"/>
          <a:stretch/>
        </p:blipFill>
        <p:spPr>
          <a:xfrm>
            <a:off x="3388786" y="608391"/>
            <a:ext cx="825628" cy="82562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2271" y="1955369"/>
            <a:ext cx="1291526" cy="1291526"/>
          </a:xfrm>
          <a:prstGeom prst="rect">
            <a:avLst/>
          </a:prstGeom>
        </p:spPr>
      </p:pic>
      <p:pic>
        <p:nvPicPr>
          <p:cNvPr id="20"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2882" y="3727381"/>
            <a:ext cx="3287775" cy="3287775"/>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P</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FFFF00"/>
                  </a:solidFill>
                  <a:effectLst>
                    <a:outerShdw blurRad="38100" dist="38100" dir="2700000" algn="tl">
                      <a:srgbClr val="000000">
                        <a:alpha val="43137"/>
                      </a:srgbClr>
                    </a:outerShdw>
                  </a:effectLst>
                  <a:latin typeface="UTM Arruba KT" panose="02040603050506020204" pitchFamily="18" charset="0"/>
                </a:rPr>
                <a:t>g</a:t>
              </a: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a:effectLst>
                    <a:outerShdw blurRad="38100" dist="38100" dir="2700000" algn="tl">
                      <a:srgbClr val="000000">
                        <a:alpha val="43137"/>
                      </a:srgbClr>
                    </a:outerShdw>
                  </a:effectLst>
                  <a:latin typeface="UTM Arruba KT" panose="02040603050506020204" pitchFamily="18" charset="0"/>
                </a:rPr>
                <a:t>i</a:t>
              </a:r>
              <a:r>
                <a:rPr lang="en-US" sz="9600">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a:solidFill>
                    <a:srgbClr val="008080"/>
                  </a:solidFill>
                  <a:effectLst>
                    <a:outerShdw blurRad="38100" dist="38100" dir="2700000" algn="tl">
                      <a:srgbClr val="000000">
                        <a:alpha val="43137"/>
                      </a:srgbClr>
                    </a:outerShdw>
                  </a:effectLst>
                  <a:latin typeface="UTM Arruba KT" panose="02040603050506020204" pitchFamily="18" charset="0"/>
                </a:rPr>
                <a:t>n</a:t>
              </a: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a:latin typeface="#9Slide05 IcielSanelma" pitchFamily="2" charset="0"/>
              </a:rPr>
              <a:t>Trò chơi</a:t>
            </a:r>
          </a:p>
        </p:txBody>
      </p:sp>
    </p:spTree>
    <p:extLst>
      <p:ext uri="{BB962C8B-B14F-4D97-AF65-F5344CB8AC3E}">
        <p14:creationId xmlns:p14="http://schemas.microsoft.com/office/powerpoint/2010/main" val="7882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2</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 tầm các câu ca dao, tục ngữ, bài thơ, bài hát, tranh, ảnh, truyện,… về người lao động.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2</a:t>
            </a: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27462" y="56734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2049328" y="515091"/>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4" name="TextBox 3"/>
          <p:cNvSpPr txBox="1"/>
          <p:nvPr/>
        </p:nvSpPr>
        <p:spPr>
          <a:xfrm>
            <a:off x="339633" y="1998616"/>
            <a:ext cx="5943601" cy="2308324"/>
          </a:xfrm>
          <a:prstGeom prst="rect">
            <a:avLst/>
          </a:prstGeom>
          <a:noFill/>
        </p:spPr>
        <p:txBody>
          <a:bodyPr wrap="square" rtlCol="0">
            <a:spAutoFit/>
          </a:bodyPr>
          <a:lstStyle/>
          <a:p>
            <a:pPr algn="ctr"/>
            <a:r>
              <a:rPr lang="en-US" sz="4800">
                <a:latin typeface="Cambria" panose="02040503050406030204" pitchFamily="18" charset="0"/>
                <a:ea typeface="Cambria" panose="02040503050406030204" pitchFamily="18" charset="0"/>
              </a:rPr>
              <a:t>Quan sát tranh, đọc và xử lí tình huống </a:t>
            </a:r>
          </a:p>
          <a:p>
            <a:pPr algn="ctr"/>
            <a:r>
              <a:rPr lang="en-US" sz="4800">
                <a:latin typeface="Cambria" panose="02040503050406030204" pitchFamily="18" charset="0"/>
                <a:ea typeface="Cambria" panose="02040503050406030204" pitchFamily="18" charset="0"/>
              </a:rPr>
              <a:t>SGK/Trang 10.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674" y="1567542"/>
            <a:ext cx="6076714" cy="4146770"/>
          </a:xfrm>
          <a:prstGeom prst="rect">
            <a:avLst/>
          </a:prstGeom>
        </p:spPr>
      </p:pic>
    </p:spTree>
    <p:extLst>
      <p:ext uri="{BB962C8B-B14F-4D97-AF65-F5344CB8AC3E}">
        <p14:creationId xmlns:p14="http://schemas.microsoft.com/office/powerpoint/2010/main" val="36767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Cùng các bạn trong nhóm xây dựng và biểu diễn tiểu phẩm về chủ đề “Biết ơn người lao động”.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12150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165" y="408599"/>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487625" y="549312"/>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8856"/>
          <a:stretch/>
        </p:blipFill>
        <p:spPr>
          <a:xfrm>
            <a:off x="4950823" y="2769326"/>
            <a:ext cx="6935705" cy="3886902"/>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5" y="1959729"/>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68898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Trên đường đi học, thấy bác đầu bếp của trường bị đổ xe hàng, Phương nói với Khánh: “Mình qua nhặt đồ giúp bác đi!”. Khánh nói: “Không phải việc của mình đâu!”.</a:t>
              </a:r>
            </a:p>
            <a:p>
              <a:pPr algn="just"/>
              <a:r>
                <a:rPr lang="en-US" sz="2800" b="1">
                  <a:solidFill>
                    <a:srgbClr val="002060"/>
                  </a:solidFill>
                  <a:latin typeface="Cambria" panose="02040503050406030204" pitchFamily="18" charset="0"/>
                </a:rPr>
                <a:t> Nếu là Phương, em sẽ làm gì?</a:t>
              </a:r>
              <a:endParaRPr lang="en-US" sz="28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22559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28" y="212657"/>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500688" y="353370"/>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55659" y="2003743"/>
            <a:ext cx="5916955" cy="4590284"/>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6865784" y="1935677"/>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53558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rPr>
                <a:t>b) Cô giáo yêu cầu các bạn giới thiệu về nghề nghiệp của người thân. Một bạn bên cạnh chê nghề nghiệp của bố mẹ Mai.</a:t>
              </a:r>
            </a:p>
            <a:p>
              <a:pPr algn="just"/>
              <a:r>
                <a:rPr lang="en-US" sz="3200" b="1">
                  <a:solidFill>
                    <a:srgbClr val="002060"/>
                  </a:solidFill>
                  <a:latin typeface="Cambria" panose="02040503050406030204" pitchFamily="18" charset="0"/>
                </a:rPr>
                <a:t> Nếu là Mai, em sẽ nói gì với bạn đó?</a:t>
              </a:r>
              <a:endParaRPr lang="en-US" sz="32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356542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28" y="212657"/>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500688" y="353370"/>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94514" y="1655881"/>
            <a:ext cx="6710689" cy="4884868"/>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4" y="1959729"/>
            <a:ext cx="4982229" cy="4652153"/>
            <a:chOff x="7055427" y="1629296"/>
            <a:chExt cx="4741382" cy="4079511"/>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c) Các bác ở quê gửi cho nhà Nhung rất nhiều rau, củ, quả. Tuy nhiên, nhà bạn ít người, ăn không hết nên có thể các thực phẩm đó sẽ bị hỏng. Anh của Nhung bảo nếu hỏng thì bỏ đi.</a:t>
              </a:r>
            </a:p>
            <a:p>
              <a:pPr algn="just"/>
              <a:r>
                <a:rPr lang="en-US" sz="2800" b="1">
                  <a:solidFill>
                    <a:srgbClr val="002060"/>
                  </a:solidFill>
                  <a:latin typeface="Cambria" panose="02040503050406030204" pitchFamily="18" charset="0"/>
                </a:rPr>
                <a:t> Nếu là Nhung, em sẽ làm gì?</a:t>
              </a:r>
              <a:endParaRPr lang="en-US" sz="28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30340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5" y="535577"/>
            <a:ext cx="5548373" cy="3664704"/>
          </a:xfrm>
          <a:custGeom>
            <a:avLst/>
            <a:gdLst>
              <a:gd name="connsiteX0" fmla="*/ -358203 w 5548373"/>
              <a:gd name="connsiteY0" fmla="*/ 2170824 h 3664704"/>
              <a:gd name="connsiteX1" fmla="*/ 1234 w 5548373"/>
              <a:gd name="connsiteY1" fmla="*/ 1777708 h 3664704"/>
              <a:gd name="connsiteX2" fmla="*/ 2691524 w 5548373"/>
              <a:gd name="connsiteY2" fmla="*/ 814 h 3664704"/>
              <a:gd name="connsiteX3" fmla="*/ 5510447 w 5548373"/>
              <a:gd name="connsiteY3" fmla="*/ 1530395 h 3664704"/>
              <a:gd name="connsiteX4" fmla="*/ 3095450 w 5548373"/>
              <a:gd name="connsiteY4" fmla="*/ 3652376 h 3664704"/>
              <a:gd name="connsiteX5" fmla="*/ 172159 w 5548373"/>
              <a:gd name="connsiteY5" fmla="*/ 2467793 h 3664704"/>
              <a:gd name="connsiteX6" fmla="*/ -358203 w 5548373"/>
              <a:gd name="connsiteY6" fmla="*/ 2170824 h 36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8373" h="3664704" fill="none" extrusionOk="0">
                <a:moveTo>
                  <a:pt x="-358203" y="2170824"/>
                </a:moveTo>
                <a:cubicBezTo>
                  <a:pt x="-296527" y="2118367"/>
                  <a:pt x="-176580" y="1954615"/>
                  <a:pt x="1234" y="1777708"/>
                </a:cubicBezTo>
                <a:cubicBezTo>
                  <a:pt x="-70717" y="694849"/>
                  <a:pt x="1293428" y="109626"/>
                  <a:pt x="2691524" y="814"/>
                </a:cubicBezTo>
                <a:cubicBezTo>
                  <a:pt x="4189231" y="-164906"/>
                  <a:pt x="5265627" y="625549"/>
                  <a:pt x="5510447" y="1530395"/>
                </a:cubicBezTo>
                <a:cubicBezTo>
                  <a:pt x="5767336" y="2306006"/>
                  <a:pt x="4485590" y="3472966"/>
                  <a:pt x="3095450" y="3652376"/>
                </a:cubicBezTo>
                <a:cubicBezTo>
                  <a:pt x="1804405" y="3739845"/>
                  <a:pt x="654747" y="3239086"/>
                  <a:pt x="172159" y="2467793"/>
                </a:cubicBezTo>
                <a:cubicBezTo>
                  <a:pt x="-96648" y="2348802"/>
                  <a:pt x="-236094" y="2290812"/>
                  <a:pt x="-358203" y="2170824"/>
                </a:cubicBezTo>
                <a:close/>
              </a:path>
              <a:path w="5548373" h="3664704" stroke="0" extrusionOk="0">
                <a:moveTo>
                  <a:pt x="-358203" y="2170824"/>
                </a:moveTo>
                <a:cubicBezTo>
                  <a:pt x="-238260" y="1974939"/>
                  <a:pt x="-97977" y="1949041"/>
                  <a:pt x="1234" y="1777708"/>
                </a:cubicBezTo>
                <a:cubicBezTo>
                  <a:pt x="-143808" y="828431"/>
                  <a:pt x="1198566" y="125823"/>
                  <a:pt x="2691524" y="814"/>
                </a:cubicBezTo>
                <a:cubicBezTo>
                  <a:pt x="4028048" y="118207"/>
                  <a:pt x="5342690" y="668079"/>
                  <a:pt x="5510447" y="1530395"/>
                </a:cubicBezTo>
                <a:cubicBezTo>
                  <a:pt x="5758362" y="2623820"/>
                  <a:pt x="4641360" y="3535972"/>
                  <a:pt x="3095450" y="3652376"/>
                </a:cubicBezTo>
                <a:cubicBezTo>
                  <a:pt x="1787966" y="3735811"/>
                  <a:pt x="631933" y="3264462"/>
                  <a:pt x="172159" y="2467793"/>
                </a:cubicBezTo>
                <a:cubicBezTo>
                  <a:pt x="52537" y="2355379"/>
                  <a:pt x="-84007" y="2274683"/>
                  <a:pt x="-358203" y="21708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rgbClr val="0099CC"/>
                </a:solidFill>
                <a:latin typeface="UTM Avo" panose="02040603050506020204" pitchFamily="18" charset="0"/>
                <a:ea typeface="Cambria" panose="02040503050406030204" pitchFamily="18" charset="0"/>
              </a:rPr>
              <a:t>Hãy thảo luận </a:t>
            </a:r>
          </a:p>
          <a:p>
            <a:pPr algn="ctr"/>
            <a:r>
              <a:rPr lang="en-US" sz="3600" b="1">
                <a:solidFill>
                  <a:srgbClr val="0099CC"/>
                </a:solidFill>
                <a:latin typeface="UTM Avo" panose="02040603050506020204" pitchFamily="18" charset="0"/>
                <a:ea typeface="Cambria" panose="02040503050406030204" pitchFamily="18" charset="0"/>
              </a:rPr>
              <a:t>nhóm, xây dựng kịch bản, đóng vai và xử </a:t>
            </a:r>
          </a:p>
          <a:p>
            <a:pPr algn="ctr"/>
            <a:r>
              <a:rPr lang="en-US" sz="3600" b="1">
                <a:solidFill>
                  <a:srgbClr val="0099CC"/>
                </a:solidFill>
                <a:latin typeface="UTM Avo" panose="02040603050506020204" pitchFamily="18" charset="0"/>
                <a:ea typeface="Cambria" panose="02040503050406030204" pitchFamily="18" charset="0"/>
              </a:rPr>
              <a:t>lí tình huống.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77" y="3691181"/>
            <a:ext cx="4496109" cy="3068160"/>
          </a:xfrm>
          <a:prstGeom prst="rect">
            <a:avLst/>
          </a:prstGeom>
        </p:spPr>
      </p:pic>
      <p:pic>
        <p:nvPicPr>
          <p:cNvPr id="5"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V="1">
            <a:off x="8186978" y="0"/>
            <a:ext cx="4005022" cy="4005022"/>
          </a:xfrm>
          <a:prstGeom prst="rect">
            <a:avLst/>
          </a:prstGeom>
        </p:spPr>
      </p:pic>
      <p:pic>
        <p:nvPicPr>
          <p:cNvPr id="6"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4550" y="-110186"/>
            <a:ext cx="1291526" cy="1291526"/>
          </a:xfrm>
          <a:prstGeom prst="rect">
            <a:avLst/>
          </a:prstGeom>
        </p:spPr>
      </p:pic>
    </p:spTree>
    <p:extLst>
      <p:ext uri="{BB962C8B-B14F-4D97-AF65-F5344CB8AC3E}">
        <p14:creationId xmlns:p14="http://schemas.microsoft.com/office/powerpoint/2010/main" val="215634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76" y="694639"/>
            <a:ext cx="6044835" cy="6163362"/>
          </a:xfrm>
          <a:prstGeom prst="rect">
            <a:avLst/>
          </a:prstGeom>
        </p:spPr>
      </p:pic>
    </p:spTree>
    <p:extLst>
      <p:ext uri="{BB962C8B-B14F-4D97-AF65-F5344CB8AC3E}">
        <p14:creationId xmlns:p14="http://schemas.microsoft.com/office/powerpoint/2010/main" val="76307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165" y="0"/>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356996" y="275068"/>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8856"/>
          <a:stretch/>
        </p:blipFill>
        <p:spPr>
          <a:xfrm>
            <a:off x="4950823" y="2769326"/>
            <a:ext cx="6935705" cy="3886902"/>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5" y="1959729"/>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68898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Trên đường đi học, thấy bác đầu bếp của trường bị đổ xe hàng, Phương nói với Khánh: “Mình qua nhặt đồ giúp bác đi!”. Khánh nói: “Không phải việc của mình đâu!”.</a:t>
              </a:r>
            </a:p>
            <a:p>
              <a:pPr algn="just"/>
              <a:r>
                <a:rPr lang="en-US" sz="2800" b="1">
                  <a:solidFill>
                    <a:srgbClr val="002060"/>
                  </a:solidFill>
                  <a:latin typeface="Cambria" panose="02040503050406030204" pitchFamily="18" charset="0"/>
                </a:rPr>
                <a:t> Nếu là Phương, em sẽ làm gì?</a:t>
              </a:r>
              <a:endParaRPr lang="en-US" sz="2800" b="1" dirty="0">
                <a:solidFill>
                  <a:srgbClr val="002060"/>
                </a:solidFill>
                <a:latin typeface="Cambria" panose="02040503050406030204" pitchFamily="18" charset="0"/>
              </a:endParaRPr>
            </a:p>
          </p:txBody>
        </p:sp>
      </p:grpSp>
      <p:grpSp>
        <p:nvGrpSpPr>
          <p:cNvPr id="10" name="Group 9"/>
          <p:cNvGrpSpPr/>
          <p:nvPr/>
        </p:nvGrpSpPr>
        <p:grpSpPr>
          <a:xfrm>
            <a:off x="5577839" y="849085"/>
            <a:ext cx="5969727" cy="2468881"/>
            <a:chOff x="5577839" y="849085"/>
            <a:chExt cx="5969727" cy="2468881"/>
          </a:xfrm>
        </p:grpSpPr>
        <p:sp>
          <p:nvSpPr>
            <p:cNvPr id="8" name="Rounded Rectangle 7"/>
            <p:cNvSpPr/>
            <p:nvPr/>
          </p:nvSpPr>
          <p:spPr>
            <a:xfrm>
              <a:off x="5577839" y="849085"/>
              <a:ext cx="5969727" cy="246888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4DF022-03B6-2C13-C899-C3F0C93339E7}"/>
                </a:ext>
              </a:extLst>
            </p:cNvPr>
            <p:cNvSpPr txBox="1"/>
            <p:nvPr/>
          </p:nvSpPr>
          <p:spPr>
            <a:xfrm>
              <a:off x="5678606" y="975409"/>
              <a:ext cx="5758325" cy="2185214"/>
            </a:xfrm>
            <a:prstGeom prst="rect">
              <a:avLst/>
            </a:prstGeom>
            <a:noFill/>
          </p:spPr>
          <p:txBody>
            <a:bodyPr wrap="square" rtlCol="0">
              <a:spAutoFit/>
            </a:bodyPr>
            <a:lstStyle/>
            <a:p>
              <a:pPr algn="ctr"/>
              <a:r>
                <a:rPr lang="nl-NL" sz="3400" b="1" i="1">
                  <a:solidFill>
                    <a:srgbClr val="990033"/>
                  </a:solidFill>
                  <a:latin typeface="Cambria" panose="02040503050406030204" pitchFamily="18" charset="0"/>
                  <a:ea typeface="Cambria" panose="02040503050406030204" pitchFamily="18" charset="0"/>
                </a:rPr>
                <a:t> Phương nên thuyết phục Khánh qua nhặt đổ giúp bác. Nếu Khánh không đồng ý thì Phương vẫn nên giúp bác.</a:t>
              </a:r>
              <a:endParaRPr lang="en-US" sz="34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12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5660" y="2731789"/>
            <a:ext cx="4978490" cy="3862237"/>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5695406" y="3422469"/>
            <a:ext cx="5911760" cy="3006531"/>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5"/>
              <a:ext cx="4441371" cy="2853661"/>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Cô giáo yêu cầu các bạn giới thiệu về nghề nghiệp của người thân. Một bạn bên cạnh chê nghề nghiệp của bố mẹ Mai.</a:t>
              </a:r>
            </a:p>
            <a:p>
              <a:pPr algn="just"/>
              <a:r>
                <a:rPr lang="en-US" sz="2800" b="1">
                  <a:solidFill>
                    <a:srgbClr val="002060"/>
                  </a:solidFill>
                  <a:latin typeface="Cambria" panose="02040503050406030204" pitchFamily="18" charset="0"/>
                </a:rPr>
                <a:t> Nếu là Mai, em sẽ nói gì với bạn đó?</a:t>
              </a:r>
              <a:endParaRPr lang="en-US" sz="28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295165" y="0"/>
            <a:ext cx="1192460" cy="1348753"/>
          </a:xfrm>
          <a:prstGeom prst="rect">
            <a:avLst/>
          </a:prstGeom>
        </p:spPr>
      </p:pic>
      <p:sp>
        <p:nvSpPr>
          <p:cNvPr id="9" name="圆角矩形 6">
            <a:extLst>
              <a:ext uri="{FF2B5EF4-FFF2-40B4-BE49-F238E27FC236}">
                <a16:creationId xmlns:a16="http://schemas.microsoft.com/office/drawing/2014/main" id="{173CBCCC-E337-D629-688D-27734993821D}"/>
              </a:ext>
            </a:extLst>
          </p:cNvPr>
          <p:cNvSpPr/>
          <p:nvPr/>
        </p:nvSpPr>
        <p:spPr>
          <a:xfrm>
            <a:off x="1356996" y="275068"/>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0" name="Group 9"/>
          <p:cNvGrpSpPr/>
          <p:nvPr/>
        </p:nvGrpSpPr>
        <p:grpSpPr>
          <a:xfrm>
            <a:off x="3892733" y="980461"/>
            <a:ext cx="7811589" cy="2400655"/>
            <a:chOff x="5577839" y="809882"/>
            <a:chExt cx="5969727" cy="2575845"/>
          </a:xfrm>
        </p:grpSpPr>
        <p:sp>
          <p:nvSpPr>
            <p:cNvPr id="11" name="Rounded Rectangle 10"/>
            <p:cNvSpPr/>
            <p:nvPr/>
          </p:nvSpPr>
          <p:spPr>
            <a:xfrm>
              <a:off x="5577839" y="849085"/>
              <a:ext cx="5969727" cy="246888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5667685" y="809882"/>
              <a:ext cx="5779229" cy="2575845"/>
            </a:xfrm>
            <a:prstGeom prst="rect">
              <a:avLst/>
            </a:prstGeom>
            <a:noFill/>
          </p:spPr>
          <p:txBody>
            <a:bodyPr wrap="square" rtlCol="0">
              <a:spAutoFit/>
            </a:bodyPr>
            <a:lstStyle/>
            <a:p>
              <a:pPr algn="just"/>
              <a:r>
                <a:rPr lang="nl-NL" sz="3000" b="1" i="1">
                  <a:solidFill>
                    <a:srgbClr val="990033"/>
                  </a:solidFill>
                  <a:latin typeface="Cambria" panose="02040503050406030204" pitchFamily="18" charset="0"/>
                  <a:ea typeface="Cambria" panose="02040503050406030204" pitchFamily="18" charset="0"/>
                </a:rPr>
                <a:t> Mai nên nói với bạn đó: Mỗi nghề nghiệp đều quan trọng và có vai trò khác nhau trong xã hội. Mai cần nói rõ tầm quan trọng của nghề nghiệp của bố mẹ mình cho bạn đó hiểu hơn.</a:t>
              </a:r>
              <a:endParaRPr lang="en-US" sz="30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272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882</Words>
  <Application>Microsoft Office PowerPoint</Application>
  <PresentationFormat>Widescreen</PresentationFormat>
  <Paragraphs>63</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#9Slide03 Kaleko 105 Round Bold</vt:lpstr>
      <vt:lpstr>#9Slide05 IcielSanelma</vt:lpstr>
      <vt:lpstr>UTM Avo</vt:lpstr>
      <vt:lpstr>Cambria</vt:lpstr>
      <vt:lpstr>#9Slide07 HoneyCream</vt:lpstr>
      <vt:lpstr>微软雅黑</vt:lpstr>
      <vt:lpstr>UTM Arruba KT</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39</cp:revision>
  <dcterms:created xsi:type="dcterms:W3CDTF">2023-08-19T16:19:23Z</dcterms:created>
  <dcterms:modified xsi:type="dcterms:W3CDTF">2024-10-13T08:21:05Z</dcterms:modified>
</cp:coreProperties>
</file>