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Lst>
  <p:notesMasterIdLst>
    <p:notesMasterId r:id="rId19"/>
  </p:notesMasterIdLst>
  <p:sldIdLst>
    <p:sldId id="282" r:id="rId4"/>
    <p:sldId id="2007577321" r:id="rId5"/>
    <p:sldId id="2007577316" r:id="rId6"/>
    <p:sldId id="2007577317" r:id="rId7"/>
    <p:sldId id="2007577323" r:id="rId8"/>
    <p:sldId id="2007577324" r:id="rId9"/>
    <p:sldId id="257" r:id="rId10"/>
    <p:sldId id="259" r:id="rId11"/>
    <p:sldId id="2007577302" r:id="rId12"/>
    <p:sldId id="369" r:id="rId13"/>
    <p:sldId id="4454" r:id="rId14"/>
    <p:sldId id="2007577305" r:id="rId15"/>
    <p:sldId id="2007577309" r:id="rId16"/>
    <p:sldId id="2007577310"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39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 Id="rId1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microsoft.com/office/2007/relationships/hdphoto" Target="../media/hdphoto1.wdp"/><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33.png"/><Relationship Id="rId11" Type="http://schemas.openxmlformats.org/officeDocument/2006/relationships/image" Target="../media/image27.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960484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241579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9" r:id="rId5"/>
    <p:sldLayoutId id="2147483710" r:id="rId6"/>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xmlns=""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66.emf"/><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49.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5.xml"/><Relationship Id="rId7"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xmlns=""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xmlns=""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xmlns=""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xmlns=""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344715" y="774348"/>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a:solidFill>
                  <a:srgbClr val="002060"/>
                </a:solidFill>
                <a:latin typeface="Times New Roman" panose="02020603050405020304" pitchFamily="18" charset="0"/>
                <a:cs typeface="Times New Roman" panose="02020603050405020304" pitchFamily="18" charset="0"/>
              </a:rPr>
              <a:t>C</a:t>
            </a:r>
            <a:r>
              <a:rPr lang="vi-VN" sz="4000" b="1" dirty="0">
                <a:solidFill>
                  <a:srgbClr val="002060"/>
                </a:solidFill>
                <a:latin typeface="+mj-lt"/>
              </a:rPr>
              <a:t>hia lớp </a:t>
            </a:r>
            <a:r>
              <a:rPr lang="vi-VN" sz="4000" b="1">
                <a:solidFill>
                  <a:srgbClr val="002060"/>
                </a:solidFill>
                <a:latin typeface="+mj-lt"/>
              </a:rPr>
              <a:t>thành </a:t>
            </a:r>
            <a:r>
              <a:rPr lang="en-US" sz="4000" b="1" smtClean="0">
                <a:solidFill>
                  <a:srgbClr val="002060"/>
                </a:solidFill>
                <a:latin typeface="Times New Roman" panose="02020603050405020304" pitchFamily="18" charset="0"/>
                <a:cs typeface="Times New Roman" panose="02020603050405020304" pitchFamily="18" charset="0"/>
              </a:rPr>
              <a:t>6</a:t>
            </a:r>
            <a:r>
              <a:rPr lang="vi-VN" sz="4000" b="1" smtClean="0">
                <a:solidFill>
                  <a:srgbClr val="002060"/>
                </a:solidFill>
                <a:latin typeface="+mj-lt"/>
              </a:rPr>
              <a:t> </a:t>
            </a:r>
            <a:r>
              <a:rPr lang="vi-VN" sz="4000" b="1" dirty="0">
                <a:solidFill>
                  <a:srgbClr val="002060"/>
                </a:solidFill>
                <a:latin typeface="+mj-lt"/>
              </a:rPr>
              <a:t>nhóm lớn tổ chức</a:t>
            </a:r>
            <a:endParaRPr lang="en-US" sz="4000" b="1" dirty="0">
              <a:solidFill>
                <a:srgbClr val="002060"/>
              </a:solidFill>
              <a:latin typeface="+mj-lt"/>
            </a:endParaRPr>
          </a:p>
          <a:p>
            <a:pPr lvl="0" algn="just">
              <a:defRPr/>
            </a:pPr>
            <a:r>
              <a:rPr lang="vi-VN" sz="4000" b="1" dirty="0">
                <a:solidFill>
                  <a:srgbClr val="002060"/>
                </a:solidFill>
                <a:latin typeface="+mj-lt"/>
              </a:rPr>
              <a:t>thi kể lại truyền thuyết Phù Đổng Thiên Vương bằng hai hình thức:</a:t>
            </a:r>
          </a:p>
          <a:p>
            <a:pPr lvl="0" algn="just">
              <a:defRPr/>
            </a:pPr>
            <a:r>
              <a:rPr lang="en-US" sz="4000" b="1" smtClean="0">
                <a:solidFill>
                  <a:srgbClr val="FF0000"/>
                </a:solidFill>
                <a:latin typeface="+mj-lt"/>
              </a:rPr>
              <a:t>+ </a:t>
            </a:r>
            <a:r>
              <a:rPr lang="vi-VN" sz="4000" b="1" smtClean="0">
                <a:solidFill>
                  <a:srgbClr val="FF0000"/>
                </a:solidFill>
                <a:latin typeface="+mj-lt"/>
              </a:rPr>
              <a:t>đóng vai</a:t>
            </a:r>
            <a:endParaRPr lang="en-US" sz="4000" b="1" smtClean="0">
              <a:solidFill>
                <a:srgbClr val="FF0000"/>
              </a:solidFill>
              <a:latin typeface="+mj-lt"/>
            </a:endParaRPr>
          </a:p>
          <a:p>
            <a:pPr lvl="0" algn="just">
              <a:defRPr/>
            </a:pPr>
            <a:r>
              <a:rPr lang="en-US" sz="4000" b="1" smtClean="0">
                <a:solidFill>
                  <a:srgbClr val="FF0000"/>
                </a:solidFill>
                <a:latin typeface="+mj-lt"/>
              </a:rPr>
              <a:t>+ </a:t>
            </a:r>
            <a:r>
              <a:rPr lang="vi-VN" sz="4000" b="1" smtClean="0">
                <a:solidFill>
                  <a:srgbClr val="FF0000"/>
                </a:solidFill>
                <a:latin typeface="+mj-lt"/>
              </a:rPr>
              <a:t>kể </a:t>
            </a:r>
            <a:r>
              <a:rPr lang="vi-VN" sz="4000" b="1" dirty="0">
                <a:solidFill>
                  <a:srgbClr val="FF0000"/>
                </a:solidFill>
                <a:latin typeface="+mj-lt"/>
              </a:rPr>
              <a:t>chuyện bằng tranh.</a:t>
            </a: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xmlns=""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xmlns=""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xmlns=""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ea typeface="Cambria" panose="02040503050406030204" pitchFamily="18" charset="0"/>
                </a:rPr>
                <a:t>“</a:t>
              </a:r>
              <a:r>
                <a:rPr lang="vi-VN" sz="3200" b="1" dirty="0">
                  <a:ea typeface="Cambria" panose="02040503050406030204" pitchFamily="18" charset="0"/>
                </a:rPr>
                <a:t>Các Vua Hùng đã có công dựng nước, Bác cháu ta phải cùng nhau giữ lấy nước</a:t>
              </a:r>
              <a:r>
                <a:rPr lang="en-US" sz="3200" b="1" dirty="0">
                  <a:ea typeface="Cambria" panose="02040503050406030204" pitchFamily="18" charset="0"/>
                </a:rPr>
                <a:t>”</a:t>
              </a:r>
              <a:r>
                <a:rPr lang="vi-VN" sz="3200" dirty="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xmlns=""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xmlns=""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xmlns=""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9B05F58-EFE6-265A-D271-861F88378683}"/>
              </a:ext>
            </a:extLst>
          </p:cNvPr>
          <p:cNvGrpSpPr/>
          <p:nvPr/>
        </p:nvGrpSpPr>
        <p:grpSpPr>
          <a:xfrm>
            <a:off x="508444" y="-534392"/>
            <a:ext cx="10011993" cy="3066626"/>
            <a:chOff x="2892" y="-713"/>
            <a:chExt cx="8875" cy="3521"/>
          </a:xfrm>
        </p:grpSpPr>
        <p:grpSp>
          <p:nvGrpSpPr>
            <p:cNvPr id="3" name="Group 2">
              <a:extLst>
                <a:ext uri="{FF2B5EF4-FFF2-40B4-BE49-F238E27FC236}">
                  <a16:creationId xmlns:a16="http://schemas.microsoft.com/office/drawing/2014/main" xmlns=""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xmlns=""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xmlns=""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xmlns="" id="{10A2F44C-CF45-6E32-E4BE-A87DCEEA8FBD}"/>
                </a:ext>
              </a:extLst>
            </p:cNvPr>
            <p:cNvSpPr txBox="1"/>
            <p:nvPr/>
          </p:nvSpPr>
          <p:spPr>
            <a:xfrm>
              <a:off x="3057" y="440"/>
              <a:ext cx="8485" cy="2368"/>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mj-lt"/>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mj-lt"/>
                <a:cs typeface="Calibri" panose="020F0502020204030204" pitchFamily="34" charset="0"/>
                <a:sym typeface="+mn-ea"/>
              </a:endParaRPr>
            </a:p>
          </p:txBody>
        </p:sp>
      </p:grpSp>
      <p:sp>
        <p:nvSpPr>
          <p:cNvPr id="8" name="TextBox 7">
            <a:extLst>
              <a:ext uri="{FF2B5EF4-FFF2-40B4-BE49-F238E27FC236}">
                <a16:creationId xmlns:a16="http://schemas.microsoft.com/office/drawing/2014/main" xmlns="" id="{97AD1485-A06A-E7DE-AB4E-5AA8D5F06975}"/>
              </a:ext>
            </a:extLst>
          </p:cNvPr>
          <p:cNvSpPr txBox="1"/>
          <p:nvPr/>
        </p:nvSpPr>
        <p:spPr>
          <a:xfrm>
            <a:off x="1783194" y="3317854"/>
            <a:ext cx="8070850"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3000" b="1" dirty="0">
                <a:solidFill>
                  <a:prstClr val="black"/>
                </a:solidFill>
                <a:latin typeface="Times New Roman" panose="02020603050405020304" pitchFamily="18" charset="0"/>
                <a:cs typeface="Times New Roman" panose="02020603050405020304" pitchFamily="18" charset="0"/>
              </a:rPr>
              <a:t>mồng Mười tháng Ba hằng năm được chọn làm ngày Quốc lễ giỗ Tổ Hùng Vương. Điều đó thể hiện truyền thống </a:t>
            </a:r>
            <a:r>
              <a:rPr lang="vi-VN" sz="3000" b="1" i="1" dirty="0">
                <a:solidFill>
                  <a:prstClr val="black"/>
                </a:solidFill>
                <a:latin typeface="Times New Roman" panose="02020603050405020304" pitchFamily="18" charset="0"/>
                <a:cs typeface="Times New Roman" panose="02020603050405020304" pitchFamily="18" charset="0"/>
              </a:rPr>
              <a:t>“uống nước nhớ nguồn”, </a:t>
            </a:r>
            <a:r>
              <a:rPr lang="vi-VN" sz="3000" b="1" dirty="0">
                <a:solidFill>
                  <a:prstClr val="black"/>
                </a:solidFill>
                <a:latin typeface="Times New Roman" panose="02020603050405020304" pitchFamily="18" charset="0"/>
                <a:cs typeface="Times New Roman" panose="02020603050405020304" pitchFamily="18"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Shape 34">
            <a:extLst>
              <a:ext uri="{FF2B5EF4-FFF2-40B4-BE49-F238E27FC236}">
                <a16:creationId xmlns:a16="http://schemas.microsoft.com/office/drawing/2014/main" xmlns="" id="{96041C04-D0BF-BB41-11C8-30BC107F8B26}"/>
              </a:ext>
            </a:extLst>
          </p:cNvPr>
          <p:cNvSpPr/>
          <p:nvPr/>
        </p:nvSpPr>
        <p:spPr>
          <a:xfrm>
            <a:off x="694582" y="24692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xmlns=""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xmlns=""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xmlns=""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xmlns=""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xmlns=""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xmlns=""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xmlns=""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xmlns=""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xmlns=""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xmlns=""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xmlns=""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xmlns=""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xmlns=""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359293829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xmlns=""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xmlns=""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313852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xmlns=""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xmlns=""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382997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229160" y="98761"/>
            <a:ext cx="11658039" cy="58477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mj-lt"/>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mj-lt"/>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A42D0A80-3BD0-1C05-E2F0-1185A1F0F23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75049" y="751366"/>
            <a:ext cx="8678333" cy="5823286"/>
          </a:xfrm>
          <a:prstGeom prst="rect">
            <a:avLst/>
          </a:prstGeom>
        </p:spPr>
      </p:pic>
      <p:sp>
        <p:nvSpPr>
          <p:cNvPr id="13" name="Oval 12">
            <a:extLst>
              <a:ext uri="{FF2B5EF4-FFF2-40B4-BE49-F238E27FC236}">
                <a16:creationId xmlns:a16="http://schemas.microsoft.com/office/drawing/2014/main" xmlns="" id="{B7AB69C0-6790-5D16-00EC-61E41B16D724}"/>
              </a:ext>
            </a:extLst>
          </p:cNvPr>
          <p:cNvSpPr/>
          <p:nvPr/>
        </p:nvSpPr>
        <p:spPr>
          <a:xfrm>
            <a:off x="6157640" y="2917942"/>
            <a:ext cx="2095500" cy="745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226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0" y="0"/>
            <a:ext cx="12115800" cy="95410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mj-lt"/>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mj-lt"/>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FA426994-B407-5BAB-82DD-4CB90F08DBF1}"/>
              </a:ext>
            </a:extLst>
          </p:cNvPr>
          <p:cNvPicPr>
            <a:picLocks noChangeAspect="1"/>
          </p:cNvPicPr>
          <p:nvPr/>
        </p:nvPicPr>
        <p:blipFill>
          <a:blip r:embed="rId2"/>
          <a:stretch>
            <a:fillRect/>
          </a:stretch>
        </p:blipFill>
        <p:spPr>
          <a:xfrm>
            <a:off x="2921000" y="954107"/>
            <a:ext cx="9059333" cy="5895975"/>
          </a:xfrm>
          <a:prstGeom prst="rect">
            <a:avLst/>
          </a:prstGeom>
        </p:spPr>
      </p:pic>
    </p:spTree>
    <p:extLst>
      <p:ext uri="{BB962C8B-B14F-4D97-AF65-F5344CB8AC3E}">
        <p14:creationId xmlns:p14="http://schemas.microsoft.com/office/powerpoint/2010/main" val="1425371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xmlns=""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AB392766-0964-A83E-8120-7CD21D984C5E}"/>
              </a:ext>
            </a:extLst>
          </p:cNvPr>
          <p:cNvSpPr/>
          <p:nvPr/>
        </p:nvSpPr>
        <p:spPr>
          <a:xfrm>
            <a:off x="1270000" y="1949450"/>
            <a:ext cx="8779933"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xmlns=""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xmlns="" id="{DAE2946B-3849-F224-365B-D9332AA9573E}"/>
              </a:ext>
            </a:extLst>
          </p:cNvPr>
          <p:cNvSpPr txBox="1"/>
          <p:nvPr/>
        </p:nvSpPr>
        <p:spPr>
          <a:xfrm>
            <a:off x="1185333" y="2218901"/>
            <a:ext cx="8941060" cy="1815882"/>
          </a:xfrm>
          <a:prstGeom prst="rect">
            <a:avLst/>
          </a:prstGeom>
          <a:noFill/>
        </p:spPr>
        <p:txBody>
          <a:bodyPr wrap="square" rtlCol="0">
            <a:spAutoFit/>
          </a:bodyPr>
          <a:lstStyle/>
          <a:p>
            <a:pPr lvl="0" algn="ctr">
              <a:defRPr/>
            </a:pPr>
            <a:r>
              <a:rPr lang="en-US" sz="5600" b="1" smtClean="0">
                <a:solidFill>
                  <a:srgbClr val="FF0000"/>
                </a:solidFill>
                <a:latin typeface="Calibri" panose="020F0502020204030204"/>
                <a:ea typeface="Cambria" panose="02040503050406030204" pitchFamily="18" charset="0"/>
              </a:rPr>
              <a:t>Hoạt động 3</a:t>
            </a:r>
            <a:r>
              <a:rPr lang="en-US" sz="5600" b="1">
                <a:solidFill>
                  <a:srgbClr val="FF0000"/>
                </a:solidFill>
                <a:latin typeface="Calibri" panose="020F0502020204030204"/>
                <a:ea typeface="Cambria" panose="02040503050406030204" pitchFamily="18" charset="0"/>
              </a:rPr>
              <a:t>:</a:t>
            </a:r>
            <a:r>
              <a:rPr lang="vi-VN" sz="5600" b="1" smtClean="0">
                <a:solidFill>
                  <a:srgbClr val="FF0000"/>
                </a:solidFill>
                <a:latin typeface="Calibri" panose="020F0502020204030204"/>
                <a:ea typeface="Cambria" panose="02040503050406030204" pitchFamily="18" charset="0"/>
              </a:rPr>
              <a:t> </a:t>
            </a:r>
            <a:r>
              <a:rPr lang="vi-VN" sz="5600" b="1" dirty="0">
                <a:solidFill>
                  <a:srgbClr val="FF0000"/>
                </a:solidFill>
                <a:latin typeface="Calibri" panose="020F0502020204030204"/>
                <a:ea typeface="Cambria" panose="02040503050406030204" pitchFamily="18" charset="0"/>
              </a:rPr>
              <a:t>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xmlns="" id="{53C55B3D-2300-1139-D8A6-F37F7556A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xmlns=""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xmlns="" id="{1E66012D-DAF2-DF33-FF1C-6087AEA05D9C}"/>
              </a:ext>
            </a:extLst>
          </p:cNvPr>
          <p:cNvGrpSpPr/>
          <p:nvPr/>
        </p:nvGrpSpPr>
        <p:grpSpPr>
          <a:xfrm>
            <a:off x="2932443" y="428625"/>
            <a:ext cx="8743091" cy="4437194"/>
            <a:chOff x="3448909" y="-261428"/>
            <a:chExt cx="8743091" cy="5889247"/>
          </a:xfrm>
        </p:grpSpPr>
        <p:pic>
          <p:nvPicPr>
            <p:cNvPr id="8" name="Picture 7">
              <a:extLst>
                <a:ext uri="{FF2B5EF4-FFF2-40B4-BE49-F238E27FC236}">
                  <a16:creationId xmlns:a16="http://schemas.microsoft.com/office/drawing/2014/main" xmlns=""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xmlns="" id="{AACCC80D-0F04-EF93-B654-3CE37CF4D0A0}"/>
                </a:ext>
              </a:extLst>
            </p:cNvPr>
            <p:cNvSpPr txBox="1"/>
            <p:nvPr/>
          </p:nvSpPr>
          <p:spPr>
            <a:xfrm>
              <a:off x="4267200" y="1291349"/>
              <a:ext cx="6862764" cy="3186262"/>
            </a:xfrm>
            <a:prstGeom prst="rect">
              <a:avLst/>
            </a:prstGeom>
            <a:noFill/>
          </p:spPr>
          <p:txBody>
            <a:bodyPr wrap="square">
              <a:spAutoFit/>
            </a:bodyPr>
            <a:lstStyle/>
            <a:p>
              <a:pPr algn="ctr"/>
              <a:r>
                <a:rPr lang="en-US" sz="3000" b="1" smtClean="0">
                  <a:solidFill>
                    <a:srgbClr val="002060"/>
                  </a:solidFill>
                  <a:latin typeface="Cambria" panose="02040503050406030204" pitchFamily="18" charset="0"/>
                  <a:ea typeface="Cambria" panose="02040503050406030204" pitchFamily="18" charset="0"/>
                </a:rPr>
                <a:t>Em hãy truy cập vào thư viện điện tử của nhà trường</a:t>
              </a:r>
              <a:r>
                <a:rPr lang="vi-VN" sz="3000" b="1" smtClean="0">
                  <a:solidFill>
                    <a:srgbClr val="002060"/>
                  </a:solidFill>
                  <a:latin typeface="Cambria" panose="02040503050406030204" pitchFamily="18" charset="0"/>
                  <a:ea typeface="Cambria" panose="02040503050406030204" pitchFamily="18" charset="0"/>
                </a:rPr>
                <a:t> theo địa chỉ:</a:t>
              </a:r>
            </a:p>
            <a:p>
              <a:pPr algn="ctr"/>
              <a:r>
                <a:rPr lang="en-US" sz="3000" b="1" smtClean="0">
                  <a:solidFill>
                    <a:srgbClr val="00B0F0"/>
                  </a:solidFill>
                  <a:latin typeface="Cambria" panose="02040503050406030204" pitchFamily="18" charset="0"/>
                  <a:ea typeface="Cambria" panose="02040503050406030204" pitchFamily="18" charset="0"/>
                </a:rPr>
                <a:t>thantien.thuvien.edu.vn</a:t>
              </a:r>
              <a:endParaRPr lang="vi-VN" sz="3000" b="1">
                <a:solidFill>
                  <a:srgbClr val="002060"/>
                </a:solidFill>
                <a:latin typeface="Cambria" panose="02040503050406030204" pitchFamily="18" charset="0"/>
                <a:ea typeface="Cambria" panose="02040503050406030204" pitchFamily="18" charset="0"/>
              </a:endParaRPr>
            </a:p>
            <a:p>
              <a:pPr algn="ctr"/>
              <a:r>
                <a:rPr lang="en-US" sz="3000" b="1" smtClean="0">
                  <a:solidFill>
                    <a:srgbClr val="002060"/>
                  </a:solidFill>
                  <a:latin typeface="Cambria" panose="02040503050406030204" pitchFamily="18" charset="0"/>
                  <a:ea typeface="Cambria" panose="02040503050406030204" pitchFamily="18" charset="0"/>
                </a:rPr>
                <a:t> tìm </a:t>
              </a:r>
              <a:r>
                <a:rPr lang="vi-VN" sz="3000" b="1" smtClean="0">
                  <a:solidFill>
                    <a:srgbClr val="002060"/>
                  </a:solidFill>
                  <a:latin typeface="Cambria" panose="02040503050406030204" pitchFamily="18" charset="0"/>
                  <a:ea typeface="Cambria" panose="02040503050406030204" pitchFamily="18" charset="0"/>
                </a:rPr>
                <a:t>chọn, đọc</a:t>
              </a:r>
              <a:r>
                <a:rPr lang="en-US" sz="3000" b="1" smtClean="0">
                  <a:solidFill>
                    <a:srgbClr val="002060"/>
                  </a:solidFill>
                  <a:latin typeface="Cambria" panose="02040503050406030204" pitchFamily="18" charset="0"/>
                  <a:ea typeface="Cambria" panose="02040503050406030204" pitchFamily="18" charset="0"/>
                </a:rPr>
                <a:t> truyền thuyết dưới thời Hùng Vương</a:t>
              </a:r>
              <a:r>
                <a:rPr lang="vi-VN" sz="3000" b="1" smtClean="0">
                  <a:solidFill>
                    <a:srgbClr val="002060"/>
                  </a:solidFill>
                  <a:latin typeface="Cambria" panose="02040503050406030204" pitchFamily="18" charset="0"/>
                  <a:ea typeface="Cambria" panose="02040503050406030204" pitchFamily="18" charset="0"/>
                </a:rPr>
                <a:t> mà em thích </a:t>
              </a:r>
              <a:endParaRPr lang="en-US" sz="3000" b="1" dirty="0">
                <a:solidFill>
                  <a:srgbClr val="00B0F0"/>
                </a:solidFill>
                <a:latin typeface="Cambria" panose="02040503050406030204" pitchFamily="18" charset="0"/>
                <a:ea typeface="Cambria" panose="02040503050406030204" pitchFamily="18" charset="0"/>
              </a:endParaRPr>
            </a:p>
          </p:txBody>
        </p:sp>
      </p:grpSp>
      <p:sp>
        <p:nvSpPr>
          <p:cNvPr id="4" name="TextBox 3"/>
          <p:cNvSpPr txBox="1"/>
          <p:nvPr/>
        </p:nvSpPr>
        <p:spPr>
          <a:xfrm>
            <a:off x="6841622" y="4822071"/>
            <a:ext cx="2768600" cy="477054"/>
          </a:xfrm>
          <a:prstGeom prst="rect">
            <a:avLst/>
          </a:prstGeom>
          <a:noFill/>
        </p:spPr>
        <p:txBody>
          <a:bodyPr wrap="square" rtlCol="0">
            <a:spAutoFit/>
          </a:bodyPr>
          <a:lstStyle/>
          <a:p>
            <a:r>
              <a:rPr lang="vi-VN" sz="2500" smtClean="0">
                <a:latin typeface="Times New Roman" panose="02020603050405020304" pitchFamily="18" charset="0"/>
                <a:cs typeface="Times New Roman" panose="02020603050405020304" pitchFamily="18" charset="0"/>
              </a:rPr>
              <a:t>Thời gian: </a:t>
            </a:r>
            <a:r>
              <a:rPr lang="en-US" sz="2500" smtClean="0">
                <a:latin typeface="Times New Roman" panose="02020603050405020304" pitchFamily="18" charset="0"/>
                <a:cs typeface="Times New Roman" panose="02020603050405020304" pitchFamily="18" charset="0"/>
              </a:rPr>
              <a:t>5 </a:t>
            </a:r>
            <a:r>
              <a:rPr lang="vi-VN" sz="2500" smtClean="0">
                <a:latin typeface="Times New Roman" panose="02020603050405020304" pitchFamily="18" charset="0"/>
                <a:cs typeface="Times New Roman" panose="02020603050405020304" pitchFamily="18" charset="0"/>
              </a:rPr>
              <a:t>phút</a:t>
            </a:r>
            <a:endParaRPr lang="en-US" sz="2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324</Words>
  <Application>Microsoft Office PowerPoint</Application>
  <PresentationFormat>Widescreen</PresentationFormat>
  <Paragraphs>23</Paragraphs>
  <Slides>15</Slides>
  <Notes>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微软雅黑</vt:lpstr>
      <vt:lpstr>宋体</vt:lpstr>
      <vt:lpstr>Arial</vt:lpstr>
      <vt:lpstr>Calibri</vt:lpstr>
      <vt:lpstr>Calibri Light</vt:lpstr>
      <vt:lpstr>Cambria</vt:lpstr>
      <vt:lpstr>Times New Roman</vt:lpstr>
      <vt:lpstr>UTM Guanine</vt:lpstr>
      <vt:lpstr>UTM Trajan Pro Bold</vt:lpstr>
      <vt:lpstr>Wingdings</vt:lpstr>
      <vt:lpstr>南构明史稿鉴</vt:lpstr>
      <vt:lpstr>等线</vt:lpstr>
      <vt:lpstr>等线 Light</vt:lpstr>
      <vt:lpstr>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87</cp:revision>
  <dcterms:created xsi:type="dcterms:W3CDTF">2023-08-09T03:47:40Z</dcterms:created>
  <dcterms:modified xsi:type="dcterms:W3CDTF">2024-11-16T02:18:54Z</dcterms:modified>
</cp:coreProperties>
</file>