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38"/>
  </p:notesMasterIdLst>
  <p:sldIdLst>
    <p:sldId id="259" r:id="rId5"/>
    <p:sldId id="309" r:id="rId6"/>
    <p:sldId id="310" r:id="rId7"/>
    <p:sldId id="311" r:id="rId8"/>
    <p:sldId id="312" r:id="rId9"/>
    <p:sldId id="314" r:id="rId10"/>
    <p:sldId id="315" r:id="rId11"/>
    <p:sldId id="316" r:id="rId12"/>
    <p:sldId id="264" r:id="rId13"/>
    <p:sldId id="281" r:id="rId14"/>
    <p:sldId id="268" r:id="rId15"/>
    <p:sldId id="269" r:id="rId16"/>
    <p:sldId id="270" r:id="rId17"/>
    <p:sldId id="274" r:id="rId18"/>
    <p:sldId id="272" r:id="rId19"/>
    <p:sldId id="273" r:id="rId20"/>
    <p:sldId id="275" r:id="rId21"/>
    <p:sldId id="276" r:id="rId22"/>
    <p:sldId id="280" r:id="rId23"/>
    <p:sldId id="282" r:id="rId24"/>
    <p:sldId id="283" r:id="rId25"/>
    <p:sldId id="284" r:id="rId26"/>
    <p:sldId id="279" r:id="rId27"/>
    <p:sldId id="319" r:id="rId28"/>
    <p:sldId id="317" r:id="rId29"/>
    <p:sldId id="318" r:id="rId30"/>
    <p:sldId id="288" r:id="rId31"/>
    <p:sldId id="289" r:id="rId32"/>
    <p:sldId id="290" r:id="rId33"/>
    <p:sldId id="291" r:id="rId34"/>
    <p:sldId id="295" r:id="rId35"/>
    <p:sldId id="29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3295" autoAdjust="0"/>
  </p:normalViewPr>
  <p:slideViewPr>
    <p:cSldViewPr snapToGrid="0">
      <p:cViewPr>
        <p:scale>
          <a:sx n="71" d="100"/>
          <a:sy n="71" d="100"/>
        </p:scale>
        <p:origin x="-1260"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30230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Kết</a:t>
            </a:r>
            <a:r>
              <a:rPr lang="en-US" baseline="0" smtClean="0"/>
              <a:t> nối tri thức với cuộc sống</a:t>
            </a:r>
            <a:endParaRPr lang="en-US" smtClean="0"/>
          </a:p>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Kết</a:t>
            </a:r>
            <a:r>
              <a:rPr lang="en-US" baseline="0" smtClean="0"/>
              <a:t> nối tri thức với cuộc sống</a:t>
            </a:r>
            <a:endParaRPr lang="en-US" smtClean="0"/>
          </a:p>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54650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2024/11/23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2024/11/23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image" Target="../media/image11.png"/><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0.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7.png"/><Relationship Id="rId15" Type="http://schemas.microsoft.com/office/2007/relationships/hdphoto" Target="../media/hdphoto1.wdp"/><Relationship Id="rId23" Type="http://schemas.openxmlformats.org/officeDocument/2006/relationships/image" Target="../media/image21.png"/><Relationship Id="rId28" Type="http://schemas.openxmlformats.org/officeDocument/2006/relationships/slide" Target="slide6.xml"/><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slide" Target="slide7.xml"/><Relationship Id="rId35"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3.wav"/><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audio" Target="../media/audio4.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3"/>
            <a:ext cx="12219146" cy="6848402"/>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BỮA TỐI BẤT NGỜ</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2</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a-di-sieu-thi-1"/>
          <p:cNvPicPr>
            <a:picLocks noGrp="1" noChangeAspect="1"/>
          </p:cNvPicPr>
          <p:nvPr>
            <p:ph idx="1"/>
          </p:nvPr>
        </p:nvPicPr>
        <p:blipFill>
          <a:blip r:embed="rId4"/>
          <a:stretch>
            <a:fillRect/>
          </a:stretch>
        </p:blipFill>
        <p:spPr>
          <a:xfrm>
            <a:off x="2477770" y="274320"/>
            <a:ext cx="7560310" cy="5246370"/>
          </a:xfrm>
          <a:prstGeom prst="rect">
            <a:avLst/>
          </a:prstGeom>
        </p:spPr>
      </p:pic>
      <p:sp>
        <p:nvSpPr>
          <p:cNvPr id="5" name="Rounded Rectangle 4"/>
          <p:cNvSpPr/>
          <p:nvPr/>
        </p:nvSpPr>
        <p:spPr>
          <a:xfrm>
            <a:off x="3175000" y="5649595"/>
            <a:ext cx="6166485" cy="821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Trò chơi đi siêu thị mua sắm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65" y="1755457"/>
            <a:ext cx="10972800" cy="1143000"/>
          </a:xfrm>
        </p:spPr>
        <p:txBody>
          <a:bodyPr>
            <a:normAutofit fontScale="90000"/>
          </a:bodyPr>
          <a:lstStyle/>
          <a:p>
            <a:pPr algn="l"/>
            <a:r>
              <a:rPr lang="en-US" sz="3110">
                <a:solidFill>
                  <a:schemeClr val="accent1"/>
                </a:solidFill>
                <a:effectLst>
                  <a:outerShdw blurRad="38100" dist="25400" dir="5400000" algn="ctr" rotWithShape="0">
                    <a:srgbClr val="6E747A">
                      <a:alpha val="43000"/>
                    </a:srgbClr>
                  </a:outerShdw>
                </a:effectLst>
              </a:rPr>
              <a:t>- Chia lớp thành 2 đội. Lần lượt lên bảng ghi: Hàng thực phẩm, Đồ dùng học tập</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Các đội chơi lần lượt viết lên bảng tên hàng hóa vào phần bảng của đội mình</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Đội nào viết được nhiều hơn là đội chiến thắng</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Thời gian: 10 phút</a:t>
            </a:r>
          </a:p>
        </p:txBody>
      </p:sp>
      <p:sp>
        <p:nvSpPr>
          <p:cNvPr id="5" name="Rounded Rectangle 4"/>
          <p:cNvSpPr/>
          <p:nvPr/>
        </p:nvSpPr>
        <p:spPr>
          <a:xfrm>
            <a:off x="4665345" y="0"/>
            <a:ext cx="2494915" cy="699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Luật chơi</a:t>
            </a:r>
          </a:p>
        </p:txBody>
      </p:sp>
      <p:graphicFrame>
        <p:nvGraphicFramePr>
          <p:cNvPr id="6" name="Table 5"/>
          <p:cNvGraphicFramePr/>
          <p:nvPr/>
        </p:nvGraphicFramePr>
        <p:xfrm>
          <a:off x="1960880" y="4095115"/>
          <a:ext cx="8532495" cy="1371600"/>
        </p:xfrm>
        <a:graphic>
          <a:graphicData uri="http://schemas.openxmlformats.org/drawingml/2006/table">
            <a:tbl>
              <a:tblPr firstRow="1" bandRow="1">
                <a:tableStyleId>{5C22544A-7EE6-4342-B048-85BDC9FD1C3A}</a:tableStyleId>
              </a:tblPr>
              <a:tblGrid>
                <a:gridCol w="2844165">
                  <a:extLst>
                    <a:ext uri="{9D8B030D-6E8A-4147-A177-3AD203B41FA5}">
                      <a16:colId xmlns="" xmlns:a16="http://schemas.microsoft.com/office/drawing/2014/main" val="20000"/>
                    </a:ext>
                  </a:extLst>
                </a:gridCol>
                <a:gridCol w="2844165">
                  <a:extLst>
                    <a:ext uri="{9D8B030D-6E8A-4147-A177-3AD203B41FA5}">
                      <a16:colId xmlns="" xmlns:a16="http://schemas.microsoft.com/office/drawing/2014/main" val="20001"/>
                    </a:ext>
                  </a:extLst>
                </a:gridCol>
                <a:gridCol w="2844165">
                  <a:extLst>
                    <a:ext uri="{9D8B030D-6E8A-4147-A177-3AD203B41FA5}">
                      <a16:colId xmlns="" xmlns:a16="http://schemas.microsoft.com/office/drawing/2014/main" val="20002"/>
                    </a:ext>
                  </a:extLst>
                </a:gridCol>
              </a:tblGrid>
              <a:tr h="381000">
                <a:tc>
                  <a:txBody>
                    <a:bodyPr/>
                    <a:lstStyle/>
                    <a:p>
                      <a:pPr algn="ctr">
                        <a:buNone/>
                      </a:pPr>
                      <a:r>
                        <a:rPr lang="en-US"/>
                        <a:t>STT</a:t>
                      </a:r>
                    </a:p>
                  </a:txBody>
                  <a:tcPr/>
                </a:tc>
                <a:tc>
                  <a:txBody>
                    <a:bodyPr/>
                    <a:lstStyle/>
                    <a:p>
                      <a:pPr algn="ctr">
                        <a:buNone/>
                      </a:pPr>
                      <a:r>
                        <a:rPr lang="en-US"/>
                        <a:t>Hàng thực phẩm</a:t>
                      </a:r>
                    </a:p>
                  </a:txBody>
                  <a:tcPr/>
                </a:tc>
                <a:tc>
                  <a:txBody>
                    <a:bodyPr/>
                    <a:lstStyle/>
                    <a:p>
                      <a:pPr algn="ctr">
                        <a:buNone/>
                      </a:pPr>
                      <a:r>
                        <a:rPr lang="en-US"/>
                        <a:t>Đồ dùng học tập</a:t>
                      </a:r>
                    </a:p>
                  </a:txBody>
                  <a:tcPr/>
                </a:tc>
                <a:extLst>
                  <a:ext uri="{0D108BD9-81ED-4DB2-BD59-A6C34878D82A}">
                    <a16:rowId xmlns="" xmlns:a16="http://schemas.microsoft.com/office/drawing/2014/main" val="10000"/>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 xmlns:a16="http://schemas.microsoft.com/office/drawing/2014/main" val="10001"/>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 xmlns:a16="http://schemas.microsoft.com/office/drawing/2014/main" id="{AC3EC18C-726F-44D8-B99A-FA75DEBE8DAA}"/>
              </a:ext>
            </a:extLst>
          </p:cNvPr>
          <p:cNvSpPr>
            <a:spLocks noGrp="1"/>
          </p:cNvSpPr>
          <p:nvPr>
            <p:ph type="title"/>
          </p:nvPr>
        </p:nvSpPr>
        <p:spPr>
          <a:xfrm>
            <a:off x="838200" y="365125"/>
            <a:ext cx="10515600" cy="1325563"/>
          </a:xfrm>
        </p:spPr>
        <p:txBody>
          <a:bodyPr/>
          <a:lstStyle/>
          <a:p>
            <a:endParaRPr lang="en-US"/>
          </a:p>
        </p:txBody>
      </p:sp>
      <p:sp>
        <p:nvSpPr>
          <p:cNvPr id="8" name="Text Box 1">
            <a:extLst>
              <a:ext uri="{FF2B5EF4-FFF2-40B4-BE49-F238E27FC236}">
                <a16:creationId xmlns="" xmlns:a16="http://schemas.microsoft.com/office/drawing/2014/main" id="{F20F53F7-B344-4AE1-AC84-665077B59B91}"/>
              </a:ext>
            </a:extLst>
          </p:cNvPr>
          <p:cNvSpPr txBox="1"/>
          <p:nvPr/>
        </p:nvSpPr>
        <p:spPr>
          <a:xfrm>
            <a:off x="2333772" y="229870"/>
            <a:ext cx="8612358" cy="583565"/>
          </a:xfrm>
          <a:prstGeom prst="rect">
            <a:avLst/>
          </a:prstGeom>
          <a:noFill/>
        </p:spPr>
        <p:txBody>
          <a:bodyPr wrap="square" rtlCol="0">
            <a:spAutoFit/>
          </a:bodyPr>
          <a:lstStyle/>
          <a:p>
            <a:r>
              <a:rPr lang="en-US" sz="3200" dirty="0"/>
              <a:t>1. </a:t>
            </a:r>
            <a:r>
              <a:rPr lang="en-US" sz="3200" dirty="0" err="1"/>
              <a:t>Hoạt</a:t>
            </a:r>
            <a:r>
              <a:rPr lang="en-US" sz="3200" dirty="0"/>
              <a:t> </a:t>
            </a:r>
            <a:r>
              <a:rPr lang="en-US" sz="3200" dirty="0" err="1"/>
              <a:t>động</a:t>
            </a:r>
            <a:r>
              <a:rPr lang="en-US" sz="3200" dirty="0"/>
              <a:t> </a:t>
            </a:r>
            <a:r>
              <a:rPr lang="en-US" sz="3200" dirty="0" err="1"/>
              <a:t>mua</a:t>
            </a:r>
            <a:r>
              <a:rPr lang="en-US" sz="3200" dirty="0"/>
              <a:t> </a:t>
            </a:r>
            <a:r>
              <a:rPr lang="en-US" sz="3200" dirty="0" err="1"/>
              <a:t>bán</a:t>
            </a:r>
            <a:r>
              <a:rPr lang="en-US" sz="3200" dirty="0"/>
              <a:t> </a:t>
            </a:r>
            <a:r>
              <a:rPr lang="en-US" sz="3200" dirty="0" err="1"/>
              <a:t>thường</a:t>
            </a:r>
            <a:r>
              <a:rPr lang="en-US" sz="3200" dirty="0"/>
              <a:t> </a:t>
            </a:r>
            <a:r>
              <a:rPr lang="en-US" sz="3200" dirty="0" err="1"/>
              <a:t>diễn</a:t>
            </a:r>
            <a:r>
              <a:rPr lang="en-US" sz="3200" dirty="0"/>
              <a:t> ra ở </a:t>
            </a:r>
            <a:r>
              <a:rPr lang="en-US" sz="3200" dirty="0" err="1"/>
              <a:t>đâu</a:t>
            </a:r>
            <a:endParaRPr lang="en-US" sz="3200" dirty="0"/>
          </a:p>
        </p:txBody>
      </p:sp>
      <p:pic>
        <p:nvPicPr>
          <p:cNvPr id="9" name="Content Placeholder 3">
            <a:extLst>
              <a:ext uri="{FF2B5EF4-FFF2-40B4-BE49-F238E27FC236}">
                <a16:creationId xmlns="" xmlns:a16="http://schemas.microsoft.com/office/drawing/2014/main" id="{380CEA70-044D-44AC-B759-758C3A0B01FA}"/>
              </a:ext>
            </a:extLst>
          </p:cNvPr>
          <p:cNvPicPr>
            <a:picLocks noGrp="1" noChangeAspect="1"/>
          </p:cNvPicPr>
          <p:nvPr>
            <p:ph idx="1"/>
          </p:nvPr>
        </p:nvPicPr>
        <p:blipFill>
          <a:blip r:embed="rId3"/>
          <a:stretch>
            <a:fillRect/>
          </a:stretch>
        </p:blipFill>
        <p:spPr>
          <a:xfrm>
            <a:off x="838200" y="913130"/>
            <a:ext cx="4991100" cy="2720340"/>
          </a:xfrm>
          <a:prstGeom prst="rect">
            <a:avLst/>
          </a:prstGeom>
        </p:spPr>
      </p:pic>
      <p:pic>
        <p:nvPicPr>
          <p:cNvPr id="10" name="Picture 9">
            <a:extLst>
              <a:ext uri="{FF2B5EF4-FFF2-40B4-BE49-F238E27FC236}">
                <a16:creationId xmlns="" xmlns:a16="http://schemas.microsoft.com/office/drawing/2014/main" id="{F03E1CC7-1BDD-495B-97FE-BF0B5122AF98}"/>
              </a:ext>
            </a:extLst>
          </p:cNvPr>
          <p:cNvPicPr>
            <a:picLocks noChangeAspect="1"/>
          </p:cNvPicPr>
          <p:nvPr/>
        </p:nvPicPr>
        <p:blipFill>
          <a:blip r:embed="rId4"/>
          <a:stretch>
            <a:fillRect/>
          </a:stretch>
        </p:blipFill>
        <p:spPr>
          <a:xfrm>
            <a:off x="6236970" y="1054100"/>
            <a:ext cx="4709160" cy="2438400"/>
          </a:xfrm>
          <a:prstGeom prst="rect">
            <a:avLst/>
          </a:prstGeom>
        </p:spPr>
      </p:pic>
      <p:pic>
        <p:nvPicPr>
          <p:cNvPr id="11" name="Picture 10">
            <a:extLst>
              <a:ext uri="{FF2B5EF4-FFF2-40B4-BE49-F238E27FC236}">
                <a16:creationId xmlns="" xmlns:a16="http://schemas.microsoft.com/office/drawing/2014/main" id="{9E762889-DAB4-4DEF-BC2B-42B8E3C1D866}"/>
              </a:ext>
            </a:extLst>
          </p:cNvPr>
          <p:cNvPicPr>
            <a:picLocks noChangeAspect="1"/>
          </p:cNvPicPr>
          <p:nvPr/>
        </p:nvPicPr>
        <p:blipFill>
          <a:blip r:embed="rId5"/>
          <a:stretch>
            <a:fillRect/>
          </a:stretch>
        </p:blipFill>
        <p:spPr>
          <a:xfrm>
            <a:off x="975360" y="3825875"/>
            <a:ext cx="4854575" cy="2552700"/>
          </a:xfrm>
          <a:prstGeom prst="rect">
            <a:avLst/>
          </a:prstGeom>
        </p:spPr>
      </p:pic>
      <p:pic>
        <p:nvPicPr>
          <p:cNvPr id="12" name="Picture 11">
            <a:extLst>
              <a:ext uri="{FF2B5EF4-FFF2-40B4-BE49-F238E27FC236}">
                <a16:creationId xmlns="" xmlns:a16="http://schemas.microsoft.com/office/drawing/2014/main" id="{4A4870B5-12D5-4020-84EB-7CE8D9C2CE42}"/>
              </a:ext>
            </a:extLst>
          </p:cNvPr>
          <p:cNvPicPr>
            <a:picLocks noChangeAspect="1"/>
          </p:cNvPicPr>
          <p:nvPr/>
        </p:nvPicPr>
        <p:blipFill>
          <a:blip r:embed="rId6"/>
          <a:stretch>
            <a:fillRect/>
          </a:stretch>
        </p:blipFill>
        <p:spPr>
          <a:xfrm>
            <a:off x="6236970" y="3973830"/>
            <a:ext cx="4591050" cy="2195830"/>
          </a:xfrm>
          <a:prstGeom prst="rect">
            <a:avLst/>
          </a:prstGeom>
        </p:spPr>
      </p:pic>
    </p:spTree>
    <p:extLst>
      <p:ext uri="{BB962C8B-B14F-4D97-AF65-F5344CB8AC3E}">
        <p14:creationId xmlns:p14="http://schemas.microsoft.com/office/powerpoint/2010/main" val="17484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39DE9F-7742-4350-879E-0D347F9E90EF}"/>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4DA0AC56-A061-4E53-AC84-FBA707481001}"/>
              </a:ext>
            </a:extLst>
          </p:cNvPr>
          <p:cNvSpPr>
            <a:spLocks noGrp="1"/>
          </p:cNvSpPr>
          <p:nvPr>
            <p:ph idx="1"/>
          </p:nvPr>
        </p:nvSpPr>
        <p:spPr/>
        <p:txBody>
          <a:bodyPr/>
          <a:lstStyle/>
          <a:p>
            <a:endParaRPr lang="en-US"/>
          </a:p>
        </p:txBody>
      </p:sp>
      <p:sp>
        <p:nvSpPr>
          <p:cNvPr id="4" name="Text Box 1">
            <a:extLst>
              <a:ext uri="{FF2B5EF4-FFF2-40B4-BE49-F238E27FC236}">
                <a16:creationId xmlns="" xmlns:a16="http://schemas.microsoft.com/office/drawing/2014/main" id="{3CCC8D8C-C41C-40A4-AF5A-AC21441D0EC9}"/>
              </a:ext>
            </a:extLst>
          </p:cNvPr>
          <p:cNvSpPr txBox="1"/>
          <p:nvPr/>
        </p:nvSpPr>
        <p:spPr>
          <a:xfrm>
            <a:off x="1699895" y="436245"/>
            <a:ext cx="9236075" cy="1076325"/>
          </a:xfrm>
          <a:prstGeom prst="rect">
            <a:avLst/>
          </a:prstGeom>
          <a:noFill/>
        </p:spPr>
        <p:txBody>
          <a:bodyPr wrap="square" rtlCol="0">
            <a:spAutoFit/>
          </a:bodyPr>
          <a:lstStyle/>
          <a:p>
            <a:pPr algn="ctr"/>
            <a:r>
              <a:rPr lang="en-US" sz="3200" dirty="0" err="1"/>
              <a:t>Những</a:t>
            </a:r>
            <a:r>
              <a:rPr lang="en-US" sz="3200" dirty="0"/>
              <a:t> </a:t>
            </a:r>
            <a:r>
              <a:rPr lang="en-US" sz="3200" dirty="0" err="1"/>
              <a:t>điểm</a:t>
            </a:r>
            <a:r>
              <a:rPr lang="en-US" sz="3200" dirty="0"/>
              <a:t> </a:t>
            </a:r>
            <a:r>
              <a:rPr lang="en-US" sz="3200" dirty="0" err="1"/>
              <a:t>khác</a:t>
            </a:r>
            <a:r>
              <a:rPr lang="en-US" sz="3200" dirty="0"/>
              <a:t> </a:t>
            </a:r>
            <a:r>
              <a:rPr lang="en-US" sz="3200" dirty="0" err="1"/>
              <a:t>nhau</a:t>
            </a:r>
            <a:r>
              <a:rPr lang="en-US" sz="3200" dirty="0"/>
              <a:t> </a:t>
            </a:r>
            <a:r>
              <a:rPr lang="en-US" sz="3200" dirty="0" err="1"/>
              <a:t>trong</a:t>
            </a:r>
            <a:r>
              <a:rPr lang="en-US" sz="3200" dirty="0"/>
              <a:t> </a:t>
            </a:r>
            <a:r>
              <a:rPr lang="en-US" sz="3200" dirty="0" err="1"/>
              <a:t>cách</a:t>
            </a:r>
            <a:r>
              <a:rPr lang="en-US" sz="3200" dirty="0"/>
              <a:t> </a:t>
            </a:r>
            <a:r>
              <a:rPr lang="en-US" sz="3200" dirty="0" err="1"/>
              <a:t>trưng</a:t>
            </a:r>
            <a:r>
              <a:rPr lang="en-US" sz="3200" dirty="0"/>
              <a:t> </a:t>
            </a:r>
            <a:r>
              <a:rPr lang="en-US" sz="3200" dirty="0" err="1"/>
              <a:t>bày</a:t>
            </a:r>
            <a:r>
              <a:rPr lang="en-US" sz="3200" dirty="0"/>
              <a:t> </a:t>
            </a:r>
            <a:r>
              <a:rPr lang="en-US" sz="3200" dirty="0" err="1"/>
              <a:t>hàng</a:t>
            </a:r>
            <a:r>
              <a:rPr lang="en-US" sz="3200" dirty="0"/>
              <a:t> </a:t>
            </a:r>
            <a:r>
              <a:rPr lang="en-US" sz="3200" dirty="0" err="1"/>
              <a:t>hóa</a:t>
            </a:r>
            <a:r>
              <a:rPr lang="en-US" sz="3200" dirty="0"/>
              <a:t> ở </a:t>
            </a:r>
            <a:r>
              <a:rPr lang="en-US" sz="3200" dirty="0" err="1"/>
              <a:t>những</a:t>
            </a:r>
            <a:r>
              <a:rPr lang="en-US" sz="3200" dirty="0"/>
              <a:t> </a:t>
            </a:r>
            <a:r>
              <a:rPr lang="en-US" sz="3200" dirty="0" err="1"/>
              <a:t>địa</a:t>
            </a:r>
            <a:r>
              <a:rPr lang="en-US" sz="3200" dirty="0"/>
              <a:t> </a:t>
            </a:r>
            <a:r>
              <a:rPr lang="en-US" sz="3200" dirty="0" err="1"/>
              <a:t>điểm</a:t>
            </a:r>
            <a:r>
              <a:rPr lang="en-US" sz="3200" dirty="0"/>
              <a:t> </a:t>
            </a:r>
            <a:r>
              <a:rPr lang="en-US" sz="3200" dirty="0" err="1"/>
              <a:t>này</a:t>
            </a:r>
            <a:endParaRPr lang="en-US" sz="3200" dirty="0"/>
          </a:p>
        </p:txBody>
      </p:sp>
      <p:pic>
        <p:nvPicPr>
          <p:cNvPr id="5" name="Content Placeholder 6">
            <a:extLst>
              <a:ext uri="{FF2B5EF4-FFF2-40B4-BE49-F238E27FC236}">
                <a16:creationId xmlns="" xmlns:a16="http://schemas.microsoft.com/office/drawing/2014/main" id="{5E070F32-CCEF-4131-B366-8D467D95DAD3}"/>
              </a:ext>
            </a:extLst>
          </p:cNvPr>
          <p:cNvPicPr>
            <a:picLocks noChangeAspect="1"/>
          </p:cNvPicPr>
          <p:nvPr/>
        </p:nvPicPr>
        <p:blipFill>
          <a:blip r:embed="rId3"/>
          <a:stretch>
            <a:fillRect/>
          </a:stretch>
        </p:blipFill>
        <p:spPr>
          <a:xfrm>
            <a:off x="3223895" y="1677670"/>
            <a:ext cx="6390005" cy="4596765"/>
          </a:xfrm>
          <a:prstGeom prst="rect">
            <a:avLst/>
          </a:prstGeom>
        </p:spPr>
      </p:pic>
      <p:sp>
        <p:nvSpPr>
          <p:cNvPr id="6" name="Rounded Rectangular Callout 8">
            <a:extLst>
              <a:ext uri="{FF2B5EF4-FFF2-40B4-BE49-F238E27FC236}">
                <a16:creationId xmlns="" xmlns:a16="http://schemas.microsoft.com/office/drawing/2014/main" id="{383AD5D2-26BB-4B16-B8D0-143108B8E5AB}"/>
              </a:ext>
            </a:extLst>
          </p:cNvPr>
          <p:cNvSpPr/>
          <p:nvPr/>
        </p:nvSpPr>
        <p:spPr>
          <a:xfrm>
            <a:off x="587375" y="2139315"/>
            <a:ext cx="2636520" cy="244475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t>Hàng</a:t>
            </a:r>
            <a:r>
              <a:rPr lang="en-US" sz="2200" dirty="0"/>
              <a:t> </a:t>
            </a:r>
            <a:r>
              <a:rPr lang="en-US" sz="2200" dirty="0" err="1"/>
              <a:t>hóa</a:t>
            </a:r>
            <a:r>
              <a:rPr lang="en-US" sz="2200" dirty="0"/>
              <a:t> ở </a:t>
            </a:r>
            <a:r>
              <a:rPr lang="en-US" sz="2200" dirty="0" err="1"/>
              <a:t>siêu</a:t>
            </a:r>
            <a:r>
              <a:rPr lang="en-US" sz="2200" dirty="0"/>
              <a:t> </a:t>
            </a:r>
            <a:r>
              <a:rPr lang="en-US" sz="2200" dirty="0" err="1"/>
              <a:t>thị</a:t>
            </a:r>
            <a:r>
              <a:rPr lang="en-US" sz="2200" dirty="0"/>
              <a:t> </a:t>
            </a:r>
            <a:r>
              <a:rPr lang="en-US" sz="2200" dirty="0" err="1"/>
              <a:t>được</a:t>
            </a:r>
            <a:r>
              <a:rPr lang="en-US" sz="2200" dirty="0"/>
              <a:t> </a:t>
            </a:r>
            <a:r>
              <a:rPr lang="en-US" sz="2200" dirty="0" err="1"/>
              <a:t>trưng</a:t>
            </a:r>
            <a:r>
              <a:rPr lang="en-US" sz="2200" dirty="0"/>
              <a:t> </a:t>
            </a:r>
            <a:r>
              <a:rPr lang="en-US" sz="2200" dirty="0" err="1"/>
              <a:t>bày</a:t>
            </a:r>
            <a:r>
              <a:rPr lang="en-US" sz="2200" dirty="0"/>
              <a:t> </a:t>
            </a:r>
            <a:r>
              <a:rPr lang="en-US" sz="2200" dirty="0" err="1"/>
              <a:t>rất</a:t>
            </a:r>
            <a:r>
              <a:rPr lang="en-US" sz="2200" dirty="0"/>
              <a:t> khoa </a:t>
            </a:r>
            <a:r>
              <a:rPr lang="en-US" sz="2200" dirty="0" err="1"/>
              <a:t>học</a:t>
            </a:r>
            <a:r>
              <a:rPr lang="en-US" sz="2200" dirty="0"/>
              <a:t>, </a:t>
            </a:r>
            <a:r>
              <a:rPr lang="en-US" sz="2200" dirty="0" err="1"/>
              <a:t>gọn</a:t>
            </a:r>
            <a:r>
              <a:rPr lang="en-US" sz="2200" dirty="0"/>
              <a:t> </a:t>
            </a:r>
            <a:r>
              <a:rPr lang="en-US" sz="2200" dirty="0" err="1"/>
              <a:t>gàng</a:t>
            </a:r>
            <a:r>
              <a:rPr lang="en-US" sz="2200" dirty="0"/>
              <a:t>, </a:t>
            </a:r>
            <a:r>
              <a:rPr lang="en-US" sz="2200" dirty="0" err="1"/>
              <a:t>ngăn</a:t>
            </a:r>
            <a:r>
              <a:rPr lang="en-US" sz="2200" dirty="0"/>
              <a:t> </a:t>
            </a:r>
            <a:r>
              <a:rPr lang="en-US" sz="2200" dirty="0" err="1"/>
              <a:t>nắp</a:t>
            </a:r>
            <a:r>
              <a:rPr lang="en-US" sz="2200" dirty="0"/>
              <a:t>, chia </a:t>
            </a:r>
            <a:r>
              <a:rPr lang="en-US" sz="2200" dirty="0" err="1"/>
              <a:t>thành</a:t>
            </a:r>
            <a:r>
              <a:rPr lang="en-US" sz="2200" dirty="0"/>
              <a:t> </a:t>
            </a:r>
            <a:r>
              <a:rPr lang="en-US" sz="2200" dirty="0" err="1"/>
              <a:t>từng</a:t>
            </a:r>
            <a:r>
              <a:rPr lang="en-US" sz="2200" dirty="0"/>
              <a:t> </a:t>
            </a:r>
            <a:r>
              <a:rPr lang="en-US" sz="2200" dirty="0" err="1"/>
              <a:t>quầy</a:t>
            </a:r>
            <a:r>
              <a:rPr lang="en-US" sz="2200" dirty="0"/>
              <a:t> </a:t>
            </a:r>
            <a:r>
              <a:rPr lang="en-US" sz="2200" dirty="0" err="1"/>
              <a:t>riêng</a:t>
            </a:r>
            <a:r>
              <a:rPr lang="en-US" sz="2200" dirty="0"/>
              <a:t> </a:t>
            </a:r>
            <a:r>
              <a:rPr lang="en-US" sz="2200" dirty="0" err="1"/>
              <a:t>biệt</a:t>
            </a:r>
            <a:r>
              <a:rPr lang="en-US" sz="2200" dirty="0"/>
              <a:t>.</a:t>
            </a:r>
          </a:p>
        </p:txBody>
      </p:sp>
    </p:spTree>
    <p:extLst>
      <p:ext uri="{BB962C8B-B14F-4D97-AF65-F5344CB8AC3E}">
        <p14:creationId xmlns:p14="http://schemas.microsoft.com/office/powerpoint/2010/main" val="14739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3F3859-20E9-4D74-8369-961032274066}"/>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5383110E-B9A0-4368-8E37-B526431E2FF0}"/>
              </a:ext>
            </a:extLst>
          </p:cNvPr>
          <p:cNvSpPr>
            <a:spLocks noGrp="1"/>
          </p:cNvSpPr>
          <p:nvPr>
            <p:ph idx="1"/>
          </p:nvPr>
        </p:nvSpPr>
        <p:spPr/>
        <p:txBody>
          <a:bodyPr/>
          <a:lstStyle/>
          <a:p>
            <a:endParaRPr lang="en-US"/>
          </a:p>
        </p:txBody>
      </p:sp>
      <p:pic>
        <p:nvPicPr>
          <p:cNvPr id="4" name="Content Placeholder 3">
            <a:extLst>
              <a:ext uri="{FF2B5EF4-FFF2-40B4-BE49-F238E27FC236}">
                <a16:creationId xmlns="" xmlns:a16="http://schemas.microsoft.com/office/drawing/2014/main" id="{6C2BF453-A743-48E5-8C79-55A946B838EC}"/>
              </a:ext>
            </a:extLst>
          </p:cNvPr>
          <p:cNvPicPr>
            <a:picLocks noChangeAspect="1"/>
          </p:cNvPicPr>
          <p:nvPr/>
        </p:nvPicPr>
        <p:blipFill>
          <a:blip r:embed="rId3"/>
          <a:stretch>
            <a:fillRect/>
          </a:stretch>
        </p:blipFill>
        <p:spPr>
          <a:xfrm>
            <a:off x="2657475" y="440690"/>
            <a:ext cx="7046595" cy="4604385"/>
          </a:xfrm>
          <a:prstGeom prst="rect">
            <a:avLst/>
          </a:prstGeom>
        </p:spPr>
      </p:pic>
      <p:sp>
        <p:nvSpPr>
          <p:cNvPr id="5" name="Rounded Rectangle 4">
            <a:extLst>
              <a:ext uri="{FF2B5EF4-FFF2-40B4-BE49-F238E27FC236}">
                <a16:creationId xmlns="" xmlns:a16="http://schemas.microsoft.com/office/drawing/2014/main" id="{A618EF57-00F6-47D6-9755-3EF480C30389}"/>
              </a:ext>
            </a:extLst>
          </p:cNvPr>
          <p:cNvSpPr/>
          <p:nvPr/>
        </p:nvSpPr>
        <p:spPr>
          <a:xfrm>
            <a:off x="3214370" y="5182870"/>
            <a:ext cx="5730875" cy="116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Ở chợ hàng hóa được bày bán rất đa dạng các loại mặt hàng thịt cá, rau củ... Khi mua có thể trả giá.</a:t>
            </a:r>
          </a:p>
        </p:txBody>
      </p:sp>
    </p:spTree>
    <p:extLst>
      <p:ext uri="{BB962C8B-B14F-4D97-AF65-F5344CB8AC3E}">
        <p14:creationId xmlns:p14="http://schemas.microsoft.com/office/powerpoint/2010/main" val="16900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560320" y="253365"/>
            <a:ext cx="7211060" cy="4696460"/>
          </a:xfrm>
          <a:prstGeom prst="rect">
            <a:avLst/>
          </a:prstGeom>
        </p:spPr>
      </p:pic>
      <p:sp>
        <p:nvSpPr>
          <p:cNvPr id="5" name="Rounded Rectangle 4"/>
          <p:cNvSpPr/>
          <p:nvPr/>
        </p:nvSpPr>
        <p:spPr>
          <a:xfrm>
            <a:off x="3214370" y="5182870"/>
            <a:ext cx="5730875" cy="1166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Ở chợ nổi, hàng hóa được sắp xếp trên các thuyền, ghe... mọi người mua bán với nhau ngay trên sông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98"/>
            <a:ext cx="10515600" cy="1325563"/>
          </a:xfrm>
        </p:spPr>
        <p:txBody>
          <a:bodyPr>
            <a:normAutofit/>
          </a:bodyPr>
          <a:lstStyle/>
          <a:p>
            <a:pPr algn="ctr"/>
            <a:r>
              <a:rPr lang="en-US" b="1" dirty="0">
                <a:solidFill>
                  <a:schemeClr val="accent1"/>
                </a:solidFill>
                <a:effectLst>
                  <a:outerShdw blurRad="38100" dist="25400" dir="5400000" algn="ctr" rotWithShape="0">
                    <a:srgbClr val="6E747A">
                      <a:alpha val="43000"/>
                    </a:srgbClr>
                  </a:outerShdw>
                </a:effectLst>
              </a:rPr>
              <a:t>3. </a:t>
            </a:r>
            <a:r>
              <a:rPr lang="en-US" b="1" dirty="0" err="1">
                <a:solidFill>
                  <a:schemeClr val="accent1"/>
                </a:solidFill>
                <a:effectLst>
                  <a:outerShdw blurRad="38100" dist="25400" dir="5400000" algn="ctr" rotWithShape="0">
                    <a:srgbClr val="6E747A">
                      <a:alpha val="43000"/>
                    </a:srgbClr>
                  </a:outerShdw>
                </a:effectLst>
              </a:rPr>
              <a:t>Vì</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sao</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cần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lựa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chọn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hàng</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hóa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trước</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khi</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mua</a:t>
            </a:r>
            <a:endParaRPr lang="en-US"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231418" y="2446948"/>
            <a:ext cx="6339205" cy="345884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t>Lựa</a:t>
            </a:r>
            <a:r>
              <a:rPr lang="en-US" sz="3600" dirty="0"/>
              <a:t> </a:t>
            </a:r>
            <a:r>
              <a:rPr lang="en-US" sz="3600" dirty="0" err="1"/>
              <a:t>chọn</a:t>
            </a:r>
            <a:r>
              <a:rPr lang="en-US" sz="3600" dirty="0"/>
              <a:t> </a:t>
            </a:r>
            <a:r>
              <a:rPr lang="en-US" sz="3600" dirty="0" err="1"/>
              <a:t>hàng</a:t>
            </a:r>
            <a:r>
              <a:rPr lang="en-US" sz="3600" dirty="0"/>
              <a:t> </a:t>
            </a:r>
            <a:r>
              <a:rPr lang="en-US" sz="3600" dirty="0" err="1"/>
              <a:t>hóa</a:t>
            </a:r>
            <a:r>
              <a:rPr lang="en-US" sz="3600" dirty="0"/>
              <a:t> </a:t>
            </a:r>
            <a:r>
              <a:rPr lang="en-US" sz="3600" dirty="0" err="1"/>
              <a:t>trước</a:t>
            </a:r>
            <a:r>
              <a:rPr lang="en-US" sz="3600" dirty="0"/>
              <a:t> </a:t>
            </a:r>
            <a:r>
              <a:rPr lang="en-US" sz="3600" dirty="0" err="1"/>
              <a:t>khi</a:t>
            </a:r>
            <a:r>
              <a:rPr lang="en-US" sz="3600" dirty="0"/>
              <a:t> </a:t>
            </a:r>
            <a:r>
              <a:rPr lang="en-US" sz="3600" dirty="0" err="1"/>
              <a:t>mua</a:t>
            </a:r>
            <a:r>
              <a:rPr lang="en-US" sz="3600" dirty="0"/>
              <a:t> </a:t>
            </a:r>
            <a:r>
              <a:rPr lang="en-US" sz="3600" dirty="0" err="1"/>
              <a:t>để</a:t>
            </a:r>
            <a:r>
              <a:rPr lang="en-US" sz="3600" dirty="0"/>
              <a:t> </a:t>
            </a:r>
            <a:r>
              <a:rPr lang="en-US" sz="3600" dirty="0" err="1"/>
              <a:t>đảm</a:t>
            </a:r>
            <a:r>
              <a:rPr lang="en-US" sz="3600" dirty="0"/>
              <a:t> </a:t>
            </a:r>
            <a:r>
              <a:rPr lang="en-US" sz="3600" dirty="0" err="1"/>
              <a:t>bảo</a:t>
            </a:r>
            <a:r>
              <a:rPr lang="en-US" sz="3600" dirty="0"/>
              <a:t> </a:t>
            </a:r>
            <a:r>
              <a:rPr lang="en-US" sz="3600" dirty="0" err="1"/>
              <a:t>chất</a:t>
            </a:r>
            <a:r>
              <a:rPr lang="en-US" sz="3600" dirty="0"/>
              <a:t> </a:t>
            </a:r>
            <a:r>
              <a:rPr lang="en-US" sz="3600" dirty="0" err="1"/>
              <a:t>lượng</a:t>
            </a:r>
            <a:r>
              <a:rPr lang="en-US" sz="3600" dirty="0"/>
              <a:t>, </a:t>
            </a:r>
            <a:r>
              <a:rPr lang="en-US" sz="3600" dirty="0" err="1"/>
              <a:t>phù</a:t>
            </a:r>
            <a:r>
              <a:rPr lang="en-US" sz="3600" dirty="0"/>
              <a:t> </a:t>
            </a:r>
            <a:r>
              <a:rPr lang="en-US" sz="3600" dirty="0" err="1"/>
              <a:t>hợp</a:t>
            </a:r>
            <a:r>
              <a:rPr lang="en-US" sz="3600" dirty="0"/>
              <a:t> </a:t>
            </a:r>
            <a:r>
              <a:rPr lang="en-US" sz="3600" dirty="0" err="1"/>
              <a:t>giá</a:t>
            </a:r>
            <a:r>
              <a:rPr lang="en-US" sz="3600" dirty="0"/>
              <a:t> </a:t>
            </a:r>
            <a:r>
              <a:rPr lang="en-US" sz="3600" dirty="0" err="1"/>
              <a:t>cả</a:t>
            </a:r>
            <a:r>
              <a:rPr lang="en-US" sz="3600" dirty="0"/>
              <a:t>, </a:t>
            </a:r>
            <a:r>
              <a:rPr lang="en-US" sz="3600" dirty="0" err="1"/>
              <a:t>sở</a:t>
            </a:r>
            <a:r>
              <a:rPr lang="en-US" sz="3600" dirty="0"/>
              <a:t> </a:t>
            </a:r>
            <a:r>
              <a:rPr lang="en-US" sz="3600" dirty="0" err="1"/>
              <a:t>thích</a:t>
            </a:r>
            <a:r>
              <a:rPr 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406297"/>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1845310" y="993775"/>
            <a:ext cx="8571230" cy="1198880"/>
          </a:xfrm>
          <a:prstGeom prst="rect">
            <a:avLst/>
          </a:prstGeom>
          <a:noFill/>
        </p:spPr>
        <p:txBody>
          <a:bodyPr wrap="square" rtlCol="0">
            <a:spAutoFit/>
          </a:bodyPr>
          <a:lstStyle/>
          <a:p>
            <a:pPr algn="ctr"/>
            <a:r>
              <a:rPr lang="en-US" sz="3600" b="1"/>
              <a:t>Lên kế hoạch mua đồ dùng học tập cho năm học mới</a:t>
            </a:r>
          </a:p>
        </p:txBody>
      </p:sp>
      <p:graphicFrame>
        <p:nvGraphicFramePr>
          <p:cNvPr id="3" name="Table 2"/>
          <p:cNvGraphicFramePr/>
          <p:nvPr/>
        </p:nvGraphicFramePr>
        <p:xfrm>
          <a:off x="1127760" y="2421255"/>
          <a:ext cx="9984740" cy="3148965"/>
        </p:xfrm>
        <a:graphic>
          <a:graphicData uri="http://schemas.openxmlformats.org/drawingml/2006/table">
            <a:tbl>
              <a:tblPr firstRow="1" bandRow="1">
                <a:tableStyleId>{5C22544A-7EE6-4342-B048-85BDC9FD1C3A}</a:tableStyleId>
              </a:tblPr>
              <a:tblGrid>
                <a:gridCol w="2496185">
                  <a:extLst>
                    <a:ext uri="{9D8B030D-6E8A-4147-A177-3AD203B41FA5}">
                      <a16:colId xmlns="" xmlns:a16="http://schemas.microsoft.com/office/drawing/2014/main" val="20000"/>
                    </a:ext>
                  </a:extLst>
                </a:gridCol>
                <a:gridCol w="2496185">
                  <a:extLst>
                    <a:ext uri="{9D8B030D-6E8A-4147-A177-3AD203B41FA5}">
                      <a16:colId xmlns="" xmlns:a16="http://schemas.microsoft.com/office/drawing/2014/main" val="20001"/>
                    </a:ext>
                  </a:extLst>
                </a:gridCol>
                <a:gridCol w="2496185">
                  <a:extLst>
                    <a:ext uri="{9D8B030D-6E8A-4147-A177-3AD203B41FA5}">
                      <a16:colId xmlns="" xmlns:a16="http://schemas.microsoft.com/office/drawing/2014/main" val="20002"/>
                    </a:ext>
                  </a:extLst>
                </a:gridCol>
                <a:gridCol w="2496185">
                  <a:extLst>
                    <a:ext uri="{9D8B030D-6E8A-4147-A177-3AD203B41FA5}">
                      <a16:colId xmlns="" xmlns:a16="http://schemas.microsoft.com/office/drawing/2014/main" val="20003"/>
                    </a:ext>
                  </a:extLst>
                </a:gridCol>
              </a:tblGrid>
              <a:tr h="1521460">
                <a:tc>
                  <a:txBody>
                    <a:bodyPr/>
                    <a:lstStyle/>
                    <a:p>
                      <a:pPr algn="ctr">
                        <a:buNone/>
                      </a:pPr>
                      <a:r>
                        <a:rPr lang="en-US" sz="4000"/>
                        <a:t>STT</a:t>
                      </a:r>
                    </a:p>
                  </a:txBody>
                  <a:tcPr/>
                </a:tc>
                <a:tc>
                  <a:txBody>
                    <a:bodyPr/>
                    <a:lstStyle/>
                    <a:p>
                      <a:pPr algn="ctr">
                        <a:buNone/>
                      </a:pPr>
                      <a:r>
                        <a:rPr lang="en-US" sz="4000"/>
                        <a:t>Tên đồ dùng</a:t>
                      </a:r>
                    </a:p>
                  </a:txBody>
                  <a:tcPr/>
                </a:tc>
                <a:tc>
                  <a:txBody>
                    <a:bodyPr/>
                    <a:lstStyle/>
                    <a:p>
                      <a:pPr algn="ctr">
                        <a:buNone/>
                      </a:pPr>
                      <a:r>
                        <a:rPr lang="en-US" sz="4000"/>
                        <a:t>Số lượng</a:t>
                      </a:r>
                    </a:p>
                  </a:txBody>
                  <a:tcPr/>
                </a:tc>
                <a:tc>
                  <a:txBody>
                    <a:bodyPr/>
                    <a:lstStyle/>
                    <a:p>
                      <a:pPr algn="ctr">
                        <a:buNone/>
                      </a:pPr>
                      <a:r>
                        <a:rPr lang="en-US" sz="4000"/>
                        <a:t>Nơi mua</a:t>
                      </a:r>
                    </a:p>
                  </a:txBody>
                  <a:tcPr/>
                </a:tc>
                <a:extLst>
                  <a:ext uri="{0D108BD9-81ED-4DB2-BD59-A6C34878D82A}">
                    <a16:rowId xmlns="" xmlns:a16="http://schemas.microsoft.com/office/drawing/2014/main" val="10000"/>
                  </a:ext>
                </a:extLst>
              </a:tr>
              <a:tr h="813435">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 xmlns:a16="http://schemas.microsoft.com/office/drawing/2014/main" val="10001"/>
                  </a:ext>
                </a:extLst>
              </a:tr>
              <a:tr h="814070">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2169795" y="405765"/>
            <a:ext cx="8489950" cy="583565"/>
          </a:xfrm>
          <a:prstGeom prst="rect">
            <a:avLst/>
          </a:prstGeom>
          <a:noFill/>
        </p:spPr>
        <p:txBody>
          <a:bodyPr wrap="square" rtlCol="0">
            <a:spAutoFit/>
          </a:bodyPr>
          <a:lstStyle/>
          <a:p>
            <a:pPr algn="ctr"/>
            <a:r>
              <a:rPr lang="en-US" sz="3200"/>
              <a:t>Để xuất cách lựa chọn khi mua một loạt hàng hóa</a:t>
            </a:r>
          </a:p>
        </p:txBody>
      </p:sp>
      <p:sp>
        <p:nvSpPr>
          <p:cNvPr id="3" name="Rounded Rectangle 2"/>
          <p:cNvSpPr/>
          <p:nvPr/>
        </p:nvSpPr>
        <p:spPr>
          <a:xfrm>
            <a:off x="3174365" y="1653540"/>
            <a:ext cx="5071110" cy="110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Về chất lượng hàng hóa, giá cả hàng hóa....</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3691255" y="60960"/>
            <a:ext cx="5455920"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Chủ đề 3: Cộng đồng địa phương</a:t>
            </a:r>
          </a:p>
        </p:txBody>
      </p:sp>
      <p:pic>
        <p:nvPicPr>
          <p:cNvPr id="6" name="Picture 5" descr="logohtchuan"/>
          <p:cNvPicPr>
            <a:picLocks noChangeAspect="1"/>
          </p:cNvPicPr>
          <p:nvPr/>
        </p:nvPicPr>
        <p:blipFill>
          <a:blip r:embed="rId8"/>
          <a:stretch>
            <a:fillRect/>
          </a:stretch>
        </p:blipFill>
        <p:spPr>
          <a:xfrm>
            <a:off x="10333990" y="-91440"/>
            <a:ext cx="1971675" cy="1971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697</Words>
  <Application>Microsoft Office PowerPoint</Application>
  <PresentationFormat>Custom</PresentationFormat>
  <Paragraphs>113</Paragraphs>
  <Slides>33</Slides>
  <Notes>9</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lpstr>- Chia lớp thành 2 đội. Lần lượt lên bảng ghi: Hàng thực phẩm, Đồ dùng học tập - Các đội chơi lần lượt viết lên bảng tên hàng hóa vào phần bảng của đội mình - Đội nào viết được nhiều hơn là đội chiến thắng - Thời gian: 10 phút</vt:lpstr>
      <vt:lpstr>PowerPoint Presentation</vt:lpstr>
      <vt:lpstr>PowerPoint Presentation</vt:lpstr>
      <vt:lpstr>PowerPoint Presentation</vt:lpstr>
      <vt:lpstr>PowerPoint Presentation</vt:lpstr>
      <vt:lpstr>PowerPoint Presentation</vt:lpstr>
      <vt:lpstr>3. Vì sao cần lựa chọn hàng hóa trước khi mua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Administrator</cp:lastModifiedBy>
  <cp:revision>15</cp:revision>
  <dcterms:created xsi:type="dcterms:W3CDTF">2021-06-04T09:28:00Z</dcterms:created>
  <dcterms:modified xsi:type="dcterms:W3CDTF">2024-11-23T01:54:59Z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