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302" r:id="rId2"/>
    <p:sldId id="259" r:id="rId3"/>
    <p:sldId id="264" r:id="rId4"/>
    <p:sldId id="294" r:id="rId5"/>
    <p:sldId id="258" r:id="rId6"/>
    <p:sldId id="295" r:id="rId7"/>
    <p:sldId id="260" r:id="rId8"/>
    <p:sldId id="261" r:id="rId9"/>
    <p:sldId id="262" r:id="rId10"/>
    <p:sldId id="265" r:id="rId11"/>
    <p:sldId id="272" r:id="rId12"/>
    <p:sldId id="273" r:id="rId13"/>
    <p:sldId id="274" r:id="rId14"/>
    <p:sldId id="296" r:id="rId15"/>
    <p:sldId id="297" r:id="rId16"/>
    <p:sldId id="298" r:id="rId17"/>
    <p:sldId id="299" r:id="rId18"/>
    <p:sldId id="300" r:id="rId19"/>
    <p:sldId id="284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4E9"/>
    <a:srgbClr val="1092B0"/>
    <a:srgbClr val="BB0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22" autoAdjust="0"/>
  </p:normalViewPr>
  <p:slideViewPr>
    <p:cSldViewPr snapToGrid="0">
      <p:cViewPr>
        <p:scale>
          <a:sx n="70" d="100"/>
          <a:sy n="70" d="100"/>
        </p:scale>
        <p:origin x="-74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D8BF-15A3-4738-B381-98641576683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1B2F-C750-4E55-8A15-5823F62F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5EA15-E7AD-6A60-8C5D-BC7EA5917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8B99AB-08DD-9F6D-0619-A19A0BCEB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DE7D7-3E4E-DBF1-A234-77AADF5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A30D31-8FD6-641F-520F-A7A09DB3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061D5-59B8-EF0B-C231-CD26F0F1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5E5DD-CBDB-2FBD-E8E3-4CD3A388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00966F-165D-E3FD-7FD9-15A2185FF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E96E2-6975-B030-1B88-175124F1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B6AD79-E3D6-6A3B-2F44-1A251B8B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84567-A3FC-456C-0A87-56E785B6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E20552-7D86-57C4-FBAA-3F68A33C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CD4C3E-792B-2FE8-B73C-CCCAE584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192DE5-8F7A-7C22-1C36-A1DAF104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509A86-B15D-1941-EE88-2CC69EB7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088D1-5985-FAA0-3944-C5D389B2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3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3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1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4353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B4CD6-73EB-2C87-8807-7F3DBFBC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E4B52-9E2F-A8F0-3D5A-04376580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E9C8E-BCAF-DC6A-D892-79030E18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B4386-9B21-1372-6D86-598F5A3B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3CE3B2-1E62-3293-D2E8-771CCB87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1AF5A-1003-8A7D-2C2F-DF459FEA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17411-36AD-81C7-382D-175313262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DFE555-8951-9AC4-AA85-A00E0CE2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013029-5A2C-2FEF-FA85-0D57F4F6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C4444-3BDB-2EB5-8C18-7470C174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641D0-AB75-B340-119B-EF03F6C3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BA8461-0AD0-C473-69EA-A46EAE0CD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A8FC7-02AE-0869-6310-26471371B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AFA266-5724-20F2-774C-6669BE4E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F3EB2C-9B32-A04E-DAC6-9CCDC70B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030410-C3F4-6761-E5ED-BE336DBD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E58FB-39FC-CED8-27F8-F8EF1482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769393-0911-96D0-5865-10CACFE11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689A1C-7148-21C2-CEE2-8F3E1A5E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FBF6AA-7B4B-6A78-1F27-535A6023C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85808B-C316-2F21-0B01-28CE41717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5F928A-BE1B-C31D-5B61-8A29FEBE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25D112-F774-3FAC-1B49-97054D2C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6BEC84-86E8-42FA-FEF9-C14E5142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52FE8-B7B5-AC5A-B369-F31F52CD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C3F0A7-C6E9-ABA1-A2E8-3B685D7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4B7AD5-A8F8-DA1E-9DED-1C129899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157757-5C5B-4385-2203-5EB7FC51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84A617-4B24-B16A-B14D-ECB6A163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DC444E-9C43-BA10-8C4C-90DA34CA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72DB73-5B6A-71F5-3C41-F7CC00DB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729E1-C302-3D77-0C68-32069B81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8C86E-DCB4-2516-97F7-3A6B219A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9178AB-A666-C125-B52C-61B53C3CE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596898-0B18-7D4B-7D12-DE2E807A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90CF12-3F79-9E87-57F6-C7B84A6F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B40B53-B92E-4CBE-E390-E809B932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78C9B-5F05-C924-B0E2-81CBEEE1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02DD9D-25E1-3C31-404B-771B510A8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B1B98A-48BE-74FF-8D40-153302C58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06A08C-6A68-4419-3719-008E5E65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098BFA-2AFF-627A-FE61-925510A5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E843BB-B91B-1512-747E-1CC1A35E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97669FEA-9F4F-93E6-E38B-8001EF2C6E1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9B5461-1523-4EC6-DF96-07F4B997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BFBDBE-07F4-8620-4D9D-6FAAE306D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B5AB1-9AB5-6FB7-7493-FB3F5854A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A6EB-E558-4E5F-9A89-C49C3955940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D8CE5-EC6A-A313-5E3F-82916263B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FF7DE-1060-5631-3995-3551CE9A5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3.png"/><Relationship Id="rId24" Type="http://schemas.openxmlformats.org/officeDocument/2006/relationships/image" Target="../media/image23.gif"/><Relationship Id="rId5" Type="http://schemas.openxmlformats.org/officeDocument/2006/relationships/image" Target="../media/image9.jpe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slide" Target="slide7.xml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5.sv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5.sv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5.sv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5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4AE354-C18F-FBB3-1EB4-66151A51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" y="-1180607"/>
            <a:ext cx="10638442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511209"/>
          </a:xfrm>
          <a:custGeom>
            <a:avLst/>
            <a:gdLst>
              <a:gd name="connsiteX0" fmla="*/ 0 w 11688947"/>
              <a:gd name="connsiteY0" fmla="*/ 1085223 h 6511209"/>
              <a:gd name="connsiteX1" fmla="*/ 1085223 w 11688947"/>
              <a:gd name="connsiteY1" fmla="*/ 0 h 6511209"/>
              <a:gd name="connsiteX2" fmla="*/ 10603724 w 11688947"/>
              <a:gd name="connsiteY2" fmla="*/ 0 h 6511209"/>
              <a:gd name="connsiteX3" fmla="*/ 11688947 w 11688947"/>
              <a:gd name="connsiteY3" fmla="*/ 1085223 h 6511209"/>
              <a:gd name="connsiteX4" fmla="*/ 11688947 w 11688947"/>
              <a:gd name="connsiteY4" fmla="*/ 5425986 h 6511209"/>
              <a:gd name="connsiteX5" fmla="*/ 10603724 w 11688947"/>
              <a:gd name="connsiteY5" fmla="*/ 6511209 h 6511209"/>
              <a:gd name="connsiteX6" fmla="*/ 1085223 w 11688947"/>
              <a:gd name="connsiteY6" fmla="*/ 6511209 h 6511209"/>
              <a:gd name="connsiteX7" fmla="*/ 0 w 11688947"/>
              <a:gd name="connsiteY7" fmla="*/ 5425986 h 6511209"/>
              <a:gd name="connsiteX8" fmla="*/ 0 w 11688947"/>
              <a:gd name="connsiteY8" fmla="*/ 1085223 h 65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511209" fill="none" extrusionOk="0">
                <a:moveTo>
                  <a:pt x="0" y="1085223"/>
                </a:moveTo>
                <a:cubicBezTo>
                  <a:pt x="-34169" y="487996"/>
                  <a:pt x="476167" y="55104"/>
                  <a:pt x="1085223" y="0"/>
                </a:cubicBezTo>
                <a:cubicBezTo>
                  <a:pt x="4137517" y="77600"/>
                  <a:pt x="7482223" y="-27269"/>
                  <a:pt x="10603724" y="0"/>
                </a:cubicBezTo>
                <a:cubicBezTo>
                  <a:pt x="11212130" y="-11944"/>
                  <a:pt x="11780350" y="512779"/>
                  <a:pt x="11688947" y="1085223"/>
                </a:cubicBezTo>
                <a:cubicBezTo>
                  <a:pt x="11797947" y="1807282"/>
                  <a:pt x="11610738" y="3905886"/>
                  <a:pt x="11688947" y="5425986"/>
                </a:cubicBezTo>
                <a:cubicBezTo>
                  <a:pt x="11622885" y="5999495"/>
                  <a:pt x="11144495" y="6537045"/>
                  <a:pt x="10603724" y="6511209"/>
                </a:cubicBezTo>
                <a:cubicBezTo>
                  <a:pt x="9218622" y="6560386"/>
                  <a:pt x="2367079" y="6388507"/>
                  <a:pt x="1085223" y="6511209"/>
                </a:cubicBezTo>
                <a:cubicBezTo>
                  <a:pt x="479309" y="6561602"/>
                  <a:pt x="-12579" y="6036168"/>
                  <a:pt x="0" y="5425986"/>
                </a:cubicBezTo>
                <a:cubicBezTo>
                  <a:pt x="47022" y="3353483"/>
                  <a:pt x="104569" y="2404632"/>
                  <a:pt x="0" y="1085223"/>
                </a:cubicBezTo>
                <a:close/>
              </a:path>
              <a:path w="11688947" h="6511209" stroke="0" extrusionOk="0">
                <a:moveTo>
                  <a:pt x="0" y="1085223"/>
                </a:moveTo>
                <a:cubicBezTo>
                  <a:pt x="105112" y="473856"/>
                  <a:pt x="554635" y="-4588"/>
                  <a:pt x="1085223" y="0"/>
                </a:cubicBezTo>
                <a:cubicBezTo>
                  <a:pt x="2691387" y="-129276"/>
                  <a:pt x="8070253" y="-77778"/>
                  <a:pt x="10603724" y="0"/>
                </a:cubicBezTo>
                <a:cubicBezTo>
                  <a:pt x="11167436" y="-113621"/>
                  <a:pt x="11672557" y="580382"/>
                  <a:pt x="11688947" y="1085223"/>
                </a:cubicBezTo>
                <a:cubicBezTo>
                  <a:pt x="11770546" y="2190504"/>
                  <a:pt x="11843247" y="4525296"/>
                  <a:pt x="11688947" y="5425986"/>
                </a:cubicBezTo>
                <a:cubicBezTo>
                  <a:pt x="11711276" y="6072427"/>
                  <a:pt x="11109147" y="6543132"/>
                  <a:pt x="10603724" y="6511209"/>
                </a:cubicBezTo>
                <a:cubicBezTo>
                  <a:pt x="7844464" y="6555429"/>
                  <a:pt x="4376217" y="6481827"/>
                  <a:pt x="1085223" y="6511209"/>
                </a:cubicBezTo>
                <a:cubicBezTo>
                  <a:pt x="483595" y="6502463"/>
                  <a:pt x="-10872" y="6022825"/>
                  <a:pt x="0" y="5425986"/>
                </a:cubicBezTo>
                <a:cubicBezTo>
                  <a:pt x="-159954" y="4546363"/>
                  <a:pt x="22140" y="1815690"/>
                  <a:pt x="0" y="1085223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004000" cy="1639400"/>
            <a:chOff x="714129" y="484910"/>
            <a:chExt cx="11004000" cy="163940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268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Trong hình dưới đây có ghi số dân của một tỉnh, thành phố năm 2019 (theo Tổng cục Thống kê). Đọc số dân các tỉnh, thành phố đó.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7BADD8-D9FF-2838-B86E-36AC6D99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06" y="1438382"/>
            <a:ext cx="4358628" cy="5225539"/>
          </a:xfrm>
          <a:prstGeom prst="rect">
            <a:avLst/>
          </a:prstGeom>
        </p:spPr>
      </p:pic>
      <p:sp>
        <p:nvSpPr>
          <p:cNvPr id="5" name="Google Shape;8497;p43">
            <a:extLst>
              <a:ext uri="{FF2B5EF4-FFF2-40B4-BE49-F238E27FC236}">
                <a16:creationId xmlns:a16="http://schemas.microsoft.com/office/drawing/2014/main" xmlns="" id="{30317AB9-9923-820C-23B9-C0F7784B1177}"/>
              </a:ext>
            </a:extLst>
          </p:cNvPr>
          <p:cNvSpPr/>
          <p:nvPr/>
        </p:nvSpPr>
        <p:spPr>
          <a:xfrm>
            <a:off x="731484" y="2250040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Giang: Tám trăm năm mươi bốn nghìn sáu trăm bảy mươi chín.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6" name="Google Shape;8497;p43">
            <a:extLst>
              <a:ext uri="{FF2B5EF4-FFF2-40B4-BE49-F238E27FC236}">
                <a16:creationId xmlns:a16="http://schemas.microsoft.com/office/drawing/2014/main" xmlns="" id="{B404DEA2-48B9-27AE-B3B1-E30CA960C20A}"/>
              </a:ext>
            </a:extLst>
          </p:cNvPr>
          <p:cNvSpPr/>
          <p:nvPr/>
        </p:nvSpPr>
        <p:spPr>
          <a:xfrm>
            <a:off x="731484" y="3575406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Nội: Tám triệu không trăm năm mươi ba nghìn sáu trăm sáu mươi ba.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xmlns="" id="{9D4D2DF5-437A-9128-85D4-C89A0C4BAF08}"/>
              </a:ext>
            </a:extLst>
          </p:cNvPr>
          <p:cNvSpPr/>
          <p:nvPr/>
        </p:nvSpPr>
        <p:spPr>
          <a:xfrm>
            <a:off x="710935" y="490077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Quảng Trị: Sáu trăm ba mươi hai nghìn ba trăm bảy mươi lăm.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xmlns="" id="{540B1285-880B-09EF-0491-E80B8E2D279B}"/>
              </a:ext>
            </a:extLst>
          </p:cNvPr>
          <p:cNvSpPr/>
          <p:nvPr/>
        </p:nvSpPr>
        <p:spPr>
          <a:xfrm>
            <a:off x="8156275" y="2815119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Lâm Đồng: Một triệu hai trăm chín mươi sáu nghìn chín trăm linh sáu.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xmlns="" id="{7A3C2CFF-4D0C-4571-4ECC-9CCEC0438FEF}"/>
              </a:ext>
            </a:extLst>
          </p:cNvPr>
          <p:cNvSpPr/>
          <p:nvPr/>
        </p:nvSpPr>
        <p:spPr>
          <a:xfrm>
            <a:off x="8289839" y="4130211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Hồ Chí Minh: Tám triệu chín trăm chín mươi ba nghìn không trăm tám mươi hai.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5" name="Google Shape;8497;p43">
            <a:extLst>
              <a:ext uri="{FF2B5EF4-FFF2-40B4-BE49-F238E27FC236}">
                <a16:creationId xmlns:a16="http://schemas.microsoft.com/office/drawing/2014/main" xmlns="" id="{2FEB3563-707A-FFA8-B249-1B584DECC883}"/>
              </a:ext>
            </a:extLst>
          </p:cNvPr>
          <p:cNvSpPr/>
          <p:nvPr/>
        </p:nvSpPr>
        <p:spPr>
          <a:xfrm>
            <a:off x="8074082" y="544530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Cà Mau: Một triệu một trăm chín mươi tư nghìn bốn trăm bảy mươi sáu</a:t>
            </a:r>
            <a:r>
              <a:rPr lang="en-US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s-E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517 906 384.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UTM Cookies" panose="02040603050506020204" pitchFamily="18" charset="0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737724" y="1163598"/>
            <a:ext cx="10789880" cy="4678728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Nêu các chữ số thuộc lớp triệu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Nêu các chữ số thuộc lớp nghìn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Nêu các chữ số thuộc lớp đơn vị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Đọc số đó.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1E12A8-C9FC-3E81-D636-E16C2E5ACBE5}"/>
              </a:ext>
            </a:extLst>
          </p:cNvPr>
          <p:cNvSpPr txBox="1"/>
          <p:nvPr/>
        </p:nvSpPr>
        <p:spPr>
          <a:xfrm>
            <a:off x="2342508" y="1982912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5; 1;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8A4E17-D8CC-74D9-130D-F0809D544276}"/>
              </a:ext>
            </a:extLst>
          </p:cNvPr>
          <p:cNvSpPr txBox="1"/>
          <p:nvPr/>
        </p:nvSpPr>
        <p:spPr>
          <a:xfrm>
            <a:off x="2311686" y="309252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nghìn là 9; 0; 6.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A6739F-77EA-5A5F-5F9B-B2C259532904}"/>
              </a:ext>
            </a:extLst>
          </p:cNvPr>
          <p:cNvSpPr txBox="1"/>
          <p:nvPr/>
        </p:nvSpPr>
        <p:spPr>
          <a:xfrm>
            <a:off x="2260315" y="425350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đơn vị là 3; 8;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537ECE-490A-0274-2D84-F42D43F11F5E}"/>
              </a:ext>
            </a:extLst>
          </p:cNvPr>
          <p:cNvSpPr txBox="1"/>
          <p:nvPr/>
        </p:nvSpPr>
        <p:spPr>
          <a:xfrm>
            <a:off x="2250041" y="5517223"/>
            <a:ext cx="8589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trăm mười bảy triệu, 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trăm linh sáu nghìn, ba trăm tám mươi tư.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1239291"/>
            <a:chOff x="714129" y="484910"/>
            <a:chExt cx="11230032" cy="123929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45 703, 608 292, 815 036, 5 240 601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2B51FE-CD81-D1ED-EADD-462E4613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49" y="1603625"/>
            <a:ext cx="6473653" cy="954640"/>
          </a:xfrm>
          <a:prstGeom prst="rect">
            <a:avLst/>
          </a:prstGeom>
        </p:spPr>
      </p:pic>
      <p:sp>
        <p:nvSpPr>
          <p:cNvPr id="8" name="Google Shape;8497;p43">
            <a:extLst>
              <a:ext uri="{FF2B5EF4-FFF2-40B4-BE49-F238E27FC236}">
                <a16:creationId xmlns:a16="http://schemas.microsoft.com/office/drawing/2014/main" xmlns="" id="{DC4E61A9-9F3E-0C9D-F0FF-2E4E77CDF847}"/>
              </a:ext>
            </a:extLst>
          </p:cNvPr>
          <p:cNvSpPr/>
          <p:nvPr/>
        </p:nvSpPr>
        <p:spPr>
          <a:xfrm>
            <a:off x="1553417" y="2691830"/>
            <a:ext cx="9162529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608 292 = 600 000 + 8 000 + 200 + 90 + 2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xmlns="" id="{2B0FBE33-8CAC-6DD1-615C-B1FB17CDC4D1}"/>
              </a:ext>
            </a:extLst>
          </p:cNvPr>
          <p:cNvSpPr/>
          <p:nvPr/>
        </p:nvSpPr>
        <p:spPr>
          <a:xfrm>
            <a:off x="1232900" y="3729520"/>
            <a:ext cx="10048126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815 036 = 800 000 + 10 000 + 5 000 + 30 + 6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xmlns="" id="{9E52E6E7-B02B-23CD-9E92-3B9C5C0633AB}"/>
              </a:ext>
            </a:extLst>
          </p:cNvPr>
          <p:cNvSpPr/>
          <p:nvPr/>
        </p:nvSpPr>
        <p:spPr>
          <a:xfrm>
            <a:off x="708917" y="4839130"/>
            <a:ext cx="11054993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5 240 601 = 5 000 000 + 200 000 + 40 000 + 600 +</a:t>
            </a:r>
            <a:r>
              <a:rPr lang="en-US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vi-VN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1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777626"/>
            <a:chOff x="714129" y="484910"/>
            <a:chExt cx="11230032" cy="777626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00538A7-3011-711A-BEEE-341FF0946CC1}"/>
              </a:ext>
            </a:extLst>
          </p:cNvPr>
          <p:cNvGrpSpPr/>
          <p:nvPr/>
        </p:nvGrpSpPr>
        <p:grpSpPr>
          <a:xfrm>
            <a:off x="1006868" y="1530849"/>
            <a:ext cx="10294706" cy="1938993"/>
            <a:chOff x="1006868" y="1530849"/>
            <a:chExt cx="10294706" cy="19389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3AE0FBA-DD21-AA79-D14F-8DADB35121A5}"/>
                </a:ext>
              </a:extLst>
            </p:cNvPr>
            <p:cNvSpPr txBox="1"/>
            <p:nvPr/>
          </p:nvSpPr>
          <p:spPr>
            <a:xfrm>
              <a:off x="1006868" y="1530850"/>
              <a:ext cx="102947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50 000 + 6 000 + 300 + 20 +       = 56 327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800 000 + 2 000 +         + 40 + 5 = 802 145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3 000 000 + 700 000 + 5 000 +       = 3 705 090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D38C6A4F-4471-70DD-3B7E-E0245982841B}"/>
                </a:ext>
              </a:extLst>
            </p:cNvPr>
            <p:cNvSpPr/>
            <p:nvPr/>
          </p:nvSpPr>
          <p:spPr>
            <a:xfrm>
              <a:off x="6770670" y="153084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9C9836C-9E26-3D37-3680-F42376FDC638}"/>
                </a:ext>
              </a:extLst>
            </p:cNvPr>
            <p:cNvSpPr/>
            <p:nvPr/>
          </p:nvSpPr>
          <p:spPr>
            <a:xfrm>
              <a:off x="4798031" y="2229491"/>
              <a:ext cx="873304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99DBCCB-A67E-8ED0-0869-A2500D7E6FC6}"/>
                </a:ext>
              </a:extLst>
            </p:cNvPr>
            <p:cNvSpPr/>
            <p:nvPr/>
          </p:nvSpPr>
          <p:spPr>
            <a:xfrm>
              <a:off x="7335748" y="281511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45BF789-F7F3-03A3-D7B9-0D93C65889F1}"/>
              </a:ext>
            </a:extLst>
          </p:cNvPr>
          <p:cNvSpPr/>
          <p:nvPr/>
        </p:nvSpPr>
        <p:spPr>
          <a:xfrm>
            <a:off x="6758684" y="1529136"/>
            <a:ext cx="698642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A296CED-3FEE-50B8-751D-911118AE3BDB}"/>
              </a:ext>
            </a:extLst>
          </p:cNvPr>
          <p:cNvSpPr/>
          <p:nvPr/>
        </p:nvSpPr>
        <p:spPr>
          <a:xfrm>
            <a:off x="4775771" y="2227780"/>
            <a:ext cx="905837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D11A5D6-2755-142F-0F99-5FD32A792AB1}"/>
              </a:ext>
            </a:extLst>
          </p:cNvPr>
          <p:cNvSpPr/>
          <p:nvPr/>
        </p:nvSpPr>
        <p:spPr>
          <a:xfrm>
            <a:off x="7323762" y="2792859"/>
            <a:ext cx="710629" cy="6284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1757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D4C5644-3DAB-8F08-ED31-D6FF5EA6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7755"/>
              </p:ext>
            </p:extLst>
          </p:nvPr>
        </p:nvGraphicFramePr>
        <p:xfrm>
          <a:off x="965772" y="1500027"/>
          <a:ext cx="10212512" cy="36274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0786">
                  <a:extLst>
                    <a:ext uri="{9D8B030D-6E8A-4147-A177-3AD203B41FA5}">
                      <a16:colId xmlns:a16="http://schemas.microsoft.com/office/drawing/2014/main" xmlns="" val="1534934000"/>
                    </a:ext>
                  </a:extLst>
                </a:gridCol>
                <a:gridCol w="1407250">
                  <a:extLst>
                    <a:ext uri="{9D8B030D-6E8A-4147-A177-3AD203B41FA5}">
                      <a16:colId xmlns:a16="http://schemas.microsoft.com/office/drawing/2014/main" xmlns="" val="2900008277"/>
                    </a:ext>
                  </a:extLst>
                </a:gridCol>
                <a:gridCol w="1691483">
                  <a:extLst>
                    <a:ext uri="{9D8B030D-6E8A-4147-A177-3AD203B41FA5}">
                      <a16:colId xmlns:a16="http://schemas.microsoft.com/office/drawing/2014/main" xmlns="" val="790258561"/>
                    </a:ext>
                  </a:extLst>
                </a:gridCol>
                <a:gridCol w="1971745">
                  <a:extLst>
                    <a:ext uri="{9D8B030D-6E8A-4147-A177-3AD203B41FA5}">
                      <a16:colId xmlns:a16="http://schemas.microsoft.com/office/drawing/2014/main" xmlns="" val="323928161"/>
                    </a:ext>
                  </a:extLst>
                </a:gridCol>
                <a:gridCol w="2051248">
                  <a:extLst>
                    <a:ext uri="{9D8B030D-6E8A-4147-A177-3AD203B41FA5}">
                      <a16:colId xmlns:a16="http://schemas.microsoft.com/office/drawing/2014/main" xmlns="" val="3290297078"/>
                    </a:ext>
                  </a:extLst>
                </a:gridCol>
              </a:tblGrid>
              <a:tr h="719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9 724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46 875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703 410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4 297 603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7512314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733830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7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9911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5CD9B9-5C1D-9D7A-53A8-2E178CA93BD6}"/>
              </a:ext>
            </a:extLst>
          </p:cNvPr>
          <p:cNvSpPr txBox="1"/>
          <p:nvPr/>
        </p:nvSpPr>
        <p:spPr>
          <a:xfrm>
            <a:off x="5558319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29F2AD-8D3C-0245-F4C7-BD2EB536CF92}"/>
              </a:ext>
            </a:extLst>
          </p:cNvPr>
          <p:cNvSpPr txBox="1"/>
          <p:nvPr/>
        </p:nvSpPr>
        <p:spPr>
          <a:xfrm>
            <a:off x="5527497" y="3739793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51071E-E870-DCE2-98A4-E6E07B2227FE}"/>
              </a:ext>
            </a:extLst>
          </p:cNvPr>
          <p:cNvSpPr txBox="1"/>
          <p:nvPr/>
        </p:nvSpPr>
        <p:spPr>
          <a:xfrm>
            <a:off x="7202185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ED244B-7DE9-A0BC-2DA0-697B383B146E}"/>
              </a:ext>
            </a:extLst>
          </p:cNvPr>
          <p:cNvSpPr txBox="1"/>
          <p:nvPr/>
        </p:nvSpPr>
        <p:spPr>
          <a:xfrm>
            <a:off x="7212459" y="3719245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08C430-9981-9248-3584-EB99A88A1E57}"/>
              </a:ext>
            </a:extLst>
          </p:cNvPr>
          <p:cNvSpPr txBox="1"/>
          <p:nvPr/>
        </p:nvSpPr>
        <p:spPr>
          <a:xfrm>
            <a:off x="9277565" y="2250041"/>
            <a:ext cx="164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32FF86-047A-8DC7-61D5-C6AA4E0320C2}"/>
              </a:ext>
            </a:extLst>
          </p:cNvPr>
          <p:cNvSpPr txBox="1"/>
          <p:nvPr/>
        </p:nvSpPr>
        <p:spPr>
          <a:xfrm>
            <a:off x="9257016" y="3708971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9636" y="600844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Đố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B53530-3CA0-7317-D512-62B6FF396691}"/>
              </a:ext>
            </a:extLst>
          </p:cNvPr>
          <p:cNvSpPr txBox="1"/>
          <p:nvPr/>
        </p:nvSpPr>
        <p:spPr>
          <a:xfrm>
            <a:off x="811657" y="1787703"/>
            <a:ext cx="10685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một số có ba chữ số. Khi viết thêm chữ số 2 vào trước số đó thì được số mới có bốn chữ số lớn hơn số đã cho bao nhiêu đơn vị?</a:t>
            </a:r>
          </a:p>
        </p:txBody>
      </p:sp>
    </p:spTree>
    <p:extLst>
      <p:ext uri="{BB962C8B-B14F-4D97-AF65-F5344CB8AC3E}">
        <p14:creationId xmlns:p14="http://schemas.microsoft.com/office/powerpoint/2010/main" val="4234972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43263BC0-CC45-8E89-F5F0-12CFB76F1650}"/>
              </a:ext>
            </a:extLst>
          </p:cNvPr>
          <p:cNvSpPr/>
          <p:nvPr/>
        </p:nvSpPr>
        <p:spPr>
          <a:xfrm>
            <a:off x="236306" y="102742"/>
            <a:ext cx="5959011" cy="3254161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nào? Khi đó chữ số 2 có giá trị là bao nhiêu?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5095981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nghìn, khi đó chữ số 2 có giá trị là 2 000.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05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43263BC0-CC45-8E89-F5F0-12CFB76F1650}"/>
              </a:ext>
            </a:extLst>
          </p:cNvPr>
          <p:cNvSpPr/>
          <p:nvPr/>
        </p:nvSpPr>
        <p:spPr>
          <a:xfrm>
            <a:off x="236306" y="606175"/>
            <a:ext cx="5959011" cy="2750728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bao nhiêu đơn vị?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4602823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2 000 đơn vị.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CD2301-C9CC-62B9-D0CF-F651BCDA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9" y="-967897"/>
            <a:ext cx="10924979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587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905623" y="805102"/>
            <a:ext cx="10524349" cy="5789580"/>
          </a:xfrm>
          <a:custGeom>
            <a:avLst/>
            <a:gdLst>
              <a:gd name="connsiteX0" fmla="*/ 0 w 10524349"/>
              <a:gd name="connsiteY0" fmla="*/ 964949 h 5789580"/>
              <a:gd name="connsiteX1" fmla="*/ 964949 w 10524349"/>
              <a:gd name="connsiteY1" fmla="*/ 0 h 5789580"/>
              <a:gd name="connsiteX2" fmla="*/ 9559400 w 10524349"/>
              <a:gd name="connsiteY2" fmla="*/ 0 h 5789580"/>
              <a:gd name="connsiteX3" fmla="*/ 10524349 w 10524349"/>
              <a:gd name="connsiteY3" fmla="*/ 964949 h 5789580"/>
              <a:gd name="connsiteX4" fmla="*/ 10524349 w 10524349"/>
              <a:gd name="connsiteY4" fmla="*/ 4824631 h 5789580"/>
              <a:gd name="connsiteX5" fmla="*/ 9559400 w 10524349"/>
              <a:gd name="connsiteY5" fmla="*/ 5789580 h 5789580"/>
              <a:gd name="connsiteX6" fmla="*/ 964949 w 10524349"/>
              <a:gd name="connsiteY6" fmla="*/ 5789580 h 5789580"/>
              <a:gd name="connsiteX7" fmla="*/ 0 w 10524349"/>
              <a:gd name="connsiteY7" fmla="*/ 4824631 h 5789580"/>
              <a:gd name="connsiteX8" fmla="*/ 0 w 10524349"/>
              <a:gd name="connsiteY8" fmla="*/ 964949 h 57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5789580" fill="none" extrusionOk="0">
                <a:moveTo>
                  <a:pt x="0" y="964949"/>
                </a:moveTo>
                <a:cubicBezTo>
                  <a:pt x="-98815" y="438166"/>
                  <a:pt x="426772" y="29811"/>
                  <a:pt x="964949" y="0"/>
                </a:cubicBezTo>
                <a:cubicBezTo>
                  <a:pt x="2280217" y="77600"/>
                  <a:pt x="6932786" y="-27269"/>
                  <a:pt x="9559400" y="0"/>
                </a:cubicBezTo>
                <a:cubicBezTo>
                  <a:pt x="10151271" y="-77755"/>
                  <a:pt x="10619149" y="459930"/>
                  <a:pt x="10524349" y="964949"/>
                </a:cubicBezTo>
                <a:cubicBezTo>
                  <a:pt x="10633349" y="2285020"/>
                  <a:pt x="10446140" y="3251898"/>
                  <a:pt x="10524349" y="4824631"/>
                </a:cubicBezTo>
                <a:cubicBezTo>
                  <a:pt x="10434457" y="5322393"/>
                  <a:pt x="10033680" y="5815445"/>
                  <a:pt x="9559400" y="5789580"/>
                </a:cubicBezTo>
                <a:cubicBezTo>
                  <a:pt x="6584745" y="5838757"/>
                  <a:pt x="4159179" y="5666878"/>
                  <a:pt x="964949" y="5789580"/>
                </a:cubicBezTo>
                <a:cubicBezTo>
                  <a:pt x="430246" y="5803216"/>
                  <a:pt x="-18092" y="5373135"/>
                  <a:pt x="0" y="4824631"/>
                </a:cubicBezTo>
                <a:cubicBezTo>
                  <a:pt x="47022" y="4306409"/>
                  <a:pt x="104569" y="1838362"/>
                  <a:pt x="0" y="964949"/>
                </a:cubicBezTo>
                <a:close/>
              </a:path>
              <a:path w="10524349" h="5789580" stroke="0" extrusionOk="0">
                <a:moveTo>
                  <a:pt x="0" y="964949"/>
                </a:moveTo>
                <a:cubicBezTo>
                  <a:pt x="90979" y="421623"/>
                  <a:pt x="481359" y="-3292"/>
                  <a:pt x="964949" y="0"/>
                </a:cubicBezTo>
                <a:cubicBezTo>
                  <a:pt x="4328130" y="-129276"/>
                  <a:pt x="7848112" y="-77778"/>
                  <a:pt x="9559400" y="0"/>
                </a:cubicBezTo>
                <a:cubicBezTo>
                  <a:pt x="10074636" y="-56398"/>
                  <a:pt x="10522949" y="440096"/>
                  <a:pt x="10524349" y="964949"/>
                </a:cubicBezTo>
                <a:cubicBezTo>
                  <a:pt x="10605948" y="2857849"/>
                  <a:pt x="10678649" y="3845615"/>
                  <a:pt x="10524349" y="4824631"/>
                </a:cubicBezTo>
                <a:cubicBezTo>
                  <a:pt x="10553971" y="5420027"/>
                  <a:pt x="10076258" y="5795041"/>
                  <a:pt x="9559400" y="5789580"/>
                </a:cubicBezTo>
                <a:cubicBezTo>
                  <a:pt x="7437768" y="5833800"/>
                  <a:pt x="4185616" y="5760198"/>
                  <a:pt x="964949" y="5789580"/>
                </a:cubicBezTo>
                <a:cubicBezTo>
                  <a:pt x="417442" y="5733561"/>
                  <a:pt x="-32608" y="5350022"/>
                  <a:pt x="0" y="4824631"/>
                </a:cubicBezTo>
                <a:cubicBezTo>
                  <a:pt x="-159954" y="3182860"/>
                  <a:pt x="22140" y="1894525"/>
                  <a:pt x="0" y="964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xmlns="" id="{B0693BC9-B225-4B66-DE91-EC295FEC1A72}"/>
              </a:ext>
            </a:extLst>
          </p:cNvPr>
          <p:cNvSpPr txBox="1"/>
          <p:nvPr/>
        </p:nvSpPr>
        <p:spPr>
          <a:xfrm>
            <a:off x="1334989" y="1894222"/>
            <a:ext cx="9533036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Đọc, so sánh được các số đến lớp triệu.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Nhận biết được các hàng, các lớp trong hệ thập phân.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Nhận biết được giá trị theo vị trí của chữ số trong mỗi số.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 biết được cấu tạo thập phân của mỗi số.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 được số thành tổng các triệu, trăm nghìn, chục nghìn, nghìn, trăm, chục, đơn vị và ngược lại.</a:t>
            </a:r>
          </a:p>
        </p:txBody>
      </p:sp>
      <p:pic>
        <p:nvPicPr>
          <p:cNvPr id="16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822031B4-84E3-35B3-040D-F1EDC76A3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10279351" y="4834948"/>
            <a:ext cx="2075495" cy="1937128"/>
          </a:xfrm>
          <a:prstGeom prst="rect">
            <a:avLst/>
          </a:prstGeom>
        </p:spPr>
      </p:pic>
      <p:pic>
        <p:nvPicPr>
          <p:cNvPr id="17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09B33D8-B991-314B-7A3E-2B8ED3057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9579059" y="5539863"/>
            <a:ext cx="1397535" cy="130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F85D11-7A84-4AA6-0C6D-E1C31CFCD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233" y="948265"/>
            <a:ext cx="635258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5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25">
            <a:extLst>
              <a:ext uri="{FF2B5EF4-FFF2-40B4-BE49-F238E27FC236}">
                <a16:creationId xmlns:a16="http://schemas.microsoft.com/office/drawing/2014/main" xmlns="" id="{137394D6-A193-F705-CE48-D011EB14321C}"/>
              </a:ext>
            </a:extLst>
          </p:cNvPr>
          <p:cNvSpPr txBox="1"/>
          <p:nvPr/>
        </p:nvSpPr>
        <p:spPr>
          <a:xfrm>
            <a:off x="3889779" y="312639"/>
            <a:ext cx="5243947" cy="953453"/>
          </a:xfrm>
          <a:prstGeom prst="roundRect">
            <a:avLst/>
          </a:prstGeom>
          <a:solidFill>
            <a:srgbClr val="A4FFA7"/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5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31">
            <a:extLst>
              <a:ext uri="{FF2B5EF4-FFF2-40B4-BE49-F238E27FC236}">
                <a16:creationId xmlns:a16="http://schemas.microsoft.com/office/drawing/2014/main" xmlns="" id="{58417D82-F1BD-7005-1B3D-16716A0D7AEA}"/>
              </a:ext>
            </a:extLst>
          </p:cNvPr>
          <p:cNvSpPr/>
          <p:nvPr/>
        </p:nvSpPr>
        <p:spPr>
          <a:xfrm>
            <a:off x="585591" y="3121021"/>
            <a:ext cx="3697941" cy="3751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ộp Văn bản 25">
            <a:extLst>
              <a:ext uri="{FF2B5EF4-FFF2-40B4-BE49-F238E27FC236}">
                <a16:creationId xmlns:a16="http://schemas.microsoft.com/office/drawing/2014/main" xmlns="" id="{CE18C38A-8269-DAF7-22C3-02B0E9DF921D}"/>
              </a:ext>
            </a:extLst>
          </p:cNvPr>
          <p:cNvSpPr txBox="1"/>
          <p:nvPr/>
        </p:nvSpPr>
        <p:spPr>
          <a:xfrm>
            <a:off x="4706079" y="2015936"/>
            <a:ext cx="6996185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GV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Mỗi HS tham gia chơi sẽ bốc thăm chọn số, sau đó sẽ đọc số mình bốc được, nêu giá trị của chữ số 8 trong mỗi số đó.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3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BC4A9D-F718-6EFA-01BA-E9AB5029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15" y="-914400"/>
            <a:ext cx="1086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1E523F-AD8F-4B7F-BD33-345313AC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5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A96296-8303-4C3B-8528-334696715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22" y="-1210693"/>
            <a:ext cx="8121934" cy="5414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1B3A30-0E1B-F912-E012-24D96717A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974" y="1032049"/>
            <a:ext cx="3773751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8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DC7F0F-2B30-4959-8079-02406AB587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C11F021-8DD9-4CE8-9B3F-CD12F7DE7C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27778" r="38195" b="27499"/>
          <a:stretch/>
        </p:blipFill>
        <p:spPr>
          <a:xfrm rot="6370876">
            <a:off x="3248193" y="2782855"/>
            <a:ext cx="734298" cy="13209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7581B7-8A59-4200-8E84-6D641C103E2E}"/>
              </a:ext>
            </a:extLst>
          </p:cNvPr>
          <p:cNvGrpSpPr/>
          <p:nvPr/>
        </p:nvGrpSpPr>
        <p:grpSpPr>
          <a:xfrm>
            <a:off x="6660356" y="2009775"/>
            <a:ext cx="4312444" cy="2471738"/>
            <a:chOff x="4202906" y="2080725"/>
            <a:chExt cx="4217195" cy="22483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21200E2-3E97-44A9-8264-3B22DDBCB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565" t="5775" r="5346" b="7611"/>
            <a:stretch/>
          </p:blipFill>
          <p:spPr>
            <a:xfrm>
              <a:off x="4838700" y="2080725"/>
              <a:ext cx="3581401" cy="22483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4845FAF-6941-48B8-B913-F1E786CE0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9" t="27500" r="29306" b="27777"/>
            <a:stretch/>
          </p:blipFill>
          <p:spPr>
            <a:xfrm rot="16200000">
              <a:off x="4208829" y="2234774"/>
              <a:ext cx="1259741" cy="1271588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4C4B256-8946-4401-9EBB-DFF3BD9F25D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8750" r="27639" b="38611"/>
          <a:stretch/>
        </p:blipFill>
        <p:spPr>
          <a:xfrm rot="21046719">
            <a:off x="4167239" y="3855011"/>
            <a:ext cx="1876425" cy="97406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2985396-48B6-4CB1-BD86-1AD7F0345F1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33333" r="26667" b="33403"/>
          <a:stretch/>
        </p:blipFill>
        <p:spPr>
          <a:xfrm>
            <a:off x="2094349" y="3970068"/>
            <a:ext cx="1040604" cy="743954"/>
          </a:xfrm>
          <a:prstGeom prst="rect">
            <a:avLst/>
          </a:prstGeom>
        </p:spPr>
      </p:pic>
      <p:pic>
        <p:nvPicPr>
          <p:cNvPr id="10" name="Picture 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C1527D-C302-4798-9469-609D63CD1E7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27222" r="32222" b="26667"/>
          <a:stretch/>
        </p:blipFill>
        <p:spPr>
          <a:xfrm rot="19135445">
            <a:off x="6202246" y="3210167"/>
            <a:ext cx="916219" cy="1262177"/>
          </a:xfrm>
          <a:prstGeom prst="rect">
            <a:avLst/>
          </a:prstGeom>
        </p:spPr>
      </p:pic>
      <p:pic>
        <p:nvPicPr>
          <p:cNvPr id="13" name="Picture 1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D2D18D6-8481-4BC7-9CCB-B0F2110C91B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29444" r="36523" b="27992"/>
          <a:stretch/>
        </p:blipFill>
        <p:spPr>
          <a:xfrm>
            <a:off x="-88837" y="0"/>
            <a:ext cx="1932729" cy="1616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057C50-D2DE-41DE-88C7-608496EB1A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2168588" y="5453557"/>
            <a:ext cx="2224270" cy="1504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88BA21-CEBF-4F92-B7D9-B453924C792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29306" r="28333" b="28750"/>
          <a:stretch/>
        </p:blipFill>
        <p:spPr>
          <a:xfrm>
            <a:off x="6403497" y="4754487"/>
            <a:ext cx="1079164" cy="1001671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3F2A607-8104-463B-871E-B41BDB5D33C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1" y="150841"/>
            <a:ext cx="1040227" cy="1023910"/>
          </a:xfrm>
          <a:prstGeom prst="rect">
            <a:avLst/>
          </a:prstGeom>
        </p:spPr>
      </p:pic>
      <p:pic>
        <p:nvPicPr>
          <p:cNvPr id="16" name="GAME ĐƯỢC CHIA SẺ MIỄN PHÍ BỚI NK POWERSKILLS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6E893B3-FEE9-423E-A0CA-D1A6B95C4C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15" y="129422"/>
            <a:ext cx="1065114" cy="1052583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2DD8C6F-537D-4E70-B5E0-F76017BAF9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16" y="138528"/>
            <a:ext cx="1048650" cy="1040393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AD91DFC-4C72-46C5-8F1D-78D0F38101D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53" y="160074"/>
            <a:ext cx="1027669" cy="1011549"/>
          </a:xfrm>
          <a:prstGeom prst="rect">
            <a:avLst/>
          </a:prstGeom>
        </p:spPr>
      </p:pic>
      <p:pic>
        <p:nvPicPr>
          <p:cNvPr id="20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xmlns="" id="{1D035292-AC6B-4513-BEB7-38F77DEB4E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75" y="655713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9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00046 C -0.03099 -0.01319 0.00143 -0.00046 -0.01875 -0.00648 C -0.02083 -0.00694 -0.02266 -0.00879 -0.02448 -0.00925 C -0.02656 -0.00925 -0.05521 -0.01157 -0.05599 -0.0118 C -0.06537 -0.01111 -0.075 -0.01064 -0.08425 -0.00925 C -0.08529 -0.00879 -0.08607 -0.0074 -0.08711 -0.00648 C -0.08841 -0.00555 -0.08971 -0.00463 -0.09102 -0.00416 C -0.09388 -0.00231 -0.09675 -0.00138 -0.09987 -4.44444E-6 C -0.10846 0.00417 -0.10117 0.00139 -0.10872 0.00371 C -0.12122 0.01621 -0.11576 0.01343 -0.12331 0.01644 C -0.12435 0.01783 -0.12539 0.01922 -0.12617 0.02061 C -0.12695 0.022 -0.12643 0.02338 -0.12721 0.02431 C -0.13034 0.02894 -0.13945 0.02801 -0.1418 0.02848 C -0.1431 0.02894 -0.1444 0.0294 -0.1457 0.02987 C -0.14675 0.03033 -0.14805 0.02987 -0.14883 0.03079 C -0.14935 0.03172 -0.15208 0.04237 -0.15169 0.04422 C -0.15117 0.04537 -0.15039 0.04144 -0.14961 0.04005 " pathEditMode="relative" rAng="0" ptsTypes="AAAAAAAAAAAAAAAA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1 0.04004 L -0.14961 0.03958 L -0.18008 0.0331 C -0.18282 0.03264 -0.18581 0.03264 -0.18854 0.03148 C -0.2168 0.02245 -0.16641 0.03148 -0.21732 0.02407 C -0.23256 0.02546 -0.24831 0.02407 -0.26315 0.02754 C -0.26836 0.02847 -0.27136 0.03403 -0.27565 0.03773 C -0.27722 0.03866 -0.2793 0.03912 -0.28086 0.04004 C -0.28203 0.04166 -0.28269 0.04421 -0.28451 0.04467 C -0.2905 0.04722 -0.29688 0.04768 -0.303 0.0493 C -0.3069 0.04977 -0.31055 0.05069 -0.3142 0.05185 C -0.31602 0.05278 -0.31758 0.05393 -0.31901 0.05532 C -0.32448 0.05741 -0.32696 0.05833 -0.33151 0.05949 C -0.33269 0.06041 -0.33425 0.06134 -0.33542 0.0625 C -0.34519 0.06805 -0.34089 0.0625 -0.35404 0.07245 C -0.35547 0.07315 -0.35677 0.07453 -0.35769 0.07569 C -0.35912 0.07662 -0.36003 0.0787 -0.36159 0.07963 C -0.36315 0.08055 -0.36498 0.08055 -0.36641 0.08125 C -0.36797 0.08171 -0.36888 0.08264 -0.37006 0.08264 C -0.37188 0.0831 -0.37487 0.08379 -0.37487 0.0831 " pathEditMode="relative" rAng="0" ptsTypes="AAAAAAAA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831 L -0.37487 0.08102 C -0.36927 0.08102 -0.36159 0.07916 -0.35586 0.07708 C -0.35391 0.07708 -0.35209 0.07338 -0.35104 0.07129 C -0.35013 0.06944 -0.34922 0.06944 -0.34818 0.06759 C -0.34727 0.06551 -0.34636 0.06366 -0.34636 0.0618 C -0.34532 0.05787 -0.34245 0.05208 -0.34245 0.05393 C -0.34245 0.05023 -0.34245 0.05046 -0.34245 0.04815 C -0.34063 0.03866 -0.34063 0.04236 -0.34063 0.03495 C -0.33959 0.01759 -0.34063 0.0331 -0.33867 0.00995 C -0.33867 0.0081 -0.33867 0.00416 -0.33776 0.00231 C -0.33685 0.00231 -0.33685 0.00023 -0.33581 -0.00162 C -0.3349 -0.00347 -0.3349 -0.00324 -0.3349 -0.00347 C -0.33203 -0.00741 -0.33112 -0.00926 -0.32917 -0.01088 C -0.32722 -0.01088 -0.32631 -0.01088 -0.32435 -0.01088 C -0.32058 -0.01088 -0.31576 -0.01088 -0.31198 -0.01088 C -0.31003 -0.00926 -0.30821 -0.00926 -0.30625 -0.00741 C -0.30248 -0.00556 -0.30625 -0.00556 -0.3043 -0.00556 " pathEditMode="relative" rAng="0" ptsTypes="AAAAAAAAAAAAAAAA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pic>
        <p:nvPicPr>
          <p:cNvPr id="22" name="Picture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190625" y="1107170"/>
            <a:ext cx="842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123 576; 312 348; 98 715; 1 257 386.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54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8230F5-61D2-44D0-81A6-66F369163C85}"/>
              </a:ext>
            </a:extLst>
          </p:cNvPr>
          <p:cNvSpPr txBox="1"/>
          <p:nvPr/>
        </p:nvSpPr>
        <p:spPr>
          <a:xfrm>
            <a:off x="2889535" y="4451076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100 000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886632" y="1105350"/>
            <a:ext cx="749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123 576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7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8230F5-61D2-44D0-81A6-66F369163C85}"/>
              </a:ext>
            </a:extLst>
          </p:cNvPr>
          <p:cNvSpPr txBox="1"/>
          <p:nvPr/>
        </p:nvSpPr>
        <p:spPr>
          <a:xfrm>
            <a:off x="2807342" y="4338060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1 257 386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619504" y="899868"/>
            <a:ext cx="7853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61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8230F5-61D2-44D0-81A6-66F369163C85}"/>
              </a:ext>
            </a:extLst>
          </p:cNvPr>
          <p:cNvSpPr txBox="1"/>
          <p:nvPr/>
        </p:nvSpPr>
        <p:spPr>
          <a:xfrm>
            <a:off x="3187486" y="4553818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98 715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886632" y="869045"/>
            <a:ext cx="7498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</a:p>
          <a:p>
            <a:pPr lvl="0"/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25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81</TotalTime>
  <Words>775</Words>
  <Application>Microsoft Office PowerPoint</Application>
  <PresentationFormat>Custom</PresentationFormat>
  <Paragraphs>87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TOÁN Bài 33: Ôn tập đến lớp triệu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Dell</dc:creator>
  <dc:description>9Slide.vn</dc:description>
  <cp:lastModifiedBy>Admin</cp:lastModifiedBy>
  <cp:revision>33</cp:revision>
  <dcterms:created xsi:type="dcterms:W3CDTF">2023-10-09T00:19:33Z</dcterms:created>
  <dcterms:modified xsi:type="dcterms:W3CDTF">2024-12-28T00:09:25Z</dcterms:modified>
</cp:coreProperties>
</file>