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5" r:id="rId2"/>
  </p:sldMasterIdLst>
  <p:notesMasterIdLst>
    <p:notesMasterId r:id="rId20"/>
  </p:notesMasterIdLst>
  <p:sldIdLst>
    <p:sldId id="559" r:id="rId3"/>
    <p:sldId id="569" r:id="rId4"/>
    <p:sldId id="274" r:id="rId5"/>
    <p:sldId id="560" r:id="rId6"/>
    <p:sldId id="278" r:id="rId7"/>
    <p:sldId id="561" r:id="rId8"/>
    <p:sldId id="279" r:id="rId9"/>
    <p:sldId id="281" r:id="rId10"/>
    <p:sldId id="563" r:id="rId11"/>
    <p:sldId id="565" r:id="rId12"/>
    <p:sldId id="564" r:id="rId13"/>
    <p:sldId id="566" r:id="rId14"/>
    <p:sldId id="568" r:id="rId15"/>
    <p:sldId id="256" r:id="rId16"/>
    <p:sldId id="567" r:id="rId17"/>
    <p:sldId id="258" r:id="rId18"/>
    <p:sldId id="29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F5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9744" autoAdjust="0"/>
  </p:normalViewPr>
  <p:slideViewPr>
    <p:cSldViewPr snapToGrid="0">
      <p:cViewPr varScale="1">
        <p:scale>
          <a:sx n="71" d="100"/>
          <a:sy n="71" d="100"/>
        </p:scale>
        <p:origin x="-70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60D2F-C801-4A97-B068-A9B90BC6362D}" type="datetimeFigureOut">
              <a:rPr lang="en-US" smtClean="0"/>
              <a:t>11/22/2024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8C7868-24A0-43A9-BB9D-E2F412B0AF52}" type="slidenum">
              <a:rPr lang="en-US" smtClean="0"/>
              <a:t>‹#›</a:t>
            </a:fld>
            <a:endParaRPr lang="en-US"/>
          </a:p>
        </p:txBody>
      </p:sp>
    </p:spTree>
    <p:extLst>
      <p:ext uri="{BB962C8B-B14F-4D97-AF65-F5344CB8AC3E}">
        <p14:creationId xmlns:p14="http://schemas.microsoft.com/office/powerpoint/2010/main" val="1819801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BA7D6-7490-44D0-B4A9-C507BC14FC7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4301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BA7D6-7490-44D0-B4A9-C507BC14FC7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550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BA7D6-7490-44D0-B4A9-C507BC14FC7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7051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BA7D6-7490-44D0-B4A9-C507BC14FC7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2243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BA7D6-7490-44D0-B4A9-C507BC14FC7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77437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9B8C7868-24A0-43A9-BB9D-E2F412B0AF52}" type="slidenum">
              <a:rPr lang="en-US" smtClean="0"/>
              <a:t>12</a:t>
            </a:fld>
            <a:endParaRPr lang="en-US"/>
          </a:p>
        </p:txBody>
      </p:sp>
    </p:spTree>
    <p:extLst>
      <p:ext uri="{BB962C8B-B14F-4D97-AF65-F5344CB8AC3E}">
        <p14:creationId xmlns:p14="http://schemas.microsoft.com/office/powerpoint/2010/main" val="1491268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9B8C7868-24A0-43A9-BB9D-E2F412B0AF52}" type="slidenum">
              <a:rPr lang="en-US" smtClean="0"/>
              <a:t>14</a:t>
            </a:fld>
            <a:endParaRPr lang="en-US"/>
          </a:p>
        </p:txBody>
      </p:sp>
    </p:spTree>
    <p:extLst>
      <p:ext uri="{BB962C8B-B14F-4D97-AF65-F5344CB8AC3E}">
        <p14:creationId xmlns:p14="http://schemas.microsoft.com/office/powerpoint/2010/main" val="4109377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9B8C7868-24A0-43A9-BB9D-E2F412B0AF52}" type="slidenum">
              <a:rPr lang="en-US" smtClean="0"/>
              <a:t>16</a:t>
            </a:fld>
            <a:endParaRPr lang="en-US"/>
          </a:p>
        </p:txBody>
      </p:sp>
    </p:spTree>
    <p:extLst>
      <p:ext uri="{BB962C8B-B14F-4D97-AF65-F5344CB8AC3E}">
        <p14:creationId xmlns:p14="http://schemas.microsoft.com/office/powerpoint/2010/main" val="1161557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p>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BA7D6-7490-44D0-B4A9-C507BC14FC7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6415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56E7981-7607-404C-B1AC-71B1C658D25F}" type="datetimeFigureOut">
              <a:rPr kumimoji="1" lang="zh-CN" altLang="en-US" smtClean="0"/>
              <a:pPr/>
              <a:t>2024/11/22</a:t>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fld id="{3103B993-E427-044F-80B2-C8B9B59DFFC4}" type="slidenum">
              <a:rPr kumimoji="1" lang="zh-CN" altLang="en-US" smtClean="0"/>
              <a:pPr/>
              <a:t>‹#›</a:t>
            </a:fld>
            <a:endParaRPr kumimoji="1" lang="zh-CN" altLang="en-US"/>
          </a:p>
        </p:txBody>
      </p:sp>
      <p:grpSp>
        <p:nvGrpSpPr>
          <p:cNvPr id="7" name="Group 6">
            <a:extLst>
              <a:ext uri="{FF2B5EF4-FFF2-40B4-BE49-F238E27FC236}">
                <a16:creationId xmlns="" xmlns:a16="http://schemas.microsoft.com/office/drawing/2014/main" id="{E00A3A46-204C-4E8F-9EF1-20FC8D1EC188}"/>
              </a:ext>
            </a:extLst>
          </p:cNvPr>
          <p:cNvGrpSpPr/>
          <p:nvPr userDrawn="1"/>
        </p:nvGrpSpPr>
        <p:grpSpPr>
          <a:xfrm>
            <a:off x="560440" y="209550"/>
            <a:ext cx="11238272" cy="6648450"/>
            <a:chOff x="412955" y="384133"/>
            <a:chExt cx="11238272" cy="5928177"/>
          </a:xfrm>
        </p:grpSpPr>
        <p:sp>
          <p:nvSpPr>
            <p:cNvPr id="8" name="Rectangle: Diagonal Corners Rounded 7">
              <a:extLst>
                <a:ext uri="{FF2B5EF4-FFF2-40B4-BE49-F238E27FC236}">
                  <a16:creationId xmlns="" xmlns:a16="http://schemas.microsoft.com/office/drawing/2014/main" id="{9D7637F4-B500-4BC6-9B8A-239629D603DE}"/>
                </a:ext>
              </a:extLst>
            </p:cNvPr>
            <p:cNvSpPr/>
            <p:nvPr/>
          </p:nvSpPr>
          <p:spPr>
            <a:xfrm>
              <a:off x="560440" y="530942"/>
              <a:ext cx="11090787" cy="5781368"/>
            </a:xfrm>
            <a:prstGeom prst="round2DiagRect">
              <a:avLst/>
            </a:prstGeom>
            <a:solidFill>
              <a:srgbClr val="F1BB8F"/>
            </a:solidFill>
            <a:ln w="57150">
              <a:solidFill>
                <a:srgbClr val="F4CBA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9" name="Rectangle: Diagonal Corners Rounded 8">
              <a:extLst>
                <a:ext uri="{FF2B5EF4-FFF2-40B4-BE49-F238E27FC236}">
                  <a16:creationId xmlns="" xmlns:a16="http://schemas.microsoft.com/office/drawing/2014/main" id="{B7F7C82A-40B9-44FF-8686-AED03CDCBDC4}"/>
                </a:ext>
              </a:extLst>
            </p:cNvPr>
            <p:cNvSpPr/>
            <p:nvPr/>
          </p:nvSpPr>
          <p:spPr>
            <a:xfrm>
              <a:off x="412955" y="384133"/>
              <a:ext cx="11090787" cy="5781368"/>
            </a:xfrm>
            <a:prstGeom prst="round2DiagRect">
              <a:avLst/>
            </a:prstGeom>
            <a:solidFill>
              <a:schemeClr val="bg1"/>
            </a:solidFill>
            <a:ln w="57150">
              <a:solidFill>
                <a:srgbClr val="F1BB8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21783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本占位符 2"/>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56E7981-7607-404C-B1AC-71B1C658D25F}" type="datetimeFigureOut">
              <a:rPr kumimoji="1" lang="zh-CN" altLang="en-US" smtClean="0"/>
              <a:pPr/>
              <a:t>2024/11/22</a:t>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fld id="{3103B993-E427-044F-80B2-C8B9B59DFFC4}" type="slidenum">
              <a:rPr kumimoji="1" lang="zh-CN" altLang="en-US" smtClean="0"/>
              <a:pPr/>
              <a:t>‹#›</a:t>
            </a:fld>
            <a:endParaRPr kumimoji="1" lang="zh-CN" altLang="en-US"/>
          </a:p>
        </p:txBody>
      </p:sp>
    </p:spTree>
    <p:extLst>
      <p:ext uri="{BB962C8B-B14F-4D97-AF65-F5344CB8AC3E}">
        <p14:creationId xmlns:p14="http://schemas.microsoft.com/office/powerpoint/2010/main" val="2594235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56E7981-7607-404C-B1AC-71B1C658D25F}" type="datetimeFigureOut">
              <a:rPr kumimoji="1" lang="zh-CN" altLang="en-US" smtClean="0"/>
              <a:pPr/>
              <a:t>2024/11/22</a:t>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fld id="{3103B993-E427-044F-80B2-C8B9B59DFFC4}" type="slidenum">
              <a:rPr kumimoji="1" lang="zh-CN" altLang="en-US" smtClean="0"/>
              <a:pPr/>
              <a:t>‹#›</a:t>
            </a:fld>
            <a:endParaRPr kumimoji="1" lang="zh-CN" altLang="en-US"/>
          </a:p>
        </p:txBody>
      </p:sp>
    </p:spTree>
    <p:extLst>
      <p:ext uri="{BB962C8B-B14F-4D97-AF65-F5344CB8AC3E}">
        <p14:creationId xmlns:p14="http://schemas.microsoft.com/office/powerpoint/2010/main" val="1622292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5AAC1EE-97A3-4603-AA67-B9B86F55F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11/22/2024</a:t>
            </a:fld>
            <a:endParaRPr lang="en-US"/>
          </a:p>
        </p:txBody>
      </p:sp>
      <p:sp>
        <p:nvSpPr>
          <p:cNvPr id="5" name="Footer Placeholder 4">
            <a:extLst>
              <a:ext uri="{FF2B5EF4-FFF2-40B4-BE49-F238E27FC236}">
                <a16:creationId xmlns=""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438743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11/22/2024</a:t>
            </a:fld>
            <a:endParaRPr lang="en-US"/>
          </a:p>
        </p:txBody>
      </p:sp>
      <p:sp>
        <p:nvSpPr>
          <p:cNvPr id="5" name="Footer Placeholder 4">
            <a:extLst>
              <a:ext uri="{FF2B5EF4-FFF2-40B4-BE49-F238E27FC236}">
                <a16:creationId xmlns=""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55800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AAF01F-173B-42F4-B79E-090D56ACB1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FF68C77-CBFA-461F-A51E-325EB95509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11/22/2024</a:t>
            </a:fld>
            <a:endParaRPr lang="en-US"/>
          </a:p>
        </p:txBody>
      </p:sp>
      <p:sp>
        <p:nvSpPr>
          <p:cNvPr id="5" name="Footer Placeholder 4">
            <a:extLst>
              <a:ext uri="{FF2B5EF4-FFF2-40B4-BE49-F238E27FC236}">
                <a16:creationId xmlns=""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733954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0B300A1-412B-4D8E-A682-9491921A93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2449AE0-B2AB-4AC5-AD17-D5485CF0B2A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11/22/2024</a:t>
            </a:fld>
            <a:endParaRPr lang="en-US"/>
          </a:p>
        </p:txBody>
      </p:sp>
      <p:sp>
        <p:nvSpPr>
          <p:cNvPr id="6" name="Footer Placeholder 5">
            <a:extLst>
              <a:ext uri="{FF2B5EF4-FFF2-40B4-BE49-F238E27FC236}">
                <a16:creationId xmlns=""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482109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6949C6E-764C-4F36-94CB-FE2A2DF8C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9A9B79E8-DF7C-4EBB-9F3B-6BE1496FD9D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42F9A33-7E46-4A42-A0A4-E18DB17B8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468AAA32-05F2-47FB-B9B2-30397B27C7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11/22/2024</a:t>
            </a:fld>
            <a:endParaRPr lang="en-US"/>
          </a:p>
        </p:txBody>
      </p:sp>
      <p:sp>
        <p:nvSpPr>
          <p:cNvPr id="8" name="Footer Placeholder 7">
            <a:extLst>
              <a:ext uri="{FF2B5EF4-FFF2-40B4-BE49-F238E27FC236}">
                <a16:creationId xmlns=""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298809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11/22/2024</a:t>
            </a:fld>
            <a:endParaRPr lang="en-US"/>
          </a:p>
        </p:txBody>
      </p:sp>
      <p:sp>
        <p:nvSpPr>
          <p:cNvPr id="4" name="Footer Placeholder 3">
            <a:extLst>
              <a:ext uri="{FF2B5EF4-FFF2-40B4-BE49-F238E27FC236}">
                <a16:creationId xmlns=""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173800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11/22/2024</a:t>
            </a:fld>
            <a:endParaRPr lang="en-US"/>
          </a:p>
        </p:txBody>
      </p:sp>
      <p:sp>
        <p:nvSpPr>
          <p:cNvPr id="3" name="Footer Placeholder 2">
            <a:extLst>
              <a:ext uri="{FF2B5EF4-FFF2-40B4-BE49-F238E27FC236}">
                <a16:creationId xmlns=""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986474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D2C0F19-B360-4B7D-8B84-54564343E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161CC49-77D0-4E31-A9D2-D30F8EDAE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11/22/2024</a:t>
            </a:fld>
            <a:endParaRPr lang="en-US"/>
          </a:p>
        </p:txBody>
      </p:sp>
      <p:sp>
        <p:nvSpPr>
          <p:cNvPr id="6" name="Footer Placeholder 5">
            <a:extLst>
              <a:ext uri="{FF2B5EF4-FFF2-40B4-BE49-F238E27FC236}">
                <a16:creationId xmlns=""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69666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56E7981-7607-404C-B1AC-71B1C658D25F}" type="datetimeFigureOut">
              <a:rPr kumimoji="1" lang="zh-CN" altLang="en-US" smtClean="0"/>
              <a:pPr/>
              <a:t>2024/11/22</a:t>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fld id="{3103B993-E427-044F-80B2-C8B9B59DFFC4}" type="slidenum">
              <a:rPr kumimoji="1" lang="zh-CN" altLang="en-US" smtClean="0"/>
              <a:pPr/>
              <a:t>‹#›</a:t>
            </a:fld>
            <a:endParaRPr kumimoji="1" lang="zh-CN" altLang="en-US"/>
          </a:p>
        </p:txBody>
      </p:sp>
    </p:spTree>
    <p:extLst>
      <p:ext uri="{BB962C8B-B14F-4D97-AF65-F5344CB8AC3E}">
        <p14:creationId xmlns:p14="http://schemas.microsoft.com/office/powerpoint/2010/main" val="2754620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C9E9FEF-3FB3-4E4C-A935-958BA93288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19F12C7B-8B90-4958-A986-27D36990B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11/22/2024</a:t>
            </a:fld>
            <a:endParaRPr lang="en-US"/>
          </a:p>
        </p:txBody>
      </p:sp>
      <p:sp>
        <p:nvSpPr>
          <p:cNvPr id="6" name="Footer Placeholder 5">
            <a:extLst>
              <a:ext uri="{FF2B5EF4-FFF2-40B4-BE49-F238E27FC236}">
                <a16:creationId xmlns=""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76957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11/22/2024</a:t>
            </a:fld>
            <a:endParaRPr lang="en-US"/>
          </a:p>
        </p:txBody>
      </p:sp>
      <p:sp>
        <p:nvSpPr>
          <p:cNvPr id="5" name="Footer Placeholder 4">
            <a:extLst>
              <a:ext uri="{FF2B5EF4-FFF2-40B4-BE49-F238E27FC236}">
                <a16:creationId xmlns=""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483705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6BF1447-7437-45B5-955F-F450CFC6FB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2DF0BE9-59DA-4877-8D0D-735633F5CF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11/22/2024</a:t>
            </a:fld>
            <a:endParaRPr lang="en-US"/>
          </a:p>
        </p:txBody>
      </p:sp>
      <p:sp>
        <p:nvSpPr>
          <p:cNvPr id="5" name="Footer Placeholder 4">
            <a:extLst>
              <a:ext uri="{FF2B5EF4-FFF2-40B4-BE49-F238E27FC236}">
                <a16:creationId xmlns=""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214773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56E7981-7607-404C-B1AC-71B1C658D25F}" type="datetimeFigureOut">
              <a:rPr kumimoji="1" lang="zh-CN" altLang="en-US" smtClean="0"/>
              <a:pPr/>
              <a:t>2024/11/22</a:t>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fld id="{3103B993-E427-044F-80B2-C8B9B59DFFC4}" type="slidenum">
              <a:rPr kumimoji="1" lang="zh-CN" altLang="en-US" smtClean="0"/>
              <a:pPr/>
              <a:t>‹#›</a:t>
            </a:fld>
            <a:endParaRPr kumimoji="1" lang="zh-CN" altLang="en-US"/>
          </a:p>
        </p:txBody>
      </p:sp>
    </p:spTree>
    <p:extLst>
      <p:ext uri="{BB962C8B-B14F-4D97-AF65-F5344CB8AC3E}">
        <p14:creationId xmlns:p14="http://schemas.microsoft.com/office/powerpoint/2010/main" val="882610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56E7981-7607-404C-B1AC-71B1C658D25F}" type="datetimeFigureOut">
              <a:rPr kumimoji="1" lang="zh-CN" altLang="en-US" smtClean="0"/>
              <a:pPr/>
              <a:t>2024/11/22</a:t>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fld id="{3103B993-E427-044F-80B2-C8B9B59DFFC4}" type="slidenum">
              <a:rPr kumimoji="1" lang="zh-CN" altLang="en-US" smtClean="0"/>
              <a:pPr/>
              <a:t>‹#›</a:t>
            </a:fld>
            <a:endParaRPr kumimoji="1" lang="zh-CN" altLang="en-US"/>
          </a:p>
        </p:txBody>
      </p:sp>
    </p:spTree>
    <p:extLst>
      <p:ext uri="{BB962C8B-B14F-4D97-AF65-F5344CB8AC3E}">
        <p14:creationId xmlns:p14="http://schemas.microsoft.com/office/powerpoint/2010/main" val="2979080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556E7981-7607-404C-B1AC-71B1C658D25F}" type="datetimeFigureOut">
              <a:rPr kumimoji="1" lang="zh-CN" altLang="en-US" smtClean="0"/>
              <a:pPr/>
              <a:t>2024/11/22</a:t>
            </a:fld>
            <a:endParaRPr kumimoji="1"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9" name="幻灯片编号占位符 8"/>
          <p:cNvSpPr>
            <a:spLocks noGrp="1"/>
          </p:cNvSpPr>
          <p:nvPr>
            <p:ph type="sldNum" sz="quarter" idx="12"/>
          </p:nvPr>
        </p:nvSpPr>
        <p:spPr>
          <a:xfrm>
            <a:off x="8610600" y="6356350"/>
            <a:ext cx="2743200" cy="365125"/>
          </a:xfrm>
          <a:prstGeom prst="rect">
            <a:avLst/>
          </a:prstGeom>
        </p:spPr>
        <p:txBody>
          <a:bodyPr/>
          <a:lstStyle/>
          <a:p>
            <a:fld id="{3103B993-E427-044F-80B2-C8B9B59DFFC4}" type="slidenum">
              <a:rPr kumimoji="1" lang="zh-CN" altLang="en-US" smtClean="0"/>
              <a:pPr/>
              <a:t>‹#›</a:t>
            </a:fld>
            <a:endParaRPr kumimoji="1" lang="zh-CN" altLang="en-US"/>
          </a:p>
        </p:txBody>
      </p:sp>
    </p:spTree>
    <p:extLst>
      <p:ext uri="{BB962C8B-B14F-4D97-AF65-F5344CB8AC3E}">
        <p14:creationId xmlns:p14="http://schemas.microsoft.com/office/powerpoint/2010/main" val="521364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556E7981-7607-404C-B1AC-71B1C658D25F}" type="datetimeFigureOut">
              <a:rPr kumimoji="1" lang="zh-CN" altLang="en-US" smtClean="0"/>
              <a:pPr/>
              <a:t>2024/11/22</a:t>
            </a:fld>
            <a:endParaRPr kumimoji="1"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5" name="幻灯片编号占位符 4"/>
          <p:cNvSpPr>
            <a:spLocks noGrp="1"/>
          </p:cNvSpPr>
          <p:nvPr>
            <p:ph type="sldNum" sz="quarter" idx="12"/>
          </p:nvPr>
        </p:nvSpPr>
        <p:spPr>
          <a:xfrm>
            <a:off x="8610600" y="6356350"/>
            <a:ext cx="2743200" cy="365125"/>
          </a:xfrm>
          <a:prstGeom prst="rect">
            <a:avLst/>
          </a:prstGeom>
        </p:spPr>
        <p:txBody>
          <a:bodyPr/>
          <a:lstStyle/>
          <a:p>
            <a:fld id="{3103B993-E427-044F-80B2-C8B9B59DFFC4}" type="slidenum">
              <a:rPr kumimoji="1" lang="zh-CN" altLang="en-US" smtClean="0"/>
              <a:pPr/>
              <a:t>‹#›</a:t>
            </a:fld>
            <a:endParaRPr kumimoji="1" lang="zh-CN" altLang="en-US"/>
          </a:p>
        </p:txBody>
      </p:sp>
    </p:spTree>
    <p:extLst>
      <p:ext uri="{BB962C8B-B14F-4D97-AF65-F5344CB8AC3E}">
        <p14:creationId xmlns:p14="http://schemas.microsoft.com/office/powerpoint/2010/main" val="2972989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556E7981-7607-404C-B1AC-71B1C658D25F}" type="datetimeFigureOut">
              <a:rPr kumimoji="1" lang="zh-CN" altLang="en-US" smtClean="0"/>
              <a:pPr/>
              <a:t>2024/11/22</a:t>
            </a:fld>
            <a:endParaRPr kumimoji="1"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fld id="{3103B993-E427-044F-80B2-C8B9B59DFFC4}" type="slidenum">
              <a:rPr kumimoji="1" lang="zh-CN" altLang="en-US" smtClean="0"/>
              <a:pPr/>
              <a:t>‹#›</a:t>
            </a:fld>
            <a:endParaRPr kumimoji="1" lang="zh-CN" altLang="en-US"/>
          </a:p>
        </p:txBody>
      </p:sp>
    </p:spTree>
    <p:extLst>
      <p:ext uri="{BB962C8B-B14F-4D97-AF65-F5344CB8AC3E}">
        <p14:creationId xmlns:p14="http://schemas.microsoft.com/office/powerpoint/2010/main" val="3823556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56E7981-7607-404C-B1AC-71B1C658D25F}" type="datetimeFigureOut">
              <a:rPr kumimoji="1" lang="zh-CN" altLang="en-US" smtClean="0"/>
              <a:pPr/>
              <a:t>2024/11/22</a:t>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fld id="{3103B993-E427-044F-80B2-C8B9B59DFFC4}" type="slidenum">
              <a:rPr kumimoji="1" lang="zh-CN" altLang="en-US" smtClean="0"/>
              <a:pPr/>
              <a:t>‹#›</a:t>
            </a:fld>
            <a:endParaRPr kumimoji="1" lang="zh-CN" altLang="en-US"/>
          </a:p>
        </p:txBody>
      </p:sp>
    </p:spTree>
    <p:extLst>
      <p:ext uri="{BB962C8B-B14F-4D97-AF65-F5344CB8AC3E}">
        <p14:creationId xmlns:p14="http://schemas.microsoft.com/office/powerpoint/2010/main" val="260118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56E7981-7607-404C-B1AC-71B1C658D25F}" type="datetimeFigureOut">
              <a:rPr kumimoji="1" lang="zh-CN" altLang="en-US" smtClean="0"/>
              <a:pPr/>
              <a:t>2024/11/22</a:t>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fld id="{3103B993-E427-044F-80B2-C8B9B59DFFC4}" type="slidenum">
              <a:rPr kumimoji="1" lang="zh-CN" altLang="en-US" smtClean="0"/>
              <a:pPr/>
              <a:t>‹#›</a:t>
            </a:fld>
            <a:endParaRPr kumimoji="1" lang="zh-CN" altLang="en-US"/>
          </a:p>
        </p:txBody>
      </p:sp>
    </p:spTree>
    <p:extLst>
      <p:ext uri="{BB962C8B-B14F-4D97-AF65-F5344CB8AC3E}">
        <p14:creationId xmlns:p14="http://schemas.microsoft.com/office/powerpoint/2010/main" val="2246691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CBAA"/>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B140A7F4-4064-4F46-AE67-7DB29F477462}"/>
              </a:ext>
            </a:extLst>
          </p:cNvPr>
          <p:cNvPicPr>
            <a:picLocks noChangeAspect="1"/>
          </p:cNvPicPr>
          <p:nvPr userDrawn="1"/>
        </p:nvPicPr>
        <p:blipFill rotWithShape="1">
          <a:blip r:embed="rId13" cstate="email">
            <a:extLst>
              <a:ext uri="{28A0092B-C50C-407E-A947-70E740481C1C}">
                <a14:useLocalDpi xmlns:a14="http://schemas.microsoft.com/office/drawing/2010/main"/>
              </a:ext>
            </a:extLst>
          </a:blip>
          <a:srcRect l="5323" r="4273"/>
          <a:stretch>
            <a:fillRect/>
          </a:stretch>
        </p:blipFill>
        <p:spPr>
          <a:xfrm>
            <a:off x="6479628" y="0"/>
            <a:ext cx="5712372" cy="6858000"/>
          </a:xfrm>
          <a:prstGeom prst="rect">
            <a:avLst/>
          </a:prstGeom>
        </p:spPr>
      </p:pic>
      <p:pic>
        <p:nvPicPr>
          <p:cNvPr id="7" name="图片 6">
            <a:extLst>
              <a:ext uri="{FF2B5EF4-FFF2-40B4-BE49-F238E27FC236}">
                <a16:creationId xmlns="" xmlns:a16="http://schemas.microsoft.com/office/drawing/2014/main" id="{B779F7B6-11D8-42D7-9351-AC849119F569}"/>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6318708" cy="6858000"/>
          </a:xfrm>
          <a:prstGeom prst="rect">
            <a:avLst/>
          </a:prstGeom>
        </p:spPr>
      </p:pic>
      <p:pic>
        <p:nvPicPr>
          <p:cNvPr id="5" name="Picture 4" descr="A pink background with white leaves and black text&#10;&#10;Description automatically generated">
            <a:extLst>
              <a:ext uri="{FF2B5EF4-FFF2-40B4-BE49-F238E27FC236}">
                <a16:creationId xmlns="" xmlns:a16="http://schemas.microsoft.com/office/drawing/2014/main" id="{033E9C17-4DAD-1E52-8C4A-F6DA2D85D7D5}"/>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2811125" y="392298"/>
            <a:ext cx="1374922" cy="1374922"/>
          </a:xfrm>
          <a:prstGeom prst="rect">
            <a:avLst/>
          </a:prstGeom>
        </p:spPr>
      </p:pic>
    </p:spTree>
    <p:extLst>
      <p:ext uri="{BB962C8B-B14F-4D97-AF65-F5344CB8AC3E}">
        <p14:creationId xmlns:p14="http://schemas.microsoft.com/office/powerpoint/2010/main" val="26503908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F441528-4D68-4198-AA39-08CEF828A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1895987-3F38-4722-83D8-2292FDC38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t>11/22/2024</a:t>
            </a:fld>
            <a:endParaRPr lang="en-US"/>
          </a:p>
        </p:txBody>
      </p:sp>
      <p:sp>
        <p:nvSpPr>
          <p:cNvPr id="5" name="Footer Placeholder 4">
            <a:extLst>
              <a:ext uri="{FF2B5EF4-FFF2-40B4-BE49-F238E27FC236}">
                <a16:creationId xmlns="" xmlns:a16="http://schemas.microsoft.com/office/drawing/2014/main" id="{68B2F808-3920-4A01-9D82-C1D249E03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76A23AC-28FD-47E2-A9E1-1773F8543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79814931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hyperlink" Target="https://pxhere.com/en/photo/699329" TargetMode="Externa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pxhere.com/en/photo/699329" TargetMode="External"/><Relationship Id="rId5" Type="http://schemas.openxmlformats.org/officeDocument/2006/relationships/image" Target="../media/image5.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21.png"/><Relationship Id="rId3" Type="http://schemas.microsoft.com/office/2007/relationships/media" Target="../media/media4.mp3"/><Relationship Id="rId7" Type="http://schemas.microsoft.com/office/2007/relationships/media" Target="../media/media6.mp3"/><Relationship Id="rId12" Type="http://schemas.openxmlformats.org/officeDocument/2006/relationships/notesSlide" Target="../notesSlides/notesSlide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slideLayout" Target="../slideLayouts/slideLayout12.xml"/><Relationship Id="rId5" Type="http://schemas.microsoft.com/office/2007/relationships/media" Target="../media/media5.mp3"/><Relationship Id="rId15" Type="http://schemas.openxmlformats.org/officeDocument/2006/relationships/image" Target="../media/image23.png"/><Relationship Id="rId10" Type="http://schemas.openxmlformats.org/officeDocument/2006/relationships/video" Target="../media/media7.mp4"/><Relationship Id="rId4" Type="http://schemas.openxmlformats.org/officeDocument/2006/relationships/audio" Target="../media/media4.mp3"/><Relationship Id="rId9" Type="http://schemas.microsoft.com/office/2007/relationships/media" Target="../media/media7.mp4"/><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22.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2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slideLayout" Target="../slideLayouts/slideLayout12.xml"/><Relationship Id="rId5" Type="http://schemas.microsoft.com/office/2007/relationships/media" Target="../media/media5.mp3"/><Relationship Id="rId10" Type="http://schemas.openxmlformats.org/officeDocument/2006/relationships/video" Target="../media/media7.mp4"/><Relationship Id="rId4" Type="http://schemas.openxmlformats.org/officeDocument/2006/relationships/audio" Target="../media/media4.mp3"/><Relationship Id="rId9" Type="http://schemas.microsoft.com/office/2007/relationships/media" Target="../media/media7.mp4"/><Relationship Id="rId1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21.png"/><Relationship Id="rId3" Type="http://schemas.microsoft.com/office/2007/relationships/media" Target="../media/media4.mp3"/><Relationship Id="rId7" Type="http://schemas.microsoft.com/office/2007/relationships/media" Target="../media/media6.mp3"/><Relationship Id="rId12" Type="http://schemas.openxmlformats.org/officeDocument/2006/relationships/notesSlide" Target="../notesSlides/notesSlide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slideLayout" Target="../slideLayouts/slideLayout12.xml"/><Relationship Id="rId5" Type="http://schemas.microsoft.com/office/2007/relationships/media" Target="../media/media5.mp3"/><Relationship Id="rId15" Type="http://schemas.openxmlformats.org/officeDocument/2006/relationships/image" Target="../media/image23.png"/><Relationship Id="rId10" Type="http://schemas.openxmlformats.org/officeDocument/2006/relationships/video" Target="../media/media7.mp4"/><Relationship Id="rId4" Type="http://schemas.openxmlformats.org/officeDocument/2006/relationships/audio" Target="../media/media4.mp3"/><Relationship Id="rId9" Type="http://schemas.microsoft.com/office/2007/relationships/media" Target="../media/media7.mp4"/><Relationship Id="rId1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9C4673C8-99BF-6407-6D09-586D67A19FC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7389"/>
          <a:stretch>
            <a:fillRect/>
          </a:stretch>
        </p:blipFill>
        <p:spPr>
          <a:xfrm>
            <a:off x="-475062" y="4054737"/>
            <a:ext cx="3147411" cy="3376450"/>
          </a:xfrm>
          <a:prstGeom prst="rect">
            <a:avLst/>
          </a:prstGeom>
          <a:ln>
            <a:noFill/>
          </a:ln>
          <a:effectLst>
            <a:outerShdw blurRad="292100" dist="139700" dir="2700000" algn="tl" rotWithShape="0">
              <a:srgbClr val="333333">
                <a:alpha val="65000"/>
              </a:srgbClr>
            </a:outerShdw>
          </a:effectLst>
        </p:spPr>
      </p:pic>
      <p:pic>
        <p:nvPicPr>
          <p:cNvPr id="7" name="图片 3">
            <a:extLst>
              <a:ext uri="{FF2B5EF4-FFF2-40B4-BE49-F238E27FC236}">
                <a16:creationId xmlns="" xmlns:a16="http://schemas.microsoft.com/office/drawing/2014/main" id="{8F4040D7-204F-F0B6-A06A-C0D27D62D4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9252619" y="3694956"/>
            <a:ext cx="3163176" cy="3393362"/>
          </a:xfrm>
          <a:prstGeom prst="rect">
            <a:avLst/>
          </a:prstGeom>
        </p:spPr>
      </p:pic>
      <p:grpSp>
        <p:nvGrpSpPr>
          <p:cNvPr id="21" name="Group 20">
            <a:extLst>
              <a:ext uri="{FF2B5EF4-FFF2-40B4-BE49-F238E27FC236}">
                <a16:creationId xmlns="" xmlns:a16="http://schemas.microsoft.com/office/drawing/2014/main" id="{86C1C7D9-4EAF-8CEE-8BDA-2625487E8E45}"/>
              </a:ext>
            </a:extLst>
          </p:cNvPr>
          <p:cNvGrpSpPr/>
          <p:nvPr/>
        </p:nvGrpSpPr>
        <p:grpSpPr>
          <a:xfrm>
            <a:off x="2415208" y="0"/>
            <a:ext cx="7146235" cy="3937763"/>
            <a:chOff x="485963" y="1785574"/>
            <a:chExt cx="4288541" cy="3181574"/>
          </a:xfrm>
        </p:grpSpPr>
        <p:grpSp>
          <p:nvGrpSpPr>
            <p:cNvPr id="22" name="Group 21">
              <a:extLst>
                <a:ext uri="{FF2B5EF4-FFF2-40B4-BE49-F238E27FC236}">
                  <a16:creationId xmlns="" xmlns:a16="http://schemas.microsoft.com/office/drawing/2014/main" id="{A43E5EA2-B60B-6738-3222-35F81D28C4DA}"/>
                </a:ext>
              </a:extLst>
            </p:cNvPr>
            <p:cNvGrpSpPr/>
            <p:nvPr/>
          </p:nvGrpSpPr>
          <p:grpSpPr>
            <a:xfrm>
              <a:off x="807504" y="1785574"/>
              <a:ext cx="3749042" cy="3181574"/>
              <a:chOff x="2404292" y="-470736"/>
              <a:chExt cx="7613779" cy="3181574"/>
            </a:xfrm>
          </p:grpSpPr>
          <p:sp>
            <p:nvSpPr>
              <p:cNvPr id="24" name="Rectangle: Rounded Corners 23">
                <a:extLst>
                  <a:ext uri="{FF2B5EF4-FFF2-40B4-BE49-F238E27FC236}">
                    <a16:creationId xmlns="" xmlns:a16="http://schemas.microsoft.com/office/drawing/2014/main" id="{17F24D6F-0581-AF99-8FD6-D778758AACC2}"/>
                  </a:ext>
                </a:extLst>
              </p:cNvPr>
              <p:cNvSpPr/>
              <p:nvPr/>
            </p:nvSpPr>
            <p:spPr>
              <a:xfrm>
                <a:off x="4591958" y="-419380"/>
                <a:ext cx="253763" cy="1783340"/>
              </a:xfrm>
              <a:prstGeom prst="roundRect">
                <a:avLst/>
              </a:prstGeom>
              <a:blipFill>
                <a:blip r:embed="rId4" cstate="email">
                  <a:extLst>
                    <a:ext uri="{28A0092B-C50C-407E-A947-70E740481C1C}">
                      <a14:useLocalDpi xmlns:a14="http://schemas.microsoft.com/office/drawing/2010/main"/>
                    </a:ext>
                    <a:ext uri="{837473B0-CC2E-450A-ABE3-18F120FF3D39}">
                      <a1611:picAttrSrcUrl xmlns:a1611="http://schemas.microsoft.com/office/drawing/2016/11/main" xmlns="" r:id="rId5"/>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 xmlns:a16="http://schemas.microsoft.com/office/drawing/2014/main" id="{A9D5D089-DA99-EAD9-DDF4-E2DF0F15174E}"/>
                  </a:ext>
                </a:extLst>
              </p:cNvPr>
              <p:cNvSpPr/>
              <p:nvPr/>
            </p:nvSpPr>
            <p:spPr>
              <a:xfrm>
                <a:off x="7894541" y="-470736"/>
                <a:ext cx="253763" cy="1783340"/>
              </a:xfrm>
              <a:prstGeom prst="roundRect">
                <a:avLst/>
              </a:prstGeom>
              <a:blipFill>
                <a:blip r:embed="rId4" cstate="email">
                  <a:extLst>
                    <a:ext uri="{28A0092B-C50C-407E-A947-70E740481C1C}">
                      <a14:useLocalDpi xmlns:a14="http://schemas.microsoft.com/office/drawing/2010/main"/>
                    </a:ext>
                    <a:ext uri="{837473B0-CC2E-450A-ABE3-18F120FF3D39}">
                      <a1611:picAttrSrcUrl xmlns:a1611="http://schemas.microsoft.com/office/drawing/2016/11/main" xmlns="" r:id="rId5"/>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 xmlns:a16="http://schemas.microsoft.com/office/drawing/2014/main" id="{556A513A-2AFA-9355-05AD-D856B1939B72}"/>
                  </a:ext>
                </a:extLst>
              </p:cNvPr>
              <p:cNvSpPr/>
              <p:nvPr/>
            </p:nvSpPr>
            <p:spPr>
              <a:xfrm>
                <a:off x="2404292" y="927498"/>
                <a:ext cx="7613779" cy="1783340"/>
              </a:xfrm>
              <a:prstGeom prst="roundRect">
                <a:avLst/>
              </a:prstGeom>
              <a:blipFill>
                <a:blip r:embed="rId6" cstate="email">
                  <a:extLst>
                    <a:ext uri="{28A0092B-C50C-407E-A947-70E740481C1C}">
                      <a14:useLocalDpi xmlns:a14="http://schemas.microsoft.com/office/drawing/2010/main"/>
                    </a:ext>
                    <a:ext uri="{837473B0-CC2E-450A-ABE3-18F120FF3D39}">
                      <a1611:picAttrSrcUrl xmlns:a1611="http://schemas.microsoft.com/office/drawing/2016/11/main" xmlns="" r:id="rId5"/>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 name="TextBox 22">
              <a:extLst>
                <a:ext uri="{FF2B5EF4-FFF2-40B4-BE49-F238E27FC236}">
                  <a16:creationId xmlns="" xmlns:a16="http://schemas.microsoft.com/office/drawing/2014/main" id="{A062F95D-7032-9B5F-1A3D-FBDE200CD469}"/>
                </a:ext>
              </a:extLst>
            </p:cNvPr>
            <p:cNvSpPr txBox="1"/>
            <p:nvPr/>
          </p:nvSpPr>
          <p:spPr>
            <a:xfrm>
              <a:off x="485963" y="3468720"/>
              <a:ext cx="4288541" cy="6924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FF0000"/>
                </a:solidFill>
                <a:effectLst/>
                <a:uLnTx/>
                <a:uFillTx/>
                <a:latin typeface="UTM Cookies" panose="02040603050506020204" pitchFamily="18" charset="0"/>
                <a:ea typeface="+mn-ea"/>
                <a:cs typeface="+mn-cs"/>
              </a:endParaRPr>
            </a:p>
          </p:txBody>
        </p:sp>
      </p:grpSp>
      <p:pic>
        <p:nvPicPr>
          <p:cNvPr id="27" name="Picture 26">
            <a:extLst>
              <a:ext uri="{FF2B5EF4-FFF2-40B4-BE49-F238E27FC236}">
                <a16:creationId xmlns="" xmlns:a16="http://schemas.microsoft.com/office/drawing/2014/main" id="{990AC791-1429-ECB0-7D9B-173B4F5C661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12454" y="2202883"/>
            <a:ext cx="5400126" cy="1347333"/>
          </a:xfrm>
          <a:prstGeom prst="rect">
            <a:avLst/>
          </a:prstGeom>
        </p:spPr>
      </p:pic>
    </p:spTree>
    <p:extLst>
      <p:ext uri="{BB962C8B-B14F-4D97-AF65-F5344CB8AC3E}">
        <p14:creationId xmlns:p14="http://schemas.microsoft.com/office/powerpoint/2010/main" val="2005454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5874B3CB-F242-34EF-7559-C527B4971205}"/>
              </a:ext>
            </a:extLst>
          </p:cNvPr>
          <p:cNvGrpSpPr/>
          <p:nvPr/>
        </p:nvGrpSpPr>
        <p:grpSpPr>
          <a:xfrm>
            <a:off x="924909" y="142876"/>
            <a:ext cx="10720550" cy="6047716"/>
            <a:chOff x="4702480" y="2354410"/>
            <a:chExt cx="7655360" cy="3732601"/>
          </a:xfrm>
        </p:grpSpPr>
        <p:grpSp>
          <p:nvGrpSpPr>
            <p:cNvPr id="10" name="Group 9">
              <a:extLst>
                <a:ext uri="{FF2B5EF4-FFF2-40B4-BE49-F238E27FC236}">
                  <a16:creationId xmlns="" xmlns:a16="http://schemas.microsoft.com/office/drawing/2014/main" id="{A9D8C8F7-0DD4-9F6E-EC87-A63B35B3CA6B}"/>
                </a:ext>
              </a:extLst>
            </p:cNvPr>
            <p:cNvGrpSpPr/>
            <p:nvPr/>
          </p:nvGrpSpPr>
          <p:grpSpPr>
            <a:xfrm>
              <a:off x="4702480" y="2354410"/>
              <a:ext cx="7655360" cy="3732601"/>
              <a:chOff x="4702480" y="2354410"/>
              <a:chExt cx="7655360" cy="3732601"/>
            </a:xfrm>
          </p:grpSpPr>
          <p:pic>
            <p:nvPicPr>
              <p:cNvPr id="12" name="Graphic 11">
                <a:extLst>
                  <a:ext uri="{FF2B5EF4-FFF2-40B4-BE49-F238E27FC236}">
                    <a16:creationId xmlns="" xmlns:a16="http://schemas.microsoft.com/office/drawing/2014/main" id="{94B573AC-BA55-C33B-A886-2DC4B21DE63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702480" y="3124124"/>
                <a:ext cx="7655360" cy="2962887"/>
              </a:xfrm>
              <a:prstGeom prst="rect">
                <a:avLst/>
              </a:prstGeom>
            </p:spPr>
          </p:pic>
          <p:pic>
            <p:nvPicPr>
              <p:cNvPr id="13" name="Picture 12" descr="A picture containing toy, doll, vector graphics&#10;&#10;Description automatically generated">
                <a:extLst>
                  <a:ext uri="{FF2B5EF4-FFF2-40B4-BE49-F238E27FC236}">
                    <a16:creationId xmlns="" xmlns:a16="http://schemas.microsoft.com/office/drawing/2014/main" id="{25FB6CF5-0D4D-68D4-2467-7886BA1FFE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04584" y="2354410"/>
                <a:ext cx="1269125" cy="1039225"/>
              </a:xfrm>
              <a:prstGeom prst="rect">
                <a:avLst/>
              </a:prstGeom>
            </p:spPr>
          </p:pic>
        </p:grpSp>
        <p:sp>
          <p:nvSpPr>
            <p:cNvPr id="11" name="TextBox 10">
              <a:extLst>
                <a:ext uri="{FF2B5EF4-FFF2-40B4-BE49-F238E27FC236}">
                  <a16:creationId xmlns="" xmlns:a16="http://schemas.microsoft.com/office/drawing/2014/main" id="{D92C548B-72DD-809E-1E7A-31DAACFA1AE6}"/>
                </a:ext>
              </a:extLst>
            </p:cNvPr>
            <p:cNvSpPr txBox="1"/>
            <p:nvPr/>
          </p:nvSpPr>
          <p:spPr>
            <a:xfrm>
              <a:off x="6533573" y="4039489"/>
              <a:ext cx="331394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14" name="TextBox 13">
            <a:extLst>
              <a:ext uri="{FF2B5EF4-FFF2-40B4-BE49-F238E27FC236}">
                <a16:creationId xmlns="" xmlns:a16="http://schemas.microsoft.com/office/drawing/2014/main" id="{B9B4932D-72EB-A850-1D8D-54D635615033}"/>
              </a:ext>
            </a:extLst>
          </p:cNvPr>
          <p:cNvSpPr txBox="1"/>
          <p:nvPr/>
        </p:nvSpPr>
        <p:spPr>
          <a:xfrm>
            <a:off x="1576552" y="2082573"/>
            <a:ext cx="9574924" cy="3785652"/>
          </a:xfrm>
          <a:prstGeom prst="rect">
            <a:avLst/>
          </a:prstGeom>
          <a:noFill/>
        </p:spPr>
        <p:txBody>
          <a:bodyPr wrap="square" rtlCol="0">
            <a:spAutoFit/>
          </a:bodyPr>
          <a:lstStyle/>
          <a:p>
            <a:pPr lvl="0" algn="just">
              <a:defRPr/>
            </a:pPr>
            <a:r>
              <a:rPr lang="en-US" sz="4800" b="1" dirty="0">
                <a:solidFill>
                  <a:srgbClr val="002060"/>
                </a:solidFill>
                <a:latin typeface="Calibri" panose="020F0502020204030204" pitchFamily="34" charset="0"/>
                <a:cs typeface="Calibri" panose="020F0502020204030204" pitchFamily="34" charset="0"/>
              </a:rPr>
              <a:t>T</a:t>
            </a:r>
            <a:r>
              <a:rPr lang="vi-VN" sz="4800" b="1" dirty="0">
                <a:solidFill>
                  <a:srgbClr val="002060"/>
                </a:solidFill>
                <a:latin typeface="Calibri" panose="020F0502020204030204" pitchFamily="34" charset="0"/>
                <a:cs typeface="Calibri" panose="020F0502020204030204" pitchFamily="34" charset="0"/>
              </a:rPr>
              <a:t>ác dụng của biện pháp nhân hóa: </a:t>
            </a:r>
            <a:r>
              <a:rPr lang="vi-VN" sz="4800" b="1" i="1" dirty="0">
                <a:solidFill>
                  <a:srgbClr val="002060"/>
                </a:solidFill>
                <a:latin typeface="Calibri" panose="020F0502020204030204" pitchFamily="34" charset="0"/>
                <a:cs typeface="Calibri" panose="020F0502020204030204" pitchFamily="34" charset="0"/>
              </a:rPr>
              <a:t>giúp cho sự vật, hiện tượng vô tri, vô giác trở nên có hồn hơn, giống với con người, gần gũi với con người hơn.</a:t>
            </a:r>
            <a:endParaRPr kumimoji="0" lang="vi-VN" sz="48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6418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9028824" y="3647746"/>
            <a:ext cx="3163176" cy="3393362"/>
          </a:xfrm>
          <a:prstGeom prst="rect">
            <a:avLst/>
          </a:prstGeom>
        </p:spPr>
      </p:pic>
      <p:sp>
        <p:nvSpPr>
          <p:cNvPr id="7" name="对话气泡: 圆角矩形 6">
            <a:extLst>
              <a:ext uri="{FF2B5EF4-FFF2-40B4-BE49-F238E27FC236}">
                <a16:creationId xmlns="" xmlns:a16="http://schemas.microsoft.com/office/drawing/2014/main" id="{9B4F9A15-DE08-470F-A183-0E9569C3FC8A}"/>
              </a:ext>
            </a:extLst>
          </p:cNvPr>
          <p:cNvSpPr/>
          <p:nvPr/>
        </p:nvSpPr>
        <p:spPr>
          <a:xfrm>
            <a:off x="875211" y="1238250"/>
            <a:ext cx="10476412" cy="2193639"/>
          </a:xfrm>
          <a:prstGeom prst="wedgeRoundRectCallout">
            <a:avLst>
              <a:gd name="adj1" fmla="val 48555"/>
              <a:gd name="adj2" fmla="val 81732"/>
              <a:gd name="adj3" fmla="val 16667"/>
            </a:avLst>
          </a:prstGeom>
          <a:solidFill>
            <a:schemeClr val="accent4">
              <a:lumMod val="20000"/>
              <a:lumOff val="80000"/>
            </a:schemeClr>
          </a:solidFill>
          <a:ln w="381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smtClean="0">
                <a:solidFill>
                  <a:srgbClr val="002060"/>
                </a:solidFill>
                <a:latin typeface="Cambria" panose="02040503050406030204" pitchFamily="18" charset="0"/>
                <a:ea typeface="Cambria" panose="02040503050406030204" pitchFamily="18" charset="0"/>
              </a:rPr>
              <a:t>Bài</a:t>
            </a:r>
            <a:r>
              <a:rPr lang="en-US" sz="3600" b="1" dirty="0" smtClean="0">
                <a:solidFill>
                  <a:srgbClr val="002060"/>
                </a:solidFill>
                <a:latin typeface="Cambria" panose="02040503050406030204" pitchFamily="18" charset="0"/>
                <a:ea typeface="Cambria" panose="02040503050406030204" pitchFamily="18" charset="0"/>
              </a:rPr>
              <a:t> 3</a:t>
            </a:r>
            <a:r>
              <a:rPr lang="en-US" sz="3600" b="1" dirty="0">
                <a:solidFill>
                  <a:srgbClr val="002060"/>
                </a:solidFill>
                <a:latin typeface="Cambria" panose="02040503050406030204" pitchFamily="18" charset="0"/>
                <a:ea typeface="Cambria" panose="02040503050406030204" pitchFamily="18" charset="0"/>
              </a:rPr>
              <a:t>:</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a:solidFill>
                  <a:srgbClr val="002060"/>
                </a:solidFill>
                <a:latin typeface="Cambria" panose="02040503050406030204" pitchFamily="18" charset="0"/>
                <a:ea typeface="Cambria" panose="02040503050406030204" pitchFamily="18" charset="0"/>
              </a:rPr>
              <a:t>Đ</a:t>
            </a:r>
            <a:r>
              <a:rPr lang="vi-VN" sz="3600" b="1" dirty="0">
                <a:solidFill>
                  <a:srgbClr val="002060"/>
                </a:solidFill>
                <a:latin typeface="Cambria" panose="02040503050406030204" pitchFamily="18" charset="0"/>
                <a:ea typeface="Cambria" panose="02040503050406030204" pitchFamily="18" charset="0"/>
              </a:rPr>
              <a:t>ặt 2 – 3 câu có hình ảnh nhân hoá nói về cảnh vật, hiện tượng tự nhiên.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文本框 7">
            <a:extLst>
              <a:ext uri="{FF2B5EF4-FFF2-40B4-BE49-F238E27FC236}">
                <a16:creationId xmlns="" xmlns:a16="http://schemas.microsoft.com/office/drawing/2014/main" id="{A330B584-F59F-CCEF-E500-D6DBA528AA1D}"/>
              </a:ext>
            </a:extLst>
          </p:cNvPr>
          <p:cNvSpPr txBox="1"/>
          <p:nvPr/>
        </p:nvSpPr>
        <p:spPr>
          <a:xfrm>
            <a:off x="1104899" y="4237395"/>
            <a:ext cx="7572375" cy="1835789"/>
          </a:xfrm>
          <a:prstGeom prst="flowChartDocument">
            <a:avLst/>
          </a:prstGeom>
          <a:solidFill>
            <a:srgbClr val="FFFF00"/>
          </a:solidFill>
          <a:effectLst>
            <a:reflection blurRad="6350" stA="50000" endA="300" endPos="38500" dist="50800" dir="5400000" sy="-100000" algn="bl" rotWithShape="0"/>
          </a:effectLst>
        </p:spPr>
        <p:txBody>
          <a:bodyPr wrap="square" rtlCol="0">
            <a:spAutoFit/>
          </a:bodyPr>
          <a:lstStyle/>
          <a:p>
            <a:pPr lvl="0" algn="ctr">
              <a:lnSpc>
                <a:spcPct val="150000"/>
              </a:lnSpc>
            </a:pPr>
            <a:r>
              <a:rPr lang="vi-VN" altLang="zh-CN" sz="3200" b="1" dirty="0">
                <a:solidFill>
                  <a:srgbClr val="FF0000"/>
                </a:solidFill>
                <a:latin typeface="Cambria" panose="02040503050406030204" pitchFamily="18" charset="0"/>
                <a:ea typeface="Cambria" panose="02040503050406030204" pitchFamily="18" charset="0"/>
              </a:rPr>
              <a:t>M: Những chị mây đang dạo chơi trên bầu trời.</a:t>
            </a:r>
            <a:endParaRPr kumimoji="0" lang="en-US" altLang="zh-CN"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08221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9C4673C8-99BF-6407-6D09-586D67A19F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7389"/>
          <a:stretch>
            <a:fillRect/>
          </a:stretch>
        </p:blipFill>
        <p:spPr>
          <a:xfrm>
            <a:off x="-475062" y="4054737"/>
            <a:ext cx="3147411" cy="3376450"/>
          </a:xfrm>
          <a:prstGeom prst="rect">
            <a:avLst/>
          </a:prstGeom>
          <a:ln>
            <a:noFill/>
          </a:ln>
          <a:effectLst>
            <a:outerShdw blurRad="292100" dist="139700" dir="2700000" algn="tl" rotWithShape="0">
              <a:srgbClr val="333333">
                <a:alpha val="65000"/>
              </a:srgbClr>
            </a:outerShdw>
          </a:effectLst>
        </p:spPr>
      </p:pic>
      <p:pic>
        <p:nvPicPr>
          <p:cNvPr id="7" name="图片 3">
            <a:extLst>
              <a:ext uri="{FF2B5EF4-FFF2-40B4-BE49-F238E27FC236}">
                <a16:creationId xmlns="" xmlns:a16="http://schemas.microsoft.com/office/drawing/2014/main" id="{8F4040D7-204F-F0B6-A06A-C0D27D62D49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9252619" y="3694956"/>
            <a:ext cx="3163176" cy="3393362"/>
          </a:xfrm>
          <a:prstGeom prst="rect">
            <a:avLst/>
          </a:prstGeom>
        </p:spPr>
      </p:pic>
      <p:grpSp>
        <p:nvGrpSpPr>
          <p:cNvPr id="21" name="Group 20">
            <a:extLst>
              <a:ext uri="{FF2B5EF4-FFF2-40B4-BE49-F238E27FC236}">
                <a16:creationId xmlns="" xmlns:a16="http://schemas.microsoft.com/office/drawing/2014/main" id="{86C1C7D9-4EAF-8CEE-8BDA-2625487E8E45}"/>
              </a:ext>
            </a:extLst>
          </p:cNvPr>
          <p:cNvGrpSpPr/>
          <p:nvPr/>
        </p:nvGrpSpPr>
        <p:grpSpPr>
          <a:xfrm>
            <a:off x="2415208" y="0"/>
            <a:ext cx="7146235" cy="3937763"/>
            <a:chOff x="485963" y="1785574"/>
            <a:chExt cx="4288541" cy="3181574"/>
          </a:xfrm>
        </p:grpSpPr>
        <p:grpSp>
          <p:nvGrpSpPr>
            <p:cNvPr id="22" name="Group 21">
              <a:extLst>
                <a:ext uri="{FF2B5EF4-FFF2-40B4-BE49-F238E27FC236}">
                  <a16:creationId xmlns="" xmlns:a16="http://schemas.microsoft.com/office/drawing/2014/main" id="{A43E5EA2-B60B-6738-3222-35F81D28C4DA}"/>
                </a:ext>
              </a:extLst>
            </p:cNvPr>
            <p:cNvGrpSpPr/>
            <p:nvPr/>
          </p:nvGrpSpPr>
          <p:grpSpPr>
            <a:xfrm>
              <a:off x="807504" y="1785574"/>
              <a:ext cx="3749042" cy="3181574"/>
              <a:chOff x="2404292" y="-470736"/>
              <a:chExt cx="7613779" cy="3181574"/>
            </a:xfrm>
          </p:grpSpPr>
          <p:sp>
            <p:nvSpPr>
              <p:cNvPr id="24" name="Rectangle: Rounded Corners 23">
                <a:extLst>
                  <a:ext uri="{FF2B5EF4-FFF2-40B4-BE49-F238E27FC236}">
                    <a16:creationId xmlns="" xmlns:a16="http://schemas.microsoft.com/office/drawing/2014/main" id="{17F24D6F-0581-AF99-8FD6-D778758AACC2}"/>
                  </a:ext>
                </a:extLst>
              </p:cNvPr>
              <p:cNvSpPr/>
              <p:nvPr/>
            </p:nvSpPr>
            <p:spPr>
              <a:xfrm>
                <a:off x="4591958" y="-419380"/>
                <a:ext cx="253763" cy="1783340"/>
              </a:xfrm>
              <a:prstGeom prst="roundRect">
                <a:avLst/>
              </a:prstGeom>
              <a:blipFill>
                <a:blip r:embed="rId5" cstate="email">
                  <a:extLst>
                    <a:ext uri="{28A0092B-C50C-407E-A947-70E740481C1C}">
                      <a14:useLocalDpi xmlns:a14="http://schemas.microsoft.com/office/drawing/2010/main"/>
                    </a:ext>
                    <a:ext uri="{837473B0-CC2E-450A-ABE3-18F120FF3D39}">
                      <a1611:picAttrSrcUrl xmlns:a1611="http://schemas.microsoft.com/office/drawing/2016/11/main" xmlns="" r:id="rId6"/>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 xmlns:a16="http://schemas.microsoft.com/office/drawing/2014/main" id="{A9D5D089-DA99-EAD9-DDF4-E2DF0F15174E}"/>
                  </a:ext>
                </a:extLst>
              </p:cNvPr>
              <p:cNvSpPr/>
              <p:nvPr/>
            </p:nvSpPr>
            <p:spPr>
              <a:xfrm>
                <a:off x="7894541" y="-470736"/>
                <a:ext cx="253763" cy="1783340"/>
              </a:xfrm>
              <a:prstGeom prst="roundRect">
                <a:avLst/>
              </a:prstGeom>
              <a:blipFill>
                <a:blip r:embed="rId5" cstate="email">
                  <a:extLst>
                    <a:ext uri="{28A0092B-C50C-407E-A947-70E740481C1C}">
                      <a14:useLocalDpi xmlns:a14="http://schemas.microsoft.com/office/drawing/2010/main"/>
                    </a:ext>
                    <a:ext uri="{837473B0-CC2E-450A-ABE3-18F120FF3D39}">
                      <a1611:picAttrSrcUrl xmlns:a1611="http://schemas.microsoft.com/office/drawing/2016/11/main" xmlns="" r:id="rId6"/>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 xmlns:a16="http://schemas.microsoft.com/office/drawing/2014/main" id="{556A513A-2AFA-9355-05AD-D856B1939B72}"/>
                  </a:ext>
                </a:extLst>
              </p:cNvPr>
              <p:cNvSpPr/>
              <p:nvPr/>
            </p:nvSpPr>
            <p:spPr>
              <a:xfrm>
                <a:off x="2404292" y="927498"/>
                <a:ext cx="7613779" cy="1783340"/>
              </a:xfrm>
              <a:prstGeom prst="roundRect">
                <a:avLst/>
              </a:prstGeom>
              <a:blipFill>
                <a:blip r:embed="rId7" cstate="email">
                  <a:extLst>
                    <a:ext uri="{28A0092B-C50C-407E-A947-70E740481C1C}">
                      <a14:useLocalDpi xmlns:a14="http://schemas.microsoft.com/office/drawing/2010/main"/>
                    </a:ext>
                    <a:ext uri="{837473B0-CC2E-450A-ABE3-18F120FF3D39}">
                      <a1611:picAttrSrcUrl xmlns:a1611="http://schemas.microsoft.com/office/drawing/2016/11/main" xmlns="" r:id="rId6"/>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 name="TextBox 22">
              <a:extLst>
                <a:ext uri="{FF2B5EF4-FFF2-40B4-BE49-F238E27FC236}">
                  <a16:creationId xmlns="" xmlns:a16="http://schemas.microsoft.com/office/drawing/2014/main" id="{A062F95D-7032-9B5F-1A3D-FBDE200CD469}"/>
                </a:ext>
              </a:extLst>
            </p:cNvPr>
            <p:cNvSpPr txBox="1"/>
            <p:nvPr/>
          </p:nvSpPr>
          <p:spPr>
            <a:xfrm>
              <a:off x="485963" y="3468720"/>
              <a:ext cx="4288541" cy="6924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FF0000"/>
                </a:solidFill>
                <a:effectLst/>
                <a:uLnTx/>
                <a:uFillTx/>
                <a:latin typeface="UTM Cookies" panose="02040603050506020204" pitchFamily="18" charset="0"/>
                <a:ea typeface="+mn-ea"/>
                <a:cs typeface="+mn-cs"/>
              </a:endParaRPr>
            </a:p>
          </p:txBody>
        </p:sp>
      </p:grpSp>
      <p:pic>
        <p:nvPicPr>
          <p:cNvPr id="5" name="Picture 4">
            <a:extLst>
              <a:ext uri="{FF2B5EF4-FFF2-40B4-BE49-F238E27FC236}">
                <a16:creationId xmlns="" xmlns:a16="http://schemas.microsoft.com/office/drawing/2014/main" id="{CEA29CD3-517B-DCE4-E1B6-7C9AD75AB8E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92285" y="1965291"/>
            <a:ext cx="6547671" cy="2353260"/>
          </a:xfrm>
          <a:prstGeom prst="rect">
            <a:avLst/>
          </a:prstGeom>
        </p:spPr>
      </p:pic>
    </p:spTree>
    <p:extLst>
      <p:ext uri="{BB962C8B-B14F-4D97-AF65-F5344CB8AC3E}">
        <p14:creationId xmlns:p14="http://schemas.microsoft.com/office/powerpoint/2010/main" val="4118061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i là triệu phú/Phiên bản 11 (2020) | Ai là triệu phú Wiki | Fandom">
            <a:extLst>
              <a:ext uri="{FF2B5EF4-FFF2-40B4-BE49-F238E27FC236}">
                <a16:creationId xmlns="" xmlns:a16="http://schemas.microsoft.com/office/drawing/2014/main" id="{EF65C820-A5F0-7CAD-A8EB-45B1E72C03C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8389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678148"/>
      </p:ext>
    </p:extLst>
  </p:cSld>
  <p:clrMapOvr>
    <a:masterClrMapping/>
  </p:clrMapOvr>
  <p:transition spd="slow">
    <p:comb/>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 xmlns:a16="http://schemas.microsoft.com/office/drawing/2014/main" id="{2AB8A841-494C-4C05-B559-B83B93E27018}"/>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384917" y="3616546"/>
            <a:ext cx="938369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Calibri" panose="020F0502020204030204"/>
              </a:rPr>
              <a:t>Câu</a:t>
            </a:r>
            <a:r>
              <a:rPr lang="en-US" sz="3200" dirty="0">
                <a:solidFill>
                  <a:prstClr val="white"/>
                </a:solidFill>
                <a:latin typeface="Calibri" panose="020F0502020204030204"/>
              </a:rPr>
              <a:t> 1: </a:t>
            </a:r>
            <a:r>
              <a:rPr lang="en-US" sz="3200" dirty="0" err="1">
                <a:solidFill>
                  <a:prstClr val="white"/>
                </a:solidFill>
                <a:latin typeface="Calibri" panose="020F0502020204030204"/>
              </a:rPr>
              <a:t>Điền</a:t>
            </a:r>
            <a:r>
              <a:rPr lang="en-US" sz="3200" dirty="0">
                <a:solidFill>
                  <a:prstClr val="white"/>
                </a:solidFill>
                <a:latin typeface="Calibri" panose="020F0502020204030204"/>
              </a:rPr>
              <a:t> </a:t>
            </a:r>
            <a:r>
              <a:rPr lang="en-US" sz="3200" dirty="0" err="1">
                <a:solidFill>
                  <a:prstClr val="white"/>
                </a:solidFill>
                <a:latin typeface="Calibri" panose="020F0502020204030204"/>
              </a:rPr>
              <a:t>từ</a:t>
            </a:r>
            <a:r>
              <a:rPr lang="en-US" sz="3200" dirty="0">
                <a:solidFill>
                  <a:prstClr val="white"/>
                </a:solidFill>
                <a:latin typeface="Calibri" panose="020F0502020204030204"/>
              </a:rPr>
              <a:t> </a:t>
            </a:r>
            <a:r>
              <a:rPr lang="en-US" sz="3200" dirty="0" err="1">
                <a:solidFill>
                  <a:prstClr val="white"/>
                </a:solidFill>
                <a:latin typeface="Calibri" panose="020F0502020204030204"/>
              </a:rPr>
              <a:t>thích</a:t>
            </a:r>
            <a:r>
              <a:rPr lang="en-US" sz="3200" dirty="0">
                <a:solidFill>
                  <a:prstClr val="white"/>
                </a:solidFill>
                <a:latin typeface="Calibri" panose="020F0502020204030204"/>
              </a:rPr>
              <a:t> </a:t>
            </a:r>
            <a:r>
              <a:rPr lang="en-US" sz="3200" dirty="0" err="1">
                <a:solidFill>
                  <a:prstClr val="white"/>
                </a:solidFill>
                <a:latin typeface="Calibri" panose="020F0502020204030204"/>
              </a:rPr>
              <a:t>hợp</a:t>
            </a:r>
            <a:r>
              <a:rPr lang="en-US" sz="3200" dirty="0">
                <a:solidFill>
                  <a:prstClr val="white"/>
                </a:solidFill>
                <a:latin typeface="Calibri" panose="020F0502020204030204"/>
              </a:rPr>
              <a:t> </a:t>
            </a:r>
            <a:r>
              <a:rPr lang="en-US" sz="3200" dirty="0" err="1">
                <a:solidFill>
                  <a:prstClr val="white"/>
                </a:solidFill>
                <a:latin typeface="Calibri" panose="020F0502020204030204"/>
              </a:rPr>
              <a:t>vào</a:t>
            </a:r>
            <a:r>
              <a:rPr lang="en-US" sz="3200" dirty="0">
                <a:solidFill>
                  <a:prstClr val="white"/>
                </a:solidFill>
                <a:latin typeface="Calibri" panose="020F0502020204030204"/>
              </a:rPr>
              <a:t> </a:t>
            </a:r>
            <a:r>
              <a:rPr lang="en-US" sz="3200" dirty="0" err="1">
                <a:solidFill>
                  <a:prstClr val="white"/>
                </a:solidFill>
                <a:latin typeface="Calibri" panose="020F0502020204030204"/>
              </a:rPr>
              <a:t>chỗ</a:t>
            </a:r>
            <a:r>
              <a:rPr lang="en-US" sz="3200" dirty="0">
                <a:solidFill>
                  <a:prstClr val="white"/>
                </a:solidFill>
                <a:latin typeface="Calibri" panose="020F0502020204030204"/>
              </a:rPr>
              <a:t> </a:t>
            </a:r>
            <a:r>
              <a:rPr lang="en-US" sz="3200" dirty="0" err="1">
                <a:solidFill>
                  <a:prstClr val="white"/>
                </a:solidFill>
                <a:latin typeface="Calibri" panose="020F0502020204030204"/>
              </a:rPr>
              <a:t>trống</a:t>
            </a:r>
            <a:r>
              <a:rPr lang="en-US" sz="3200" dirty="0">
                <a:solidFill>
                  <a:prstClr val="white"/>
                </a:solidFill>
                <a:latin typeface="Calibri" panose="020F050202020403020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rPr>
              <a:t>Nhanh</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như</a:t>
            </a:r>
            <a:r>
              <a:rPr kumimoji="0" lang="en-US" sz="3200" b="0" i="0" u="none" strike="noStrike" kern="1200" cap="none" spc="0" normalizeH="0" noProof="0" dirty="0">
                <a:ln>
                  <a:noFill/>
                </a:ln>
                <a:solidFill>
                  <a:prstClr val="white"/>
                </a:solidFill>
                <a:effectLst/>
                <a:uLnTx/>
                <a:uFillTx/>
                <a:latin typeface="Calibri" panose="020F0502020204030204"/>
              </a:rPr>
              <a:t>….</a:t>
            </a:r>
            <a:endParaRPr kumimoji="0" lang="en-US" sz="3200" b="0" i="0" u="none" strike="noStrike" kern="1200" cap="none" spc="0" normalizeH="0" baseline="0" noProof="0" dirty="0">
              <a:ln>
                <a:noFill/>
              </a:ln>
              <a:solidFill>
                <a:prstClr val="white"/>
              </a:solidFill>
              <a:effectLst/>
              <a:uLnTx/>
              <a:uFillTx/>
              <a:latin typeface="Calibri" panose="020F0502020204030204"/>
            </a:endParaRPr>
          </a:p>
        </p:txBody>
      </p:sp>
      <p:sp>
        <p:nvSpPr>
          <p:cNvPr id="15" name="bang a">
            <a:extLst>
              <a:ext uri="{FF2B5EF4-FFF2-40B4-BE49-F238E27FC236}">
                <a16:creationId xmlns=""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dap an a">
            <a:extLst>
              <a:ext uri="{FF2B5EF4-FFF2-40B4-BE49-F238E27FC236}">
                <a16:creationId xmlns="" xmlns:a16="http://schemas.microsoft.com/office/drawing/2014/main" id="{9897B1B9-EB78-41AF-AC33-1E8F7714B11F}"/>
              </a:ext>
            </a:extLst>
          </p:cNvPr>
          <p:cNvSpPr txBox="1"/>
          <p:nvPr/>
        </p:nvSpPr>
        <p:spPr>
          <a:xfrm>
            <a:off x="1106008" y="5197163"/>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en-US" sz="2800" b="0" i="0" u="none" strike="noStrike" kern="1200" cap="none" spc="0" normalizeH="0" baseline="0" noProof="0" dirty="0" err="1">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chớp</a:t>
            </a:r>
            <a:endParaRPr kumimoji="0" lang="en-US" sz="28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dap an c">
            <a:extLst>
              <a:ext uri="{FF2B5EF4-FFF2-40B4-BE49-F238E27FC236}">
                <a16:creationId xmlns="" xmlns:a16="http://schemas.microsoft.com/office/drawing/2014/main" id="{D96707EC-5A82-4050-B897-6DBAB63AC957}"/>
              </a:ext>
            </a:extLst>
          </p:cNvPr>
          <p:cNvSpPr txBox="1"/>
          <p:nvPr/>
        </p:nvSpPr>
        <p:spPr>
          <a:xfrm>
            <a:off x="1106008" y="6060425"/>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schemeClr val="accent4"/>
                </a:solidFill>
                <a:effectLst/>
                <a:uLnTx/>
                <a:uFillTx/>
                <a:latin typeface="Calibri" panose="020F0502020204030204"/>
                <a:ea typeface="Tahoma" panose="020B0604030504040204" pitchFamily="34" charset="0"/>
                <a:cs typeface="Tahoma" panose="020B0604030504040204" pitchFamily="34" charset="0"/>
              </a:rPr>
              <a:t>C. </a:t>
            </a:r>
            <a:r>
              <a:rPr kumimoji="0" lang="en-US" sz="2800" b="0" i="0" u="none" strike="noStrike" kern="1200" cap="none" spc="0" normalizeH="0" baseline="0" noProof="0" dirty="0" err="1">
                <a:ln>
                  <a:noFill/>
                </a:ln>
                <a:solidFill>
                  <a:schemeClr val="accent4"/>
                </a:solidFill>
                <a:effectLst/>
                <a:uLnTx/>
                <a:uFillTx/>
                <a:latin typeface="Calibri" panose="020F0502020204030204"/>
                <a:ea typeface="Tahoma" panose="020B0604030504040204" pitchFamily="34" charset="0"/>
                <a:cs typeface="Tahoma" panose="020B0604030504040204" pitchFamily="34" charset="0"/>
              </a:rPr>
              <a:t>rùa</a:t>
            </a:r>
            <a:endParaRPr kumimoji="0" lang="en-US" sz="2800" b="0" i="0" u="none" strike="noStrike" kern="1200" cap="none" spc="0" normalizeH="0" baseline="0" noProof="0" dirty="0">
              <a:ln>
                <a:noFill/>
              </a:ln>
              <a:solidFill>
                <a:schemeClr val="accent4"/>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b">
            <a:extLst>
              <a:ext uri="{FF2B5EF4-FFF2-40B4-BE49-F238E27FC236}">
                <a16:creationId xmlns=""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dap an b">
            <a:extLst>
              <a:ext uri="{FF2B5EF4-FFF2-40B4-BE49-F238E27FC236}">
                <a16:creationId xmlns="" xmlns:a16="http://schemas.microsoft.com/office/drawing/2014/main" id="{9B5DABB8-849A-4D2D-930C-9CA07BFC5BDE}"/>
              </a:ext>
            </a:extLst>
          </p:cNvPr>
          <p:cNvSpPr txBox="1"/>
          <p:nvPr/>
        </p:nvSpPr>
        <p:spPr>
          <a:xfrm>
            <a:off x="6435571" y="5197163"/>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schemeClr val="accent4"/>
                </a:solidFill>
                <a:effectLst/>
                <a:uLnTx/>
                <a:uFillTx/>
                <a:latin typeface="Calibri" panose="020F0502020204030204"/>
                <a:ea typeface="Tahoma" panose="020B0604030504040204" pitchFamily="34" charset="0"/>
                <a:cs typeface="Tahoma" panose="020B0604030504040204" pitchFamily="34" charset="0"/>
              </a:rPr>
              <a:t>B. </a:t>
            </a:r>
            <a:r>
              <a:rPr kumimoji="0" lang="en-US" sz="2800" b="0" i="0" u="none" strike="noStrike" kern="1200" cap="none" spc="0" normalizeH="0" baseline="0" noProof="0" dirty="0" err="1">
                <a:ln>
                  <a:noFill/>
                </a:ln>
                <a:solidFill>
                  <a:schemeClr val="accent4"/>
                </a:solidFill>
                <a:effectLst/>
                <a:uLnTx/>
                <a:uFillTx/>
                <a:latin typeface="Calibri" panose="020F0502020204030204"/>
                <a:ea typeface="Tahoma" panose="020B0604030504040204" pitchFamily="34" charset="0"/>
                <a:cs typeface="Tahoma" panose="020B0604030504040204" pitchFamily="34" charset="0"/>
              </a:rPr>
              <a:t>hổ</a:t>
            </a:r>
            <a:endParaRPr kumimoji="0" lang="en-US" sz="2800" b="0" i="0" u="none" strike="noStrike" kern="1200" cap="none" spc="0" normalizeH="0" baseline="0" noProof="0" dirty="0">
              <a:ln>
                <a:noFill/>
              </a:ln>
              <a:solidFill>
                <a:schemeClr val="accent4"/>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dap an d">
            <a:extLst>
              <a:ext uri="{FF2B5EF4-FFF2-40B4-BE49-F238E27FC236}">
                <a16:creationId xmlns="" xmlns:a16="http://schemas.microsoft.com/office/drawing/2014/main" id="{42A746A3-96B8-42A5-8EFA-A104DB6B2F69}"/>
              </a:ext>
            </a:extLst>
          </p:cNvPr>
          <p:cNvSpPr txBox="1"/>
          <p:nvPr/>
        </p:nvSpPr>
        <p:spPr>
          <a:xfrm>
            <a:off x="6435571" y="6060425"/>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en-US" sz="2800" b="0" i="0" u="none" strike="noStrike" kern="1200" cap="none" spc="0" normalizeH="0" baseline="0" noProof="0" dirty="0" err="1">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sư</a:t>
            </a:r>
            <a:r>
              <a:rPr kumimoji="0" lang="en-US" sz="2800" b="0" i="0" u="none" strike="noStrike" kern="1200" cap="none" spc="0" normalizeH="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 </a:t>
            </a:r>
            <a:r>
              <a:rPr kumimoji="0" lang="en-US" sz="2800" b="0" i="0" u="none" strike="noStrike" kern="1200" cap="none" spc="0" normalizeH="0" noProof="0" dirty="0" err="1">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tử</a:t>
            </a:r>
            <a:endParaRPr kumimoji="0" lang="en-US" sz="28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2202905" y="2630411"/>
            <a:ext cx="487363" cy="487363"/>
          </a:xfrm>
          <a:prstGeom prst="rect">
            <a:avLst/>
          </a:prstGeom>
        </p:spPr>
      </p:pic>
      <p:pic>
        <p:nvPicPr>
          <p:cNvPr id="2" name="10 seconds countdown (Đồng hồ đếm ngược 10 giây)">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5"/>
          <a:stretch>
            <a:fillRect/>
          </a:stretch>
        </p:blipFill>
        <p:spPr>
          <a:xfrm>
            <a:off x="9829799" y="691934"/>
            <a:ext cx="2174433" cy="1223119"/>
          </a:xfrm>
          <a:prstGeom prst="rect">
            <a:avLst/>
          </a:prstGeom>
        </p:spPr>
      </p:pic>
    </p:spTree>
    <p:extLst>
      <p:ext uri="{BB962C8B-B14F-4D97-AF65-F5344CB8AC3E}">
        <p14:creationId xmlns:p14="http://schemas.microsoft.com/office/powerpoint/2010/main" val="75732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video>
              <p:cMediaNode vol="80000">
                <p:cTn id="188" fill="hold" display="0">
                  <p:stCondLst>
                    <p:cond delay="indefinite"/>
                  </p:stCondLst>
                </p:cTn>
                <p:tgtEl>
                  <p:spTgt spid="2"/>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34294F01-75A2-47C6-8975-F699C21E23C1}"/>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406182" y="3956788"/>
            <a:ext cx="93836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 2: </a:t>
            </a:r>
            <a:r>
              <a:rPr kumimoji="0" lang="en-US" sz="36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6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white"/>
                </a:solidFill>
                <a:effectLst/>
                <a:uLnTx/>
                <a:uFillTx/>
                <a:latin typeface="Calibri" panose="020F0502020204030204"/>
                <a:ea typeface="+mn-ea"/>
                <a:cs typeface="+mn-cs"/>
              </a:rPr>
              <a:t>nào</a:t>
            </a:r>
            <a:r>
              <a:rPr kumimoji="0" lang="en-US" sz="36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white"/>
                </a:solidFill>
                <a:effectLst/>
                <a:uLnTx/>
                <a:uFillTx/>
                <a:latin typeface="Calibri" panose="020F0502020204030204"/>
                <a:ea typeface="+mn-ea"/>
                <a:cs typeface="+mn-cs"/>
              </a:rPr>
              <a:t>có</a:t>
            </a:r>
            <a:r>
              <a:rPr kumimoji="0" lang="en-US" sz="36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white"/>
                </a:solidFill>
                <a:effectLst/>
                <a:uLnTx/>
                <a:uFillTx/>
                <a:latin typeface="Calibri" panose="020F0502020204030204"/>
                <a:ea typeface="+mn-ea"/>
                <a:cs typeface="+mn-cs"/>
              </a:rPr>
              <a:t>sử</a:t>
            </a:r>
            <a:r>
              <a:rPr kumimoji="0" lang="en-US" sz="36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white"/>
                </a:solidFill>
                <a:effectLst/>
                <a:uLnTx/>
                <a:uFillTx/>
                <a:latin typeface="Calibri" panose="020F0502020204030204"/>
                <a:ea typeface="+mn-ea"/>
                <a:cs typeface="+mn-cs"/>
              </a:rPr>
              <a:t>dụng</a:t>
            </a:r>
            <a:r>
              <a:rPr kumimoji="0" lang="en-US" sz="36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white"/>
                </a:solidFill>
                <a:effectLst/>
                <a:uLnTx/>
                <a:uFillTx/>
                <a:latin typeface="Calibri" panose="020F0502020204030204"/>
                <a:ea typeface="+mn-ea"/>
                <a:cs typeface="+mn-cs"/>
              </a:rPr>
              <a:t>biện</a:t>
            </a:r>
            <a:r>
              <a:rPr kumimoji="0" lang="en-US" sz="36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white"/>
                </a:solidFill>
                <a:effectLst/>
                <a:uLnTx/>
                <a:uFillTx/>
                <a:latin typeface="Calibri" panose="020F0502020204030204"/>
                <a:ea typeface="+mn-ea"/>
                <a:cs typeface="+mn-cs"/>
              </a:rPr>
              <a:t>pháp</a:t>
            </a:r>
            <a:r>
              <a:rPr kumimoji="0" lang="en-US" sz="36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white"/>
                </a:solidFill>
                <a:effectLst/>
                <a:uLnTx/>
                <a:uFillTx/>
                <a:latin typeface="Calibri" panose="020F0502020204030204"/>
                <a:ea typeface="+mn-ea"/>
                <a:cs typeface="+mn-cs"/>
              </a:rPr>
              <a:t>nhân</a:t>
            </a:r>
            <a:r>
              <a:rPr kumimoji="0" lang="en-US" sz="36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white"/>
                </a:solidFill>
                <a:effectLst/>
                <a:uLnTx/>
                <a:uFillTx/>
                <a:latin typeface="Calibri" panose="020F0502020204030204"/>
                <a:ea typeface="+mn-ea"/>
                <a:cs typeface="+mn-cs"/>
              </a:rPr>
              <a:t>hóa</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bang b">
            <a:extLst>
              <a:ext uri="{FF2B5EF4-FFF2-40B4-BE49-F238E27FC236}">
                <a16:creationId xmlns="" xmlns:a16="http://schemas.microsoft.com/office/drawing/2014/main" id="{D0E6AFB4-275F-4728-9A13-27E00F9EA3A2}"/>
              </a:ext>
            </a:extLst>
          </p:cNvPr>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 xmlns:a16="http://schemas.microsoft.com/office/drawing/2014/main" id="{9897B1B9-EB78-41AF-AC33-1E8F7714B11F}"/>
              </a:ext>
            </a:extLst>
          </p:cNvPr>
          <p:cNvSpPr txBox="1"/>
          <p:nvPr/>
        </p:nvSpPr>
        <p:spPr>
          <a:xfrm>
            <a:off x="6435571" y="5202784"/>
            <a:ext cx="492000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kumimoji="0" lang="en-US" sz="2000" b="0" i="0" u="none" strike="noStrike" kern="1200" cap="none" spc="0" normalizeH="0" baseline="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Những</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chị</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gió</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đang</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vui</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đùa</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trên</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mặt</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hồ</a:t>
            </a: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cau hoi c">
            <a:extLst>
              <a:ext uri="{FF2B5EF4-FFF2-40B4-BE49-F238E27FC236}">
                <a16:creationId xmlns="" xmlns:a16="http://schemas.microsoft.com/office/drawing/2014/main" id="{D96707EC-5A82-4050-B897-6DBAB63AC957}"/>
              </a:ext>
            </a:extLst>
          </p:cNvPr>
          <p:cNvSpPr txBox="1"/>
          <p:nvPr/>
        </p:nvSpPr>
        <p:spPr>
          <a:xfrm>
            <a:off x="1106008"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kumimoji="0" lang="en-US" sz="2000" b="0" i="0" u="none" strike="noStrike" kern="1200" cap="none" spc="0" normalizeH="0" baseline="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Mặt</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hồ</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xanh</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biếc</a:t>
            </a: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106008"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en-US" sz="2000" b="0" i="0" u="none" strike="noStrike" kern="1200" cap="none" spc="0" normalizeH="0" baseline="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Những</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cơn</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gió</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thổi</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nhẹ</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trên</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mặt</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hồ</a:t>
            </a: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435571"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en-US" sz="2000" b="0" i="0" u="none" strike="noStrike" kern="1200" cap="none" spc="0" normalizeH="0" baseline="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Mặt</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trời</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lặn</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ở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đằng</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Tây</a:t>
            </a: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2202905" y="2630411"/>
            <a:ext cx="487363" cy="487363"/>
          </a:xfrm>
          <a:prstGeom prst="rect">
            <a:avLst/>
          </a:prstGeom>
        </p:spPr>
      </p:pic>
      <p:pic>
        <p:nvPicPr>
          <p:cNvPr id="2" name="10 seconds countdown (Đồng hồ đếm ngược 10 giây)">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4"/>
          <a:stretch>
            <a:fillRect/>
          </a:stretch>
        </p:blipFill>
        <p:spPr>
          <a:xfrm>
            <a:off x="9346744" y="523606"/>
            <a:ext cx="2509079" cy="1411357"/>
          </a:xfrm>
          <a:prstGeom prst="rect">
            <a:avLst/>
          </a:prstGeom>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seq concurrent="1" nextAc="seek">
              <p:cTn id="188" restart="whenNotActive" fill="hold" evtFilter="cancelBubble" nodeType="interactiveSeq">
                <p:stCondLst>
                  <p:cond evt="onClick" delay="0">
                    <p:tgtEl>
                      <p:spTgt spid="2"/>
                    </p:tgtEl>
                  </p:cond>
                </p:stCondLst>
                <p:endSync evt="end" delay="0">
                  <p:rtn val="all"/>
                </p:endSync>
                <p:childTnLst>
                  <p:par>
                    <p:cTn id="189" fill="hold">
                      <p:stCondLst>
                        <p:cond delay="0"/>
                      </p:stCondLst>
                      <p:childTnLst>
                        <p:par>
                          <p:cTn id="190" fill="hold">
                            <p:stCondLst>
                              <p:cond delay="0"/>
                            </p:stCondLst>
                            <p:childTnLst>
                              <p:par>
                                <p:cTn id="191" presetID="2" presetClass="mediacall" presetSubtype="0" fill="hold" nodeType="clickEffect">
                                  <p:stCondLst>
                                    <p:cond delay="0"/>
                                  </p:stCondLst>
                                  <p:childTnLst>
                                    <p:cmd type="call" cmd="togglePause">
                                      <p:cBhvr>
                                        <p:cTn id="192" dur="1" fill="hold"/>
                                        <p:tgtEl>
                                          <p:spTgt spid="2"/>
                                        </p:tgtEl>
                                      </p:cBhvr>
                                    </p:cmd>
                                  </p:childTnLst>
                                </p:cTn>
                              </p:par>
                            </p:childTnLst>
                          </p:cTn>
                        </p:par>
                      </p:childTnLst>
                    </p:cTn>
                  </p:par>
                </p:childTnLst>
              </p:cTn>
              <p:nextCondLst>
                <p:cond evt="onClick" delay="0">
                  <p:tgtEl>
                    <p:spTgt spid="2"/>
                  </p:tgtEl>
                </p:cond>
              </p:nextCondLst>
            </p:seq>
            <p:video>
              <p:cMediaNode vol="80000">
                <p:cTn id="193" fill="hold" display="0">
                  <p:stCondLst>
                    <p:cond delay="indefinite"/>
                  </p:stCondLst>
                </p:cTn>
                <p:tgtEl>
                  <p:spTgt spid="2"/>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480610" y="3776034"/>
            <a:ext cx="93836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Calibri" panose="020F0502020204030204"/>
              </a:rPr>
              <a:t>Câu</a:t>
            </a:r>
            <a:r>
              <a:rPr lang="en-US" sz="3600" dirty="0">
                <a:solidFill>
                  <a:prstClr val="white"/>
                </a:solidFill>
                <a:latin typeface="Calibri" panose="020F0502020204030204"/>
              </a:rPr>
              <a:t> 3: T</a:t>
            </a:r>
            <a:r>
              <a:rPr kumimoji="0" lang="en-US" sz="3600" b="0" i="0" u="none" strike="noStrike" kern="1200" cap="none" spc="0" normalizeH="0" baseline="0" noProof="0" dirty="0" err="1">
                <a:ln>
                  <a:noFill/>
                </a:ln>
                <a:solidFill>
                  <a:prstClr val="white"/>
                </a:solidFill>
                <a:effectLst/>
                <a:uLnTx/>
                <a:uFillTx/>
                <a:latin typeface="Calibri" panose="020F0502020204030204"/>
              </a:rPr>
              <a:t>ác</a:t>
            </a:r>
            <a:r>
              <a:rPr kumimoji="0" lang="en-US" sz="3600" b="0" i="0" u="none" strike="noStrike" kern="1200" cap="none" spc="0" normalizeH="0" noProof="0" dirty="0">
                <a:ln>
                  <a:noFill/>
                </a:ln>
                <a:solidFill>
                  <a:prstClr val="white"/>
                </a:solidFill>
                <a:effectLst/>
                <a:uLnTx/>
                <a:uFillTx/>
                <a:latin typeface="Calibri" panose="020F0502020204030204"/>
              </a:rPr>
              <a:t> </a:t>
            </a:r>
            <a:r>
              <a:rPr kumimoji="0" lang="en-US" sz="3600" b="0" i="0" u="none" strike="noStrike" kern="1200" cap="none" spc="0" normalizeH="0" noProof="0" dirty="0" err="1">
                <a:ln>
                  <a:noFill/>
                </a:ln>
                <a:solidFill>
                  <a:prstClr val="white"/>
                </a:solidFill>
                <a:effectLst/>
                <a:uLnTx/>
                <a:uFillTx/>
                <a:latin typeface="Calibri" panose="020F0502020204030204"/>
              </a:rPr>
              <a:t>dụng</a:t>
            </a:r>
            <a:r>
              <a:rPr kumimoji="0" lang="en-US" sz="3600" b="0" i="0" u="none" strike="noStrike" kern="1200" cap="none" spc="0" normalizeH="0" noProof="0" dirty="0">
                <a:ln>
                  <a:noFill/>
                </a:ln>
                <a:solidFill>
                  <a:prstClr val="white"/>
                </a:solidFill>
                <a:effectLst/>
                <a:uLnTx/>
                <a:uFillTx/>
                <a:latin typeface="Calibri" panose="020F0502020204030204"/>
              </a:rPr>
              <a:t> </a:t>
            </a:r>
            <a:r>
              <a:rPr kumimoji="0" lang="en-US" sz="3600" b="0" i="0" u="none" strike="noStrike" kern="1200" cap="none" spc="0" normalizeH="0" noProof="0" dirty="0" err="1">
                <a:ln>
                  <a:noFill/>
                </a:ln>
                <a:solidFill>
                  <a:prstClr val="white"/>
                </a:solidFill>
                <a:effectLst/>
                <a:uLnTx/>
                <a:uFillTx/>
                <a:latin typeface="Calibri" panose="020F0502020204030204"/>
              </a:rPr>
              <a:t>của</a:t>
            </a:r>
            <a:r>
              <a:rPr kumimoji="0" lang="en-US" sz="3600" b="0" i="0" u="none" strike="noStrike" kern="1200" cap="none" spc="0" normalizeH="0" noProof="0" dirty="0">
                <a:ln>
                  <a:noFill/>
                </a:ln>
                <a:solidFill>
                  <a:prstClr val="white"/>
                </a:solidFill>
                <a:effectLst/>
                <a:uLnTx/>
                <a:uFillTx/>
                <a:latin typeface="Calibri" panose="020F0502020204030204"/>
              </a:rPr>
              <a:t> </a:t>
            </a:r>
            <a:r>
              <a:rPr kumimoji="0" lang="en-US" sz="3600" b="0" i="0" u="none" strike="noStrike" kern="1200" cap="none" spc="0" normalizeH="0" noProof="0" dirty="0" err="1">
                <a:ln>
                  <a:noFill/>
                </a:ln>
                <a:solidFill>
                  <a:prstClr val="white"/>
                </a:solidFill>
                <a:effectLst/>
                <a:uLnTx/>
                <a:uFillTx/>
                <a:latin typeface="Calibri" panose="020F0502020204030204"/>
              </a:rPr>
              <a:t>biện</a:t>
            </a:r>
            <a:r>
              <a:rPr kumimoji="0" lang="en-US" sz="3600" b="0" i="0" u="none" strike="noStrike" kern="1200" cap="none" spc="0" normalizeH="0" noProof="0" dirty="0">
                <a:ln>
                  <a:noFill/>
                </a:ln>
                <a:solidFill>
                  <a:prstClr val="white"/>
                </a:solidFill>
                <a:effectLst/>
                <a:uLnTx/>
                <a:uFillTx/>
                <a:latin typeface="Calibri" panose="020F0502020204030204"/>
              </a:rPr>
              <a:t> </a:t>
            </a:r>
            <a:r>
              <a:rPr kumimoji="0" lang="en-US" sz="3600" b="0" i="0" u="none" strike="noStrike" kern="1200" cap="none" spc="0" normalizeH="0" noProof="0" dirty="0" err="1">
                <a:ln>
                  <a:noFill/>
                </a:ln>
                <a:solidFill>
                  <a:prstClr val="white"/>
                </a:solidFill>
                <a:effectLst/>
                <a:uLnTx/>
                <a:uFillTx/>
                <a:latin typeface="Calibri" panose="020F0502020204030204"/>
              </a:rPr>
              <a:t>pháp</a:t>
            </a:r>
            <a:r>
              <a:rPr kumimoji="0" lang="en-US" sz="3600" b="0" i="0" u="none" strike="noStrike" kern="1200" cap="none" spc="0" normalizeH="0" noProof="0" dirty="0">
                <a:ln>
                  <a:noFill/>
                </a:ln>
                <a:solidFill>
                  <a:prstClr val="white"/>
                </a:solidFill>
                <a:effectLst/>
                <a:uLnTx/>
                <a:uFillTx/>
                <a:latin typeface="Calibri" panose="020F0502020204030204"/>
              </a:rPr>
              <a:t> </a:t>
            </a:r>
            <a:r>
              <a:rPr kumimoji="0" lang="en-US" sz="3600" b="0" i="0" u="none" strike="noStrike" kern="1200" cap="none" spc="0" normalizeH="0" noProof="0" dirty="0" err="1">
                <a:ln>
                  <a:noFill/>
                </a:ln>
                <a:solidFill>
                  <a:prstClr val="white"/>
                </a:solidFill>
                <a:effectLst/>
                <a:uLnTx/>
                <a:uFillTx/>
                <a:latin typeface="Calibri" panose="020F0502020204030204"/>
              </a:rPr>
              <a:t>nhân</a:t>
            </a:r>
            <a:r>
              <a:rPr kumimoji="0" lang="en-US" sz="3600" b="0" i="0" u="none" strike="noStrike" kern="1200" cap="none" spc="0" normalizeH="0" noProof="0" dirty="0">
                <a:ln>
                  <a:noFill/>
                </a:ln>
                <a:solidFill>
                  <a:prstClr val="white"/>
                </a:solidFill>
                <a:effectLst/>
                <a:uLnTx/>
                <a:uFillTx/>
                <a:latin typeface="Calibri" panose="020F0502020204030204"/>
              </a:rPr>
              <a:t> </a:t>
            </a:r>
            <a:r>
              <a:rPr kumimoji="0" lang="en-US" sz="3600" b="0" i="0" u="none" strike="noStrike" kern="1200" cap="none" spc="0" normalizeH="0" noProof="0" dirty="0" err="1">
                <a:ln>
                  <a:noFill/>
                </a:ln>
                <a:solidFill>
                  <a:prstClr val="white"/>
                </a:solidFill>
                <a:effectLst/>
                <a:uLnTx/>
                <a:uFillTx/>
                <a:latin typeface="Calibri" panose="020F0502020204030204"/>
              </a:rPr>
              <a:t>hóa</a:t>
            </a:r>
            <a:r>
              <a:rPr kumimoji="0" lang="en-US" sz="3600" b="0" i="0" u="none" strike="noStrike" kern="1200" cap="none" spc="0" normalizeH="0" noProof="0" dirty="0">
                <a:ln>
                  <a:noFill/>
                </a:ln>
                <a:solidFill>
                  <a:prstClr val="white"/>
                </a:solidFill>
                <a:effectLst/>
                <a:uLnTx/>
                <a:uFillTx/>
                <a:latin typeface="Calibri" panose="020F0502020204030204"/>
              </a:rPr>
              <a:t> </a:t>
            </a:r>
            <a:r>
              <a:rPr kumimoji="0" lang="en-US" sz="3600" b="0" i="0" u="none" strike="noStrike" kern="1200" cap="none" spc="0" normalizeH="0" noProof="0" dirty="0" err="1">
                <a:ln>
                  <a:noFill/>
                </a:ln>
                <a:solidFill>
                  <a:prstClr val="white"/>
                </a:solidFill>
                <a:effectLst/>
                <a:uLnTx/>
                <a:uFillTx/>
                <a:latin typeface="Calibri" panose="020F0502020204030204"/>
              </a:rPr>
              <a:t>là</a:t>
            </a:r>
            <a:r>
              <a:rPr kumimoji="0" lang="en-US" sz="3600" b="0" i="0" u="none" strike="noStrike" kern="1200" cap="none" spc="0" normalizeH="0" noProof="0" dirty="0">
                <a:ln>
                  <a:noFill/>
                </a:ln>
                <a:solidFill>
                  <a:prstClr val="white"/>
                </a:solidFill>
                <a:effectLst/>
                <a:uLnTx/>
                <a:uFillTx/>
                <a:latin typeface="Calibri" panose="020F0502020204030204"/>
              </a:rPr>
              <a:t> </a:t>
            </a:r>
            <a:r>
              <a:rPr kumimoji="0" lang="en-US" sz="3600" b="0" i="0" u="none" strike="noStrike" kern="1200" cap="none" spc="0" normalizeH="0" noProof="0" dirty="0" err="1">
                <a:ln>
                  <a:noFill/>
                </a:ln>
                <a:solidFill>
                  <a:prstClr val="white"/>
                </a:solidFill>
                <a:effectLst/>
                <a:uLnTx/>
                <a:uFillTx/>
                <a:latin typeface="Calibri" panose="020F0502020204030204"/>
              </a:rPr>
              <a:t>gì</a:t>
            </a:r>
            <a:r>
              <a:rPr kumimoji="0" lang="en-US" sz="3600" b="0" i="0" u="none" strike="noStrike" kern="1200" cap="none" spc="0" normalizeH="0" noProof="0" dirty="0">
                <a:ln>
                  <a:noFill/>
                </a:ln>
                <a:solidFill>
                  <a:prstClr val="white"/>
                </a:solidFill>
                <a:effectLst/>
                <a:uLnTx/>
                <a:uFillTx/>
                <a:latin typeface="Calibri" panose="020F0502020204030204"/>
              </a:rPr>
              <a:t>?</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15" name="bang c">
            <a:extLst>
              <a:ext uri="{FF2B5EF4-FFF2-40B4-BE49-F238E27FC236}">
                <a16:creationId xmlns="" xmlns:a16="http://schemas.microsoft.com/office/drawing/2014/main" id="{D0E6AFB4-275F-4728-9A13-27E00F9EA3A2}"/>
              </a:ext>
            </a:extLst>
          </p:cNvPr>
          <p:cNvSpPr/>
          <p:nvPr/>
        </p:nvSpPr>
        <p:spPr>
          <a:xfrm flipH="1">
            <a:off x="6227213" y="604635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6526889" y="6148553"/>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en-US" sz="2000" b="0" i="0" u="none" strike="noStrike" kern="1200" cap="none" spc="0" normalizeH="0" baseline="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Cả</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3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đáp</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án</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trên</a:t>
            </a: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6446203" y="5069571"/>
            <a:ext cx="4650419" cy="707886"/>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lang="en-US" sz="2000" dirty="0">
                <a:solidFill>
                  <a:srgbClr val="FFC000"/>
                </a:solidFill>
                <a:ea typeface="Tahoma" panose="020B0604030504040204" pitchFamily="34" charset="0"/>
                <a:cs typeface="Tahoma" panose="020B0604030504040204" pitchFamily="34" charset="0"/>
              </a:rPr>
              <a:t>B. </a:t>
            </a:r>
            <a:r>
              <a:rPr lang="en-US" sz="2000" dirty="0" err="1">
                <a:solidFill>
                  <a:prstClr val="white"/>
                </a:solidFill>
                <a:ea typeface="Tahoma" panose="020B0604030504040204" pitchFamily="34" charset="0"/>
                <a:cs typeface="Tahoma" panose="020B0604030504040204" pitchFamily="34" charset="0"/>
              </a:rPr>
              <a:t>Giúp</a:t>
            </a:r>
            <a:r>
              <a:rPr lang="en-US" sz="2000" dirty="0">
                <a:solidFill>
                  <a:prstClr val="white"/>
                </a:solidFill>
                <a:ea typeface="Tahoma" panose="020B0604030504040204" pitchFamily="34" charset="0"/>
                <a:cs typeface="Tahoma" panose="020B0604030504040204" pitchFamily="34" charset="0"/>
              </a:rPr>
              <a:t> </a:t>
            </a:r>
            <a:r>
              <a:rPr lang="en-US" sz="2000" dirty="0" err="1">
                <a:solidFill>
                  <a:prstClr val="white"/>
                </a:solidFill>
                <a:ea typeface="Tahoma" panose="020B0604030504040204" pitchFamily="34" charset="0"/>
                <a:cs typeface="Tahoma" panose="020B0604030504040204" pitchFamily="34" charset="0"/>
              </a:rPr>
              <a:t>sự</a:t>
            </a:r>
            <a:r>
              <a:rPr lang="en-US" sz="2000" dirty="0">
                <a:solidFill>
                  <a:prstClr val="white"/>
                </a:solidFill>
                <a:ea typeface="Tahoma" panose="020B0604030504040204" pitchFamily="34" charset="0"/>
                <a:cs typeface="Tahoma" panose="020B0604030504040204" pitchFamily="34" charset="0"/>
              </a:rPr>
              <a:t> </a:t>
            </a:r>
            <a:r>
              <a:rPr lang="en-US" sz="2000" dirty="0" err="1">
                <a:solidFill>
                  <a:prstClr val="white"/>
                </a:solidFill>
                <a:ea typeface="Tahoma" panose="020B0604030504040204" pitchFamily="34" charset="0"/>
                <a:cs typeface="Tahoma" panose="020B0604030504040204" pitchFamily="34" charset="0"/>
              </a:rPr>
              <a:t>vật</a:t>
            </a:r>
            <a:r>
              <a:rPr lang="en-US" sz="2000" dirty="0">
                <a:solidFill>
                  <a:prstClr val="white"/>
                </a:solidFill>
                <a:ea typeface="Tahoma" panose="020B0604030504040204" pitchFamily="34" charset="0"/>
                <a:cs typeface="Tahoma" panose="020B0604030504040204" pitchFamily="34" charset="0"/>
              </a:rPr>
              <a:t>, </a:t>
            </a:r>
            <a:r>
              <a:rPr lang="en-US" sz="2000" dirty="0" err="1">
                <a:solidFill>
                  <a:prstClr val="white"/>
                </a:solidFill>
                <a:ea typeface="Tahoma" panose="020B0604030504040204" pitchFamily="34" charset="0"/>
                <a:cs typeface="Tahoma" panose="020B0604030504040204" pitchFamily="34" charset="0"/>
              </a:rPr>
              <a:t>hiện</a:t>
            </a:r>
            <a:r>
              <a:rPr lang="en-US" sz="2000" dirty="0">
                <a:solidFill>
                  <a:prstClr val="white"/>
                </a:solidFill>
                <a:ea typeface="Tahoma" panose="020B0604030504040204" pitchFamily="34" charset="0"/>
                <a:cs typeface="Tahoma" panose="020B0604030504040204" pitchFamily="34" charset="0"/>
              </a:rPr>
              <a:t> </a:t>
            </a:r>
            <a:r>
              <a:rPr lang="en-US" sz="2000" dirty="0" err="1">
                <a:solidFill>
                  <a:prstClr val="white"/>
                </a:solidFill>
                <a:ea typeface="Tahoma" panose="020B0604030504040204" pitchFamily="34" charset="0"/>
                <a:cs typeface="Tahoma" panose="020B0604030504040204" pitchFamily="34" charset="0"/>
              </a:rPr>
              <a:t>tượng</a:t>
            </a:r>
            <a:r>
              <a:rPr lang="en-US" sz="2000" dirty="0">
                <a:solidFill>
                  <a:prstClr val="white"/>
                </a:solidFill>
                <a:ea typeface="Tahoma" panose="020B0604030504040204" pitchFamily="34" charset="0"/>
                <a:cs typeface="Tahoma" panose="020B0604030504040204" pitchFamily="34" charset="0"/>
              </a:rPr>
              <a:t> </a:t>
            </a:r>
            <a:r>
              <a:rPr lang="en-US" sz="2000" dirty="0" err="1">
                <a:solidFill>
                  <a:prstClr val="white"/>
                </a:solidFill>
                <a:ea typeface="Tahoma" panose="020B0604030504040204" pitchFamily="34" charset="0"/>
                <a:cs typeface="Tahoma" panose="020B0604030504040204" pitchFamily="34" charset="0"/>
              </a:rPr>
              <a:t>giống</a:t>
            </a:r>
            <a:r>
              <a:rPr lang="en-US" sz="2000" dirty="0">
                <a:solidFill>
                  <a:prstClr val="white"/>
                </a:solidFill>
                <a:ea typeface="Tahoma" panose="020B0604030504040204" pitchFamily="34" charset="0"/>
                <a:cs typeface="Tahoma" panose="020B0604030504040204" pitchFamily="34" charset="0"/>
              </a:rPr>
              <a:t> </a:t>
            </a:r>
            <a:r>
              <a:rPr lang="en-US" sz="2000" dirty="0" err="1">
                <a:solidFill>
                  <a:prstClr val="white"/>
                </a:solidFill>
                <a:ea typeface="Tahoma" panose="020B0604030504040204" pitchFamily="34" charset="0"/>
                <a:cs typeface="Tahoma" panose="020B0604030504040204" pitchFamily="34" charset="0"/>
              </a:rPr>
              <a:t>như</a:t>
            </a:r>
            <a:r>
              <a:rPr lang="en-US" sz="2000" dirty="0">
                <a:solidFill>
                  <a:prstClr val="white"/>
                </a:solidFill>
                <a:ea typeface="Tahoma" panose="020B0604030504040204" pitchFamily="34" charset="0"/>
                <a:cs typeface="Tahoma" panose="020B0604030504040204" pitchFamily="34" charset="0"/>
              </a:rPr>
              <a:t> con </a:t>
            </a:r>
            <a:r>
              <a:rPr lang="en-US" sz="2000" dirty="0" err="1">
                <a:solidFill>
                  <a:prstClr val="white"/>
                </a:solidFill>
                <a:ea typeface="Tahoma" panose="020B0604030504040204" pitchFamily="34" charset="0"/>
                <a:cs typeface="Tahoma" panose="020B0604030504040204" pitchFamily="34" charset="0"/>
              </a:rPr>
              <a:t>người</a:t>
            </a:r>
            <a:endParaRPr lang="en-US" sz="2000" dirty="0">
              <a:solidFill>
                <a:prstClr val="white"/>
              </a:solidFill>
              <a:ea typeface="Tahoma" panose="020B0604030504040204" pitchFamily="34" charset="0"/>
              <a:cs typeface="Tahoma" panose="020B0604030504040204" pitchFamily="34"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862146" y="610708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106008"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en-US" sz="2000" b="0" i="0" u="none" strike="noStrike" kern="1200" cap="none" spc="0" normalizeH="0" baseline="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Giúp</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sự</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vật</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hiện</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tượng</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có</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hồn</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hơn</a:t>
            </a: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1140557" y="6060425"/>
            <a:ext cx="4650419"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kumimoji="0" lang="en-US" sz="2000" b="0" i="0" u="none" strike="noStrike" kern="1200" cap="none" spc="0" normalizeH="0" baseline="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Giúp</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câu</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văn</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trở</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nên</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sinh</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động</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ngộ</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nghĩnh</a:t>
            </a: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2202905" y="2630411"/>
            <a:ext cx="487363" cy="487363"/>
          </a:xfrm>
          <a:prstGeom prst="rect">
            <a:avLst/>
          </a:prstGeom>
        </p:spPr>
      </p:pic>
      <p:pic>
        <p:nvPicPr>
          <p:cNvPr id="2" name="10 seconds countdown (Đồng hồ đếm ngược 10 giây)">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5"/>
          <a:stretch>
            <a:fillRect/>
          </a:stretch>
        </p:blipFill>
        <p:spPr>
          <a:xfrm>
            <a:off x="9582915" y="929407"/>
            <a:ext cx="2192226" cy="1233127"/>
          </a:xfrm>
          <a:prstGeom prst="rect">
            <a:avLst/>
          </a:prstGeom>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seq concurrent="1" nextAc="seek">
              <p:cTn id="188" restart="whenNotActive" fill="hold" evtFilter="cancelBubble" nodeType="interactiveSeq">
                <p:stCondLst>
                  <p:cond evt="onClick" delay="0">
                    <p:tgtEl>
                      <p:spTgt spid="2"/>
                    </p:tgtEl>
                  </p:cond>
                </p:stCondLst>
                <p:endSync evt="end" delay="0">
                  <p:rtn val="all"/>
                </p:endSync>
                <p:childTnLst>
                  <p:par>
                    <p:cTn id="189" fill="hold">
                      <p:stCondLst>
                        <p:cond delay="0"/>
                      </p:stCondLst>
                      <p:childTnLst>
                        <p:par>
                          <p:cTn id="190" fill="hold">
                            <p:stCondLst>
                              <p:cond delay="0"/>
                            </p:stCondLst>
                            <p:childTnLst>
                              <p:par>
                                <p:cTn id="191" presetID="2" presetClass="mediacall" presetSubtype="0" fill="hold" nodeType="clickEffect">
                                  <p:stCondLst>
                                    <p:cond delay="0"/>
                                  </p:stCondLst>
                                  <p:childTnLst>
                                    <p:cmd type="call" cmd="togglePause">
                                      <p:cBhvr>
                                        <p:cTn id="192" dur="1" fill="hold"/>
                                        <p:tgtEl>
                                          <p:spTgt spid="2"/>
                                        </p:tgtEl>
                                      </p:cBhvr>
                                    </p:cmd>
                                  </p:childTnLst>
                                </p:cTn>
                              </p:par>
                            </p:childTnLst>
                          </p:cTn>
                        </p:par>
                      </p:childTnLst>
                    </p:cTn>
                  </p:par>
                </p:childTnLst>
              </p:cTn>
              <p:nextCondLst>
                <p:cond evt="onClick" delay="0">
                  <p:tgtEl>
                    <p:spTgt spid="2"/>
                  </p:tgtEl>
                </p:cond>
              </p:nextCondLst>
            </p:seq>
            <p:video>
              <p:cMediaNode vol="80000">
                <p:cTn id="193" fill="hold" display="0">
                  <p:stCondLst>
                    <p:cond delay="indefinite"/>
                  </p:stCondLst>
                </p:cTn>
                <p:tgtEl>
                  <p:spTgt spid="2"/>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CBAA"/>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5F8C02DD-E862-FA79-463D-AF659C3B32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9066" y="869834"/>
            <a:ext cx="7565792" cy="6096528"/>
          </a:xfrm>
          <a:prstGeom prst="rect">
            <a:avLst/>
          </a:prstGeom>
        </p:spPr>
      </p:pic>
      <p:pic>
        <p:nvPicPr>
          <p:cNvPr id="10" name="Picture 9">
            <a:extLst>
              <a:ext uri="{FF2B5EF4-FFF2-40B4-BE49-F238E27FC236}">
                <a16:creationId xmlns="" xmlns:a16="http://schemas.microsoft.com/office/drawing/2014/main" id="{E4037C7C-6283-681B-D7D2-A786E1B821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7872" y="0"/>
            <a:ext cx="12125995" cy="4535817"/>
          </a:xfrm>
          <a:prstGeom prst="rect">
            <a:avLst/>
          </a:prstGeom>
        </p:spPr>
      </p:pic>
    </p:spTree>
    <p:extLst>
      <p:ext uri="{BB962C8B-B14F-4D97-AF65-F5344CB8AC3E}">
        <p14:creationId xmlns:p14="http://schemas.microsoft.com/office/powerpoint/2010/main" val="4136297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1026" name="Picture 2" descr="Chim Vành Khuyên - Dạy Bé Tập Hát Chim Vanh Khuyen N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0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480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9028824" y="3647746"/>
            <a:ext cx="3163176" cy="3393362"/>
          </a:xfrm>
          <a:prstGeom prst="rect">
            <a:avLst/>
          </a:prstGeom>
        </p:spPr>
      </p:pic>
      <p:sp>
        <p:nvSpPr>
          <p:cNvPr id="7" name="对话气泡: 圆角矩形 6">
            <a:extLst>
              <a:ext uri="{FF2B5EF4-FFF2-40B4-BE49-F238E27FC236}">
                <a16:creationId xmlns="" xmlns:a16="http://schemas.microsoft.com/office/drawing/2014/main" id="{9B4F9A15-DE08-470F-A183-0E9569C3FC8A}"/>
              </a:ext>
            </a:extLst>
          </p:cNvPr>
          <p:cNvSpPr/>
          <p:nvPr/>
        </p:nvSpPr>
        <p:spPr>
          <a:xfrm>
            <a:off x="3076575" y="1238250"/>
            <a:ext cx="6788733" cy="2193639"/>
          </a:xfrm>
          <a:prstGeom prst="wedgeRoundRectCallout">
            <a:avLst>
              <a:gd name="adj1" fmla="val 48555"/>
              <a:gd name="adj2" fmla="val 81732"/>
              <a:gd name="adj3" fmla="val 16667"/>
            </a:avLst>
          </a:prstGeom>
          <a:solidFill>
            <a:srgbClr val="F2A068"/>
          </a:solidFill>
          <a:ln w="381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effectLst/>
                <a:latin typeface="Cambria" panose="02040503050406030204" pitchFamily="18" charset="0"/>
                <a:ea typeface="Cambria" panose="02040503050406030204" pitchFamily="18" charset="0"/>
              </a:rPr>
              <a:t>Đ</a:t>
            </a:r>
            <a:r>
              <a:rPr lang="vi-VN" sz="3600" b="1" dirty="0">
                <a:solidFill>
                  <a:srgbClr val="002060"/>
                </a:solidFill>
                <a:effectLst/>
                <a:latin typeface="Cambria" panose="02040503050406030204" pitchFamily="18" charset="0"/>
                <a:ea typeface="Cambria" panose="02040503050406030204" pitchFamily="18" charset="0"/>
              </a:rPr>
              <a:t>ặt 1 câu về con vật, cây cối, đồ vật,… trong đó có sử dụng biện pháp nhân hóa.</a:t>
            </a:r>
            <a:endParaRPr lang="en-US" sz="3600" b="1" dirty="0">
              <a:solidFill>
                <a:srgbClr val="002060"/>
              </a:solidFill>
              <a:effectLst/>
              <a:latin typeface="Cambria" panose="02040503050406030204" pitchFamily="18" charset="0"/>
              <a:ea typeface="Cambria" panose="02040503050406030204" pitchFamily="18" charset="0"/>
            </a:endParaRPr>
          </a:p>
        </p:txBody>
      </p:sp>
      <p:pic>
        <p:nvPicPr>
          <p:cNvPr id="9" name="图片 8">
            <a:extLst>
              <a:ext uri="{FF2B5EF4-FFF2-40B4-BE49-F238E27FC236}">
                <a16:creationId xmlns="" xmlns:a16="http://schemas.microsoft.com/office/drawing/2014/main" id="{C556ACED-C885-43A9-B05B-2E705041DA1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416381">
            <a:off x="6718029" y="914960"/>
            <a:ext cx="7282244" cy="1193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9C4673C8-99BF-6407-6D09-586D67A19FC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7389"/>
          <a:stretch>
            <a:fillRect/>
          </a:stretch>
        </p:blipFill>
        <p:spPr>
          <a:xfrm>
            <a:off x="-475062" y="4054737"/>
            <a:ext cx="3147411" cy="3376450"/>
          </a:xfrm>
          <a:prstGeom prst="rect">
            <a:avLst/>
          </a:prstGeom>
          <a:ln>
            <a:noFill/>
          </a:ln>
          <a:effectLst>
            <a:outerShdw blurRad="292100" dist="139700" dir="2700000" algn="tl" rotWithShape="0">
              <a:srgbClr val="333333">
                <a:alpha val="65000"/>
              </a:srgbClr>
            </a:outerShdw>
          </a:effectLst>
        </p:spPr>
      </p:pic>
      <p:pic>
        <p:nvPicPr>
          <p:cNvPr id="7" name="图片 3">
            <a:extLst>
              <a:ext uri="{FF2B5EF4-FFF2-40B4-BE49-F238E27FC236}">
                <a16:creationId xmlns="" xmlns:a16="http://schemas.microsoft.com/office/drawing/2014/main" id="{8F4040D7-204F-F0B6-A06A-C0D27D62D4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9252619" y="3694956"/>
            <a:ext cx="3163176" cy="3393362"/>
          </a:xfrm>
          <a:prstGeom prst="rect">
            <a:avLst/>
          </a:prstGeom>
        </p:spPr>
      </p:pic>
    </p:spTree>
    <p:extLst>
      <p:ext uri="{BB962C8B-B14F-4D97-AF65-F5344CB8AC3E}">
        <p14:creationId xmlns:p14="http://schemas.microsoft.com/office/powerpoint/2010/main" val="1877986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20">
            <a:extLst>
              <a:ext uri="{FF2B5EF4-FFF2-40B4-BE49-F238E27FC236}">
                <a16:creationId xmlns="" xmlns:a16="http://schemas.microsoft.com/office/drawing/2014/main" id="{19F9FFFC-943D-D689-B337-3625DF6DF1F2}"/>
              </a:ext>
            </a:extLst>
          </p:cNvPr>
          <p:cNvGrpSpPr/>
          <p:nvPr/>
        </p:nvGrpSpPr>
        <p:grpSpPr>
          <a:xfrm>
            <a:off x="93845" y="0"/>
            <a:ext cx="11743660" cy="1506969"/>
            <a:chOff x="282113" y="-266309"/>
            <a:chExt cx="8548770" cy="1130227"/>
          </a:xfrm>
        </p:grpSpPr>
        <p:sp>
          <p:nvSpPr>
            <p:cNvPr id="3" name="Hình chữ nhật: Góc Tròn 3">
              <a:extLst>
                <a:ext uri="{FF2B5EF4-FFF2-40B4-BE49-F238E27FC236}">
                  <a16:creationId xmlns="" xmlns:a16="http://schemas.microsoft.com/office/drawing/2014/main" id="{1521D65E-9DC3-A2F6-5AEE-3085503553FE}"/>
                </a:ext>
              </a:extLst>
            </p:cNvPr>
            <p:cNvSpPr/>
            <p:nvPr/>
          </p:nvSpPr>
          <p:spPr>
            <a:xfrm>
              <a:off x="282113" y="-114039"/>
              <a:ext cx="8548770" cy="786977"/>
            </a:xfrm>
            <a:custGeom>
              <a:avLst/>
              <a:gdLst>
                <a:gd name="connsiteX0" fmla="*/ 0 w 8548770"/>
                <a:gd name="connsiteY0" fmla="*/ 131165 h 786977"/>
                <a:gd name="connsiteX1" fmla="*/ 131165 w 8548770"/>
                <a:gd name="connsiteY1" fmla="*/ 0 h 786977"/>
                <a:gd name="connsiteX2" fmla="*/ 738837 w 8548770"/>
                <a:gd name="connsiteY2" fmla="*/ 0 h 786977"/>
                <a:gd name="connsiteX3" fmla="*/ 1180781 w 8548770"/>
                <a:gd name="connsiteY3" fmla="*/ 0 h 786977"/>
                <a:gd name="connsiteX4" fmla="*/ 1871317 w 8548770"/>
                <a:gd name="connsiteY4" fmla="*/ 0 h 786977"/>
                <a:gd name="connsiteX5" fmla="*/ 2644718 w 8548770"/>
                <a:gd name="connsiteY5" fmla="*/ 0 h 786977"/>
                <a:gd name="connsiteX6" fmla="*/ 3500984 w 8548770"/>
                <a:gd name="connsiteY6" fmla="*/ 0 h 786977"/>
                <a:gd name="connsiteX7" fmla="*/ 3942927 w 8548770"/>
                <a:gd name="connsiteY7" fmla="*/ 0 h 786977"/>
                <a:gd name="connsiteX8" fmla="*/ 4716328 w 8548770"/>
                <a:gd name="connsiteY8" fmla="*/ 0 h 786977"/>
                <a:gd name="connsiteX9" fmla="*/ 5158272 w 8548770"/>
                <a:gd name="connsiteY9" fmla="*/ 0 h 786977"/>
                <a:gd name="connsiteX10" fmla="*/ 5683080 w 8548770"/>
                <a:gd name="connsiteY10" fmla="*/ 0 h 786977"/>
                <a:gd name="connsiteX11" fmla="*/ 6290752 w 8548770"/>
                <a:gd name="connsiteY11" fmla="*/ 0 h 786977"/>
                <a:gd name="connsiteX12" fmla="*/ 6732696 w 8548770"/>
                <a:gd name="connsiteY12" fmla="*/ 0 h 786977"/>
                <a:gd name="connsiteX13" fmla="*/ 7340368 w 8548770"/>
                <a:gd name="connsiteY13" fmla="*/ 0 h 786977"/>
                <a:gd name="connsiteX14" fmla="*/ 8417605 w 8548770"/>
                <a:gd name="connsiteY14" fmla="*/ 0 h 786977"/>
                <a:gd name="connsiteX15" fmla="*/ 8548770 w 8548770"/>
                <a:gd name="connsiteY15" fmla="*/ 131165 h 786977"/>
                <a:gd name="connsiteX16" fmla="*/ 8548770 w 8548770"/>
                <a:gd name="connsiteY16" fmla="*/ 655812 h 786977"/>
                <a:gd name="connsiteX17" fmla="*/ 8417605 w 8548770"/>
                <a:gd name="connsiteY17" fmla="*/ 786977 h 786977"/>
                <a:gd name="connsiteX18" fmla="*/ 7561340 w 8548770"/>
                <a:gd name="connsiteY18" fmla="*/ 786977 h 786977"/>
                <a:gd name="connsiteX19" fmla="*/ 6870803 w 8548770"/>
                <a:gd name="connsiteY19" fmla="*/ 786977 h 786977"/>
                <a:gd name="connsiteX20" fmla="*/ 6345995 w 8548770"/>
                <a:gd name="connsiteY20" fmla="*/ 786977 h 786977"/>
                <a:gd name="connsiteX21" fmla="*/ 5904052 w 8548770"/>
                <a:gd name="connsiteY21" fmla="*/ 786977 h 786977"/>
                <a:gd name="connsiteX22" fmla="*/ 5296379 w 8548770"/>
                <a:gd name="connsiteY22" fmla="*/ 786977 h 786977"/>
                <a:gd name="connsiteX23" fmla="*/ 4854436 w 8548770"/>
                <a:gd name="connsiteY23" fmla="*/ 786977 h 786977"/>
                <a:gd name="connsiteX24" fmla="*/ 4081035 w 8548770"/>
                <a:gd name="connsiteY24" fmla="*/ 786977 h 786977"/>
                <a:gd name="connsiteX25" fmla="*/ 3224769 w 8548770"/>
                <a:gd name="connsiteY25" fmla="*/ 786977 h 786977"/>
                <a:gd name="connsiteX26" fmla="*/ 2451368 w 8548770"/>
                <a:gd name="connsiteY26" fmla="*/ 786977 h 786977"/>
                <a:gd name="connsiteX27" fmla="*/ 2009425 w 8548770"/>
                <a:gd name="connsiteY27" fmla="*/ 786977 h 786977"/>
                <a:gd name="connsiteX28" fmla="*/ 1567481 w 8548770"/>
                <a:gd name="connsiteY28" fmla="*/ 786977 h 786977"/>
                <a:gd name="connsiteX29" fmla="*/ 959809 w 8548770"/>
                <a:gd name="connsiteY29" fmla="*/ 786977 h 786977"/>
                <a:gd name="connsiteX30" fmla="*/ 131165 w 8548770"/>
                <a:gd name="connsiteY30" fmla="*/ 786977 h 786977"/>
                <a:gd name="connsiteX31" fmla="*/ 0 w 8548770"/>
                <a:gd name="connsiteY31" fmla="*/ 655812 h 786977"/>
                <a:gd name="connsiteX32" fmla="*/ 0 w 8548770"/>
                <a:gd name="connsiteY32" fmla="*/ 131165 h 78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786977" fill="none" extrusionOk="0">
                  <a:moveTo>
                    <a:pt x="0" y="131165"/>
                  </a:moveTo>
                  <a:cubicBezTo>
                    <a:pt x="12519" y="48350"/>
                    <a:pt x="54598" y="-1359"/>
                    <a:pt x="131165" y="0"/>
                  </a:cubicBezTo>
                  <a:cubicBezTo>
                    <a:pt x="344547" y="3277"/>
                    <a:pt x="478991" y="23214"/>
                    <a:pt x="738837" y="0"/>
                  </a:cubicBezTo>
                  <a:cubicBezTo>
                    <a:pt x="998683" y="-23214"/>
                    <a:pt x="1072796" y="3818"/>
                    <a:pt x="1180781" y="0"/>
                  </a:cubicBezTo>
                  <a:cubicBezTo>
                    <a:pt x="1288766" y="-3818"/>
                    <a:pt x="1704820" y="13570"/>
                    <a:pt x="1871317" y="0"/>
                  </a:cubicBezTo>
                  <a:cubicBezTo>
                    <a:pt x="2037814" y="-13570"/>
                    <a:pt x="2402835" y="33665"/>
                    <a:pt x="2644718" y="0"/>
                  </a:cubicBezTo>
                  <a:cubicBezTo>
                    <a:pt x="2886601" y="-33665"/>
                    <a:pt x="3077144" y="-25340"/>
                    <a:pt x="3500984" y="0"/>
                  </a:cubicBezTo>
                  <a:cubicBezTo>
                    <a:pt x="3924824" y="25340"/>
                    <a:pt x="3806155" y="-9477"/>
                    <a:pt x="3942927" y="0"/>
                  </a:cubicBezTo>
                  <a:cubicBezTo>
                    <a:pt x="4079699" y="9477"/>
                    <a:pt x="4511469" y="37469"/>
                    <a:pt x="4716328" y="0"/>
                  </a:cubicBezTo>
                  <a:cubicBezTo>
                    <a:pt x="4921187" y="-37469"/>
                    <a:pt x="4966229" y="7459"/>
                    <a:pt x="5158272" y="0"/>
                  </a:cubicBezTo>
                  <a:cubicBezTo>
                    <a:pt x="5350315" y="-7459"/>
                    <a:pt x="5492795" y="196"/>
                    <a:pt x="5683080" y="0"/>
                  </a:cubicBezTo>
                  <a:cubicBezTo>
                    <a:pt x="5873365" y="-196"/>
                    <a:pt x="6003392" y="3312"/>
                    <a:pt x="6290752" y="0"/>
                  </a:cubicBezTo>
                  <a:cubicBezTo>
                    <a:pt x="6578112" y="-3312"/>
                    <a:pt x="6615702" y="-7375"/>
                    <a:pt x="6732696" y="0"/>
                  </a:cubicBezTo>
                  <a:cubicBezTo>
                    <a:pt x="6849690" y="7375"/>
                    <a:pt x="7160306" y="-2651"/>
                    <a:pt x="7340368" y="0"/>
                  </a:cubicBezTo>
                  <a:cubicBezTo>
                    <a:pt x="7520430" y="2651"/>
                    <a:pt x="7926814" y="-4579"/>
                    <a:pt x="8417605" y="0"/>
                  </a:cubicBezTo>
                  <a:cubicBezTo>
                    <a:pt x="8477846" y="1794"/>
                    <a:pt x="8561682" y="67617"/>
                    <a:pt x="8548770" y="131165"/>
                  </a:cubicBezTo>
                  <a:cubicBezTo>
                    <a:pt x="8564228" y="370445"/>
                    <a:pt x="8541759" y="473795"/>
                    <a:pt x="8548770" y="655812"/>
                  </a:cubicBezTo>
                  <a:cubicBezTo>
                    <a:pt x="8547831" y="731280"/>
                    <a:pt x="8489629" y="793628"/>
                    <a:pt x="8417605" y="786977"/>
                  </a:cubicBezTo>
                  <a:cubicBezTo>
                    <a:pt x="8164466" y="751561"/>
                    <a:pt x="7817207" y="761766"/>
                    <a:pt x="7561340" y="786977"/>
                  </a:cubicBezTo>
                  <a:cubicBezTo>
                    <a:pt x="7305474" y="812188"/>
                    <a:pt x="7091379" y="770839"/>
                    <a:pt x="6870803" y="786977"/>
                  </a:cubicBezTo>
                  <a:cubicBezTo>
                    <a:pt x="6650227" y="803115"/>
                    <a:pt x="6569128" y="768394"/>
                    <a:pt x="6345995" y="786977"/>
                  </a:cubicBezTo>
                  <a:cubicBezTo>
                    <a:pt x="6122862" y="805560"/>
                    <a:pt x="6034577" y="772790"/>
                    <a:pt x="5904052" y="786977"/>
                  </a:cubicBezTo>
                  <a:cubicBezTo>
                    <a:pt x="5773527" y="801164"/>
                    <a:pt x="5560011" y="775232"/>
                    <a:pt x="5296379" y="786977"/>
                  </a:cubicBezTo>
                  <a:cubicBezTo>
                    <a:pt x="5032747" y="798722"/>
                    <a:pt x="5013903" y="795140"/>
                    <a:pt x="4854436" y="786977"/>
                  </a:cubicBezTo>
                  <a:cubicBezTo>
                    <a:pt x="4694969" y="778814"/>
                    <a:pt x="4375115" y="794053"/>
                    <a:pt x="4081035" y="786977"/>
                  </a:cubicBezTo>
                  <a:cubicBezTo>
                    <a:pt x="3786955" y="779901"/>
                    <a:pt x="3586897" y="829106"/>
                    <a:pt x="3224769" y="786977"/>
                  </a:cubicBezTo>
                  <a:cubicBezTo>
                    <a:pt x="2862641" y="744848"/>
                    <a:pt x="2642282" y="809541"/>
                    <a:pt x="2451368" y="786977"/>
                  </a:cubicBezTo>
                  <a:cubicBezTo>
                    <a:pt x="2260454" y="764413"/>
                    <a:pt x="2178519" y="781572"/>
                    <a:pt x="2009425" y="786977"/>
                  </a:cubicBezTo>
                  <a:cubicBezTo>
                    <a:pt x="1840331" y="792382"/>
                    <a:pt x="1774765" y="802820"/>
                    <a:pt x="1567481" y="786977"/>
                  </a:cubicBezTo>
                  <a:cubicBezTo>
                    <a:pt x="1360197" y="771134"/>
                    <a:pt x="1102103" y="814061"/>
                    <a:pt x="959809" y="786977"/>
                  </a:cubicBezTo>
                  <a:cubicBezTo>
                    <a:pt x="817515" y="759893"/>
                    <a:pt x="376294" y="799678"/>
                    <a:pt x="131165" y="786977"/>
                  </a:cubicBezTo>
                  <a:cubicBezTo>
                    <a:pt x="74077" y="787273"/>
                    <a:pt x="11530" y="733383"/>
                    <a:pt x="0" y="655812"/>
                  </a:cubicBezTo>
                  <a:cubicBezTo>
                    <a:pt x="-5219" y="419309"/>
                    <a:pt x="17598" y="380607"/>
                    <a:pt x="0" y="131165"/>
                  </a:cubicBezTo>
                  <a:close/>
                </a:path>
                <a:path w="8548770" h="786977" stroke="0" extrusionOk="0">
                  <a:moveTo>
                    <a:pt x="0" y="131165"/>
                  </a:moveTo>
                  <a:cubicBezTo>
                    <a:pt x="6722" y="57596"/>
                    <a:pt x="58316" y="16679"/>
                    <a:pt x="131165" y="0"/>
                  </a:cubicBezTo>
                  <a:cubicBezTo>
                    <a:pt x="242739" y="41"/>
                    <a:pt x="460924" y="20485"/>
                    <a:pt x="573108" y="0"/>
                  </a:cubicBezTo>
                  <a:cubicBezTo>
                    <a:pt x="685292" y="-20485"/>
                    <a:pt x="833807" y="-21153"/>
                    <a:pt x="1015052" y="0"/>
                  </a:cubicBezTo>
                  <a:cubicBezTo>
                    <a:pt x="1196297" y="21153"/>
                    <a:pt x="1432336" y="25579"/>
                    <a:pt x="1622724" y="0"/>
                  </a:cubicBezTo>
                  <a:cubicBezTo>
                    <a:pt x="1813112" y="-25579"/>
                    <a:pt x="2171249" y="-7118"/>
                    <a:pt x="2478990" y="0"/>
                  </a:cubicBezTo>
                  <a:cubicBezTo>
                    <a:pt x="2786731" y="7118"/>
                    <a:pt x="2792517" y="6340"/>
                    <a:pt x="2920933" y="0"/>
                  </a:cubicBezTo>
                  <a:cubicBezTo>
                    <a:pt x="3049349" y="-6340"/>
                    <a:pt x="3262064" y="-8711"/>
                    <a:pt x="3445741" y="0"/>
                  </a:cubicBezTo>
                  <a:cubicBezTo>
                    <a:pt x="3629418" y="8711"/>
                    <a:pt x="3721209" y="16668"/>
                    <a:pt x="3970549" y="0"/>
                  </a:cubicBezTo>
                  <a:cubicBezTo>
                    <a:pt x="4219889" y="-16668"/>
                    <a:pt x="4307834" y="-1132"/>
                    <a:pt x="4578221" y="0"/>
                  </a:cubicBezTo>
                  <a:cubicBezTo>
                    <a:pt x="4848608" y="1132"/>
                    <a:pt x="5127950" y="-22367"/>
                    <a:pt x="5268758" y="0"/>
                  </a:cubicBezTo>
                  <a:cubicBezTo>
                    <a:pt x="5409566" y="22367"/>
                    <a:pt x="5539065" y="-17229"/>
                    <a:pt x="5710701" y="0"/>
                  </a:cubicBezTo>
                  <a:cubicBezTo>
                    <a:pt x="5882337" y="17229"/>
                    <a:pt x="6074580" y="9842"/>
                    <a:pt x="6235509" y="0"/>
                  </a:cubicBezTo>
                  <a:cubicBezTo>
                    <a:pt x="6396438" y="-9842"/>
                    <a:pt x="6812777" y="34611"/>
                    <a:pt x="7008910" y="0"/>
                  </a:cubicBezTo>
                  <a:cubicBezTo>
                    <a:pt x="7205043" y="-34611"/>
                    <a:pt x="7411746" y="-34092"/>
                    <a:pt x="7782311" y="0"/>
                  </a:cubicBezTo>
                  <a:cubicBezTo>
                    <a:pt x="8152876" y="34092"/>
                    <a:pt x="8249869" y="13261"/>
                    <a:pt x="8417605" y="0"/>
                  </a:cubicBezTo>
                  <a:cubicBezTo>
                    <a:pt x="8494032" y="-10598"/>
                    <a:pt x="8542381" y="52924"/>
                    <a:pt x="8548770" y="131165"/>
                  </a:cubicBezTo>
                  <a:cubicBezTo>
                    <a:pt x="8552887" y="290628"/>
                    <a:pt x="8543230" y="521553"/>
                    <a:pt x="8548770" y="655812"/>
                  </a:cubicBezTo>
                  <a:cubicBezTo>
                    <a:pt x="8550526" y="728034"/>
                    <a:pt x="8498915" y="789822"/>
                    <a:pt x="8417605" y="786977"/>
                  </a:cubicBezTo>
                  <a:cubicBezTo>
                    <a:pt x="8228993" y="802467"/>
                    <a:pt x="7838019" y="782040"/>
                    <a:pt x="7561340" y="786977"/>
                  </a:cubicBezTo>
                  <a:cubicBezTo>
                    <a:pt x="7284661" y="791914"/>
                    <a:pt x="7062680" y="821205"/>
                    <a:pt x="6705074" y="786977"/>
                  </a:cubicBezTo>
                  <a:cubicBezTo>
                    <a:pt x="6347468" y="752749"/>
                    <a:pt x="6246565" y="758931"/>
                    <a:pt x="5848809" y="786977"/>
                  </a:cubicBezTo>
                  <a:cubicBezTo>
                    <a:pt x="5451054" y="815023"/>
                    <a:pt x="5315462" y="780162"/>
                    <a:pt x="5158272" y="786977"/>
                  </a:cubicBezTo>
                  <a:cubicBezTo>
                    <a:pt x="5001082" y="793792"/>
                    <a:pt x="4797397" y="764461"/>
                    <a:pt x="4467735" y="786977"/>
                  </a:cubicBezTo>
                  <a:cubicBezTo>
                    <a:pt x="4138073" y="809493"/>
                    <a:pt x="4102685" y="807407"/>
                    <a:pt x="3860063" y="786977"/>
                  </a:cubicBezTo>
                  <a:cubicBezTo>
                    <a:pt x="3617441" y="766547"/>
                    <a:pt x="3591084" y="798921"/>
                    <a:pt x="3335255" y="786977"/>
                  </a:cubicBezTo>
                  <a:cubicBezTo>
                    <a:pt x="3079426" y="775033"/>
                    <a:pt x="2946056" y="805219"/>
                    <a:pt x="2810447" y="786977"/>
                  </a:cubicBezTo>
                  <a:cubicBezTo>
                    <a:pt x="2674838" y="768735"/>
                    <a:pt x="2442495" y="761700"/>
                    <a:pt x="2202775" y="786977"/>
                  </a:cubicBezTo>
                  <a:cubicBezTo>
                    <a:pt x="1963055" y="812254"/>
                    <a:pt x="1641246" y="813668"/>
                    <a:pt x="1429374" y="786977"/>
                  </a:cubicBezTo>
                  <a:cubicBezTo>
                    <a:pt x="1217502" y="760286"/>
                    <a:pt x="1093408" y="802734"/>
                    <a:pt x="904566" y="786977"/>
                  </a:cubicBezTo>
                  <a:cubicBezTo>
                    <a:pt x="715724" y="771220"/>
                    <a:pt x="358141" y="821683"/>
                    <a:pt x="131165" y="786977"/>
                  </a:cubicBezTo>
                  <a:cubicBezTo>
                    <a:pt x="52893" y="784830"/>
                    <a:pt x="-805" y="725125"/>
                    <a:pt x="0" y="655812"/>
                  </a:cubicBezTo>
                  <a:cubicBezTo>
                    <a:pt x="13000" y="395003"/>
                    <a:pt x="-5919" y="342011"/>
                    <a:pt x="0" y="131165"/>
                  </a:cubicBezTo>
                  <a:close/>
                </a:path>
              </a:pathLst>
            </a:custGeom>
            <a:solidFill>
              <a:schemeClr val="accent6">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4" name="Hộp Văn bản 4">
              <a:extLst>
                <a:ext uri="{FF2B5EF4-FFF2-40B4-BE49-F238E27FC236}">
                  <a16:creationId xmlns="" xmlns:a16="http://schemas.microsoft.com/office/drawing/2014/main" id="{0E3D9503-C817-51CF-E03E-EFD039907803}"/>
                </a:ext>
              </a:extLst>
            </p:cNvPr>
            <p:cNvSpPr txBox="1"/>
            <p:nvPr/>
          </p:nvSpPr>
          <p:spPr>
            <a:xfrm>
              <a:off x="927764" y="-34324"/>
              <a:ext cx="7856885"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Tìm các vật, hiện tượng tự nhiên được nhân hoá trong những đoạn thơ, đoạn văn dưới đây. Cho biết chúng được nhân hoá bằng cách nào.</a:t>
              </a:r>
            </a:p>
          </p:txBody>
        </p:sp>
        <p:pic>
          <p:nvPicPr>
            <p:cNvPr id="5" name="Hình ảnh 5">
              <a:extLst>
                <a:ext uri="{FF2B5EF4-FFF2-40B4-BE49-F238E27FC236}">
                  <a16:creationId xmlns="" xmlns:a16="http://schemas.microsoft.com/office/drawing/2014/main" id="{18C541E3-99F8-C604-8F0F-6FEBCDF6996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6962" y="-266309"/>
              <a:ext cx="672640" cy="1130227"/>
            </a:xfrm>
            <a:prstGeom prst="rect">
              <a:avLst/>
            </a:prstGeom>
          </p:spPr>
        </p:pic>
      </p:grpSp>
      <p:sp>
        <p:nvSpPr>
          <p:cNvPr id="8" name="Rectangle: Rounded Corners 7">
            <a:extLst>
              <a:ext uri="{FF2B5EF4-FFF2-40B4-BE49-F238E27FC236}">
                <a16:creationId xmlns="" xmlns:a16="http://schemas.microsoft.com/office/drawing/2014/main" id="{C1053A69-757B-E326-5B23-7490F899E823}"/>
              </a:ext>
            </a:extLst>
          </p:cNvPr>
          <p:cNvSpPr/>
          <p:nvPr/>
        </p:nvSpPr>
        <p:spPr>
          <a:xfrm>
            <a:off x="1083365" y="1461052"/>
            <a:ext cx="10088218" cy="576470"/>
          </a:xfrm>
          <a:prstGeom prst="roundRect">
            <a:avLst/>
          </a:prstGeom>
          <a:solidFill>
            <a:srgbClr val="C2F5F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u="none" strike="noStrike" dirty="0">
                <a:solidFill>
                  <a:srgbClr val="002060"/>
                </a:solidFill>
                <a:effectLst/>
                <a:latin typeface="Cambria" panose="02040503050406030204" pitchFamily="18" charset="0"/>
                <a:ea typeface="Cambria" panose="02040503050406030204" pitchFamily="18" charset="0"/>
              </a:rPr>
              <a:t>Gọi vật, hiện tượng tự nhiên bằng những từ ngữ chỉ người.</a:t>
            </a:r>
            <a:endParaRPr lang="en-US" sz="2800" b="1" dirty="0">
              <a:solidFill>
                <a:srgbClr val="00206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 xmlns:a16="http://schemas.microsoft.com/office/drawing/2014/main" id="{151BB2C1-CB8D-A549-578F-94EAECABA352}"/>
              </a:ext>
            </a:extLst>
          </p:cNvPr>
          <p:cNvSpPr/>
          <p:nvPr/>
        </p:nvSpPr>
        <p:spPr>
          <a:xfrm>
            <a:off x="1063487" y="2315816"/>
            <a:ext cx="10088218" cy="904461"/>
          </a:xfrm>
          <a:prstGeom prst="roundRect">
            <a:avLst/>
          </a:prstGeom>
          <a:solidFill>
            <a:srgbClr val="C2F5F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u="none" strike="noStrike" dirty="0">
                <a:solidFill>
                  <a:srgbClr val="002060"/>
                </a:solidFill>
                <a:effectLst/>
                <a:latin typeface="Cambria" panose="02040503050406030204" pitchFamily="18" charset="0"/>
                <a:ea typeface="Cambria" panose="02040503050406030204" pitchFamily="18" charset="0"/>
              </a:rPr>
              <a:t>Dùng từ ngữ chỉ hoạt động, đặc điểm của người để kể, tả về vật, hiện tượng tự nhiên.</a:t>
            </a:r>
          </a:p>
        </p:txBody>
      </p:sp>
      <p:sp>
        <p:nvSpPr>
          <p:cNvPr id="11" name="Rectangle: Rounded Corners 10">
            <a:extLst>
              <a:ext uri="{FF2B5EF4-FFF2-40B4-BE49-F238E27FC236}">
                <a16:creationId xmlns="" xmlns:a16="http://schemas.microsoft.com/office/drawing/2014/main" id="{4B7A2933-89F8-A8D2-5AFB-5C1BDA0F400D}"/>
              </a:ext>
            </a:extLst>
          </p:cNvPr>
          <p:cNvSpPr/>
          <p:nvPr/>
        </p:nvSpPr>
        <p:spPr>
          <a:xfrm>
            <a:off x="695739" y="3379305"/>
            <a:ext cx="10744200" cy="576470"/>
          </a:xfrm>
          <a:prstGeom prst="roundRect">
            <a:avLst/>
          </a:prstGeom>
          <a:solidFill>
            <a:srgbClr val="C2F5F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u="none" strike="noStrike" dirty="0">
                <a:solidFill>
                  <a:srgbClr val="002060"/>
                </a:solidFill>
                <a:effectLst/>
                <a:latin typeface="Cambria" panose="02040503050406030204" pitchFamily="18" charset="0"/>
                <a:ea typeface="Cambria" panose="02040503050406030204" pitchFamily="18" charset="0"/>
              </a:rPr>
              <a:t>Trò chuyện, xưng hô với vật, hiện tượng tự nhiên như với người.</a:t>
            </a:r>
          </a:p>
        </p:txBody>
      </p:sp>
      <p:pic>
        <p:nvPicPr>
          <p:cNvPr id="14" name="Picture 13">
            <a:extLst>
              <a:ext uri="{FF2B5EF4-FFF2-40B4-BE49-F238E27FC236}">
                <a16:creationId xmlns="" xmlns:a16="http://schemas.microsoft.com/office/drawing/2014/main" id="{E170C772-5C14-EE20-9880-2C1DC84009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77175" y="5239460"/>
            <a:ext cx="4243387" cy="1618539"/>
          </a:xfrm>
          <a:prstGeom prst="rect">
            <a:avLst/>
          </a:prstGeom>
        </p:spPr>
      </p:pic>
      <p:graphicFrame>
        <p:nvGraphicFramePr>
          <p:cNvPr id="15" name="Table 14">
            <a:extLst>
              <a:ext uri="{FF2B5EF4-FFF2-40B4-BE49-F238E27FC236}">
                <a16:creationId xmlns="" xmlns:a16="http://schemas.microsoft.com/office/drawing/2014/main" id="{C57D35A5-AFF9-D01D-BA3B-018D9AE54E6B}"/>
              </a:ext>
            </a:extLst>
          </p:cNvPr>
          <p:cNvGraphicFramePr>
            <a:graphicFrameLocks noGrp="1"/>
          </p:cNvGraphicFramePr>
          <p:nvPr>
            <p:extLst>
              <p:ext uri="{D42A27DB-BD31-4B8C-83A1-F6EECF244321}">
                <p14:modId xmlns:p14="http://schemas.microsoft.com/office/powerpoint/2010/main" val="3483695268"/>
              </p:ext>
            </p:extLst>
          </p:nvPr>
        </p:nvGraphicFramePr>
        <p:xfrm>
          <a:off x="1885950" y="4540409"/>
          <a:ext cx="9010650" cy="1828800"/>
        </p:xfrm>
        <a:graphic>
          <a:graphicData uri="http://schemas.openxmlformats.org/drawingml/2006/table">
            <a:tbl>
              <a:tblPr/>
              <a:tblGrid>
                <a:gridCol w="4505325">
                  <a:extLst>
                    <a:ext uri="{9D8B030D-6E8A-4147-A177-3AD203B41FA5}">
                      <a16:colId xmlns="" xmlns:a16="http://schemas.microsoft.com/office/drawing/2014/main" val="3691909759"/>
                    </a:ext>
                  </a:extLst>
                </a:gridCol>
                <a:gridCol w="4505325">
                  <a:extLst>
                    <a:ext uri="{9D8B030D-6E8A-4147-A177-3AD203B41FA5}">
                      <a16:colId xmlns="" xmlns:a16="http://schemas.microsoft.com/office/drawing/2014/main" val="2289653135"/>
                    </a:ext>
                  </a:extLst>
                </a:gridCol>
              </a:tblGrid>
              <a:tr h="0">
                <a:tc>
                  <a:txBody>
                    <a:bodyPr/>
                    <a:lstStyle/>
                    <a:p>
                      <a:pPr algn="just"/>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Chim</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mừng</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ríu</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cánh</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vỗ</a:t>
                      </a:r>
                      <a:endPar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Rủ</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nhau</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về</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càng</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đông</a:t>
                      </a:r>
                      <a:endPar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Cào</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cào</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áo</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xanh</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đỏ</a:t>
                      </a:r>
                      <a:endPar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Giã</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gạo</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ngay</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ngoài</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đồng</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p>
                  </a:txBody>
                  <a:tcPr marL="0" marR="0" marT="0" marB="0">
                    <a:lnL>
                      <a:noFill/>
                    </a:lnL>
                    <a:lnR>
                      <a:noFill/>
                    </a:lnR>
                    <a:lnT>
                      <a:noFill/>
                    </a:lnT>
                    <a:lnB>
                      <a:noFill/>
                    </a:lnB>
                  </a:tcPr>
                </a:tc>
                <a:tc>
                  <a:txBody>
                    <a:bodyPr/>
                    <a:lstStyle/>
                    <a:p>
                      <a:pPr algn="just"/>
                      <a:r>
                        <a:rPr lang="vi-VN"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Hạt níu hạt trĩu bông</a:t>
                      </a:r>
                    </a:p>
                    <a:p>
                      <a:pPr algn="just"/>
                      <a:r>
                        <a:rPr lang="vi-VN"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Đung đưa nhờ chị gió</a:t>
                      </a:r>
                    </a:p>
                    <a:p>
                      <a:pPr algn="just"/>
                      <a:r>
                        <a:rPr lang="vi-VN"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Mách tin mùa chín rộ</a:t>
                      </a:r>
                    </a:p>
                    <a:p>
                      <a:pPr algn="just"/>
                      <a:r>
                        <a:rPr lang="vi-VN"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Đến từng ngõ, từng nhà.</a:t>
                      </a:r>
                    </a:p>
                    <a:p>
                      <a:pPr algn="r"/>
                      <a:r>
                        <a:rPr lang="vi-VN"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(Quang Khải)</a:t>
                      </a:r>
                    </a:p>
                  </a:txBody>
                  <a:tcPr marL="0" marR="0" marT="0" marB="0">
                    <a:lnL>
                      <a:noFill/>
                    </a:lnL>
                    <a:lnR>
                      <a:noFill/>
                    </a:lnR>
                    <a:lnT>
                      <a:noFill/>
                    </a:lnT>
                    <a:lnB>
                      <a:noFill/>
                    </a:lnB>
                  </a:tcPr>
                </a:tc>
                <a:extLst>
                  <a:ext uri="{0D108BD9-81ED-4DB2-BD59-A6C34878D82A}">
                    <a16:rowId xmlns="" xmlns:a16="http://schemas.microsoft.com/office/drawing/2014/main" val="1838106837"/>
                  </a:ext>
                </a:extLst>
              </a:tr>
            </a:tbl>
          </a:graphicData>
        </a:graphic>
      </p:graphicFrame>
      <p:cxnSp>
        <p:nvCxnSpPr>
          <p:cNvPr id="7" name="Straight Connector 6"/>
          <p:cNvCxnSpPr/>
          <p:nvPr/>
        </p:nvCxnSpPr>
        <p:spPr>
          <a:xfrm flipV="1">
            <a:off x="2474259" y="699247"/>
            <a:ext cx="3348317" cy="26894"/>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p:nvCxnSpPr>
        <p:spPr>
          <a:xfrm>
            <a:off x="6225988" y="699247"/>
            <a:ext cx="1990165"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p:nvCxnSpPr>
        <p:spPr>
          <a:xfrm>
            <a:off x="7180729" y="1062318"/>
            <a:ext cx="3092824"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26174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EDD36913-DC74-915F-4488-AE7B4FF0E8D4}"/>
              </a:ext>
            </a:extLst>
          </p:cNvPr>
          <p:cNvSpPr txBox="1"/>
          <p:nvPr/>
        </p:nvSpPr>
        <p:spPr>
          <a:xfrm>
            <a:off x="1295400" y="971550"/>
            <a:ext cx="9658350" cy="5262979"/>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b. Đêm hôm qua, trời mưa bão ầm ầm. Rặng phi lao vật vã, chao đảo trong gió nhưng không cây nào chịu gục. Sáng ra, trời tạnh ráo. Các cây phi</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lao chỉ bị rụng mất một ít lá. Khi bé Ly đi học, như thường lệ, rặng phi lao lại vi vu reo hát chào Ly. Ly vẫy tay chào lại:</a:t>
            </a:r>
          </a:p>
          <a:p>
            <a:pPr algn="just"/>
            <a:r>
              <a:rPr lang="vi-VN" sz="2800" b="0" i="0" dirty="0">
                <a:solidFill>
                  <a:srgbClr val="000000"/>
                </a:solidFill>
                <a:effectLst/>
                <a:latin typeface="Cambria" panose="02040503050406030204" pitchFamily="18" charset="0"/>
                <a:ea typeface="Cambria" panose="02040503050406030204" pitchFamily="18" charset="0"/>
              </a:rPr>
              <a:t>– Lớn mau lên, lớn mau lên nhé!</a:t>
            </a:r>
          </a:p>
          <a:p>
            <a:pPr algn="r"/>
            <a:r>
              <a:rPr lang="vi-VN" sz="2800" b="0" i="0" dirty="0">
                <a:solidFill>
                  <a:srgbClr val="000000"/>
                </a:solidFill>
                <a:effectLst/>
                <a:latin typeface="Cambria" panose="02040503050406030204" pitchFamily="18" charset="0"/>
                <a:ea typeface="Cambria" panose="02040503050406030204" pitchFamily="18" charset="0"/>
              </a:rPr>
              <a:t>(Theo Bùi Minh Quốc)</a:t>
            </a:r>
          </a:p>
          <a:p>
            <a:pPr algn="just"/>
            <a:r>
              <a:rPr lang="vi-VN" sz="2800" b="0" i="0" dirty="0">
                <a:solidFill>
                  <a:srgbClr val="000000"/>
                </a:solidFill>
                <a:effectLst/>
                <a:latin typeface="Cambria" panose="02040503050406030204" pitchFamily="18" charset="0"/>
                <a:ea typeface="Cambria" panose="02040503050406030204" pitchFamily="18" charset="0"/>
              </a:rPr>
              <a:t>c. Vườn cây đầy ắp tiếng chim và bóng chim bay nhảy. Những thím chích choè nhanh nhảu. Những chú khướu lắm điều. Những anh chào mào đỏm dáng. Những bác cu gáy trầm ngâm...</a:t>
            </a:r>
          </a:p>
          <a:p>
            <a:pPr algn="r"/>
            <a:r>
              <a:rPr lang="vi-VN" sz="2800" b="0" i="0" dirty="0">
                <a:solidFill>
                  <a:srgbClr val="000000"/>
                </a:solidFill>
                <a:effectLst/>
                <a:latin typeface="Cambria" panose="02040503050406030204" pitchFamily="18" charset="0"/>
                <a:ea typeface="Cambria" panose="02040503050406030204" pitchFamily="18" charset="0"/>
              </a:rPr>
              <a:t>(Theo Nguyễn Kiên)</a:t>
            </a:r>
          </a:p>
        </p:txBody>
      </p:sp>
    </p:spTree>
    <p:extLst>
      <p:ext uri="{BB962C8B-B14F-4D97-AF65-F5344CB8AC3E}">
        <p14:creationId xmlns:p14="http://schemas.microsoft.com/office/powerpoint/2010/main" val="3643213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arn(inVertical)">
                                      <p:cBhvr>
                                        <p:cTn id="13" dur="500"/>
                                        <p:tgtEl>
                                          <p:spTgt spid="6">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arn(inVertical)">
                                      <p:cBhvr>
                                        <p:cTn id="16" dur="500"/>
                                        <p:tgtEl>
                                          <p:spTgt spid="6">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arn(inVertical)">
                                      <p:cBhvr>
                                        <p:cTn id="1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C400831-36E4-3E91-EDA2-80340D59F5B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1833" y="1109156"/>
            <a:ext cx="2655322" cy="2348972"/>
          </a:xfrm>
          <a:prstGeom prst="rect">
            <a:avLst/>
          </a:prstGeom>
        </p:spPr>
      </p:pic>
      <p:sp>
        <p:nvSpPr>
          <p:cNvPr id="3" name="TextBox 2">
            <a:extLst>
              <a:ext uri="{FF2B5EF4-FFF2-40B4-BE49-F238E27FC236}">
                <a16:creationId xmlns="" xmlns:a16="http://schemas.microsoft.com/office/drawing/2014/main" id="{BCB592E6-CAC0-F4D2-FE2F-D21A37B9EC2E}"/>
              </a:ext>
            </a:extLst>
          </p:cNvPr>
          <p:cNvSpPr txBox="1"/>
          <p:nvPr/>
        </p:nvSpPr>
        <p:spPr>
          <a:xfrm>
            <a:off x="3822507" y="524381"/>
            <a:ext cx="5369118" cy="584775"/>
          </a:xfrm>
          <a:custGeom>
            <a:avLst/>
            <a:gdLst>
              <a:gd name="connsiteX0" fmla="*/ 0 w 5369118"/>
              <a:gd name="connsiteY0" fmla="*/ 0 h 584775"/>
              <a:gd name="connsiteX1" fmla="*/ 5369118 w 5369118"/>
              <a:gd name="connsiteY1" fmla="*/ 0 h 584775"/>
              <a:gd name="connsiteX2" fmla="*/ 5369118 w 5369118"/>
              <a:gd name="connsiteY2" fmla="*/ 584775 h 584775"/>
              <a:gd name="connsiteX3" fmla="*/ 0 w 5369118"/>
              <a:gd name="connsiteY3" fmla="*/ 584775 h 584775"/>
              <a:gd name="connsiteX4" fmla="*/ 0 w 5369118"/>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9118" h="584775" fill="none" extrusionOk="0">
                <a:moveTo>
                  <a:pt x="0" y="0"/>
                </a:moveTo>
                <a:cubicBezTo>
                  <a:pt x="1282743" y="5222"/>
                  <a:pt x="3211071" y="24918"/>
                  <a:pt x="5369118" y="0"/>
                </a:cubicBezTo>
                <a:cubicBezTo>
                  <a:pt x="5326275" y="115750"/>
                  <a:pt x="5374793" y="445323"/>
                  <a:pt x="5369118" y="584775"/>
                </a:cubicBezTo>
                <a:cubicBezTo>
                  <a:pt x="4578738" y="420014"/>
                  <a:pt x="2115870" y="702925"/>
                  <a:pt x="0" y="584775"/>
                </a:cubicBezTo>
                <a:cubicBezTo>
                  <a:pt x="-7476" y="472120"/>
                  <a:pt x="34986" y="279470"/>
                  <a:pt x="0" y="0"/>
                </a:cubicBezTo>
                <a:close/>
              </a:path>
              <a:path w="5369118" h="584775" stroke="0" extrusionOk="0">
                <a:moveTo>
                  <a:pt x="0" y="0"/>
                </a:moveTo>
                <a:cubicBezTo>
                  <a:pt x="1709237" y="11849"/>
                  <a:pt x="3705032" y="-161459"/>
                  <a:pt x="5369118" y="0"/>
                </a:cubicBezTo>
                <a:cubicBezTo>
                  <a:pt x="5342672" y="254320"/>
                  <a:pt x="5326854" y="509640"/>
                  <a:pt x="5369118" y="584775"/>
                </a:cubicBezTo>
                <a:cubicBezTo>
                  <a:pt x="3349486" y="438915"/>
                  <a:pt x="1119038"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ctr">
              <a:defRPr/>
            </a:pPr>
            <a:r>
              <a:rPr lang="en-US" sz="3200" b="1" dirty="0">
                <a:latin typeface="Cambria" panose="02040503050406030204" pitchFamily="18" charset="0"/>
                <a:ea typeface="Cambria" panose="02040503050406030204" pitchFamily="18" charset="0"/>
                <a:cs typeface="Arial" panose="020B0604020202020204" pitchFamily="34" charset="0"/>
              </a:rPr>
              <a:t>Hoàn </a:t>
            </a:r>
            <a:r>
              <a:rPr lang="en-US" sz="3200" b="1" dirty="0" err="1">
                <a:latin typeface="Cambria" panose="02040503050406030204" pitchFamily="18" charset="0"/>
                <a:ea typeface="Cambria" panose="02040503050406030204" pitchFamily="18" charset="0"/>
                <a:cs typeface="Arial" panose="020B0604020202020204" pitchFamily="34" charset="0"/>
              </a:rPr>
              <a:t>thành</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phiếu</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bài</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tập</a:t>
            </a:r>
            <a:endParaRPr lang="vi-VN" sz="3200" b="1" dirty="0">
              <a:latin typeface="Cambria" panose="02040503050406030204" pitchFamily="18" charset="0"/>
              <a:ea typeface="Cambria" panose="02040503050406030204" pitchFamily="18" charset="0"/>
              <a:cs typeface="Arial" panose="020B0604020202020204" pitchFamily="34" charset="0"/>
            </a:endParaRPr>
          </a:p>
        </p:txBody>
      </p:sp>
      <p:graphicFrame>
        <p:nvGraphicFramePr>
          <p:cNvPr id="5" name="Table 6">
            <a:extLst>
              <a:ext uri="{FF2B5EF4-FFF2-40B4-BE49-F238E27FC236}">
                <a16:creationId xmlns="" xmlns:a16="http://schemas.microsoft.com/office/drawing/2014/main" id="{684640F4-90F5-93F0-6EC1-25CA5635E192}"/>
              </a:ext>
            </a:extLst>
          </p:cNvPr>
          <p:cNvGraphicFramePr>
            <a:graphicFrameLocks noGrp="1"/>
          </p:cNvGraphicFramePr>
          <p:nvPr>
            <p:extLst>
              <p:ext uri="{D42A27DB-BD31-4B8C-83A1-F6EECF244321}">
                <p14:modId xmlns:p14="http://schemas.microsoft.com/office/powerpoint/2010/main" val="1958031199"/>
              </p:ext>
            </p:extLst>
          </p:nvPr>
        </p:nvGraphicFramePr>
        <p:xfrm>
          <a:off x="3357155" y="1257147"/>
          <a:ext cx="7988300" cy="5045999"/>
        </p:xfrm>
        <a:graphic>
          <a:graphicData uri="http://schemas.openxmlformats.org/drawingml/2006/table">
            <a:tbl>
              <a:tblPr firstRow="1" bandRow="1">
                <a:tableStyleId>{00A15C55-8517-42AA-B614-E9B94910E393}</a:tableStyleId>
              </a:tblPr>
              <a:tblGrid>
                <a:gridCol w="828675">
                  <a:extLst>
                    <a:ext uri="{9D8B030D-6E8A-4147-A177-3AD203B41FA5}">
                      <a16:colId xmlns="" xmlns:a16="http://schemas.microsoft.com/office/drawing/2014/main" val="3113053707"/>
                    </a:ext>
                  </a:extLst>
                </a:gridCol>
                <a:gridCol w="1076325">
                  <a:extLst>
                    <a:ext uri="{9D8B030D-6E8A-4147-A177-3AD203B41FA5}">
                      <a16:colId xmlns="" xmlns:a16="http://schemas.microsoft.com/office/drawing/2014/main" val="2783084591"/>
                    </a:ext>
                  </a:extLst>
                </a:gridCol>
                <a:gridCol w="1914525">
                  <a:extLst>
                    <a:ext uri="{9D8B030D-6E8A-4147-A177-3AD203B41FA5}">
                      <a16:colId xmlns="" xmlns:a16="http://schemas.microsoft.com/office/drawing/2014/main" val="3972600987"/>
                    </a:ext>
                  </a:extLst>
                </a:gridCol>
                <a:gridCol w="2295525">
                  <a:extLst>
                    <a:ext uri="{9D8B030D-6E8A-4147-A177-3AD203B41FA5}">
                      <a16:colId xmlns="" xmlns:a16="http://schemas.microsoft.com/office/drawing/2014/main" val="830241595"/>
                    </a:ext>
                  </a:extLst>
                </a:gridCol>
                <a:gridCol w="1873250">
                  <a:extLst>
                    <a:ext uri="{9D8B030D-6E8A-4147-A177-3AD203B41FA5}">
                      <a16:colId xmlns="" xmlns:a16="http://schemas.microsoft.com/office/drawing/2014/main" val="4166140901"/>
                    </a:ext>
                  </a:extLst>
                </a:gridCol>
              </a:tblGrid>
              <a:tr h="568457">
                <a:tc rowSpan="2">
                  <a:txBody>
                    <a:bodyPr/>
                    <a:lstStyle/>
                    <a:p>
                      <a:pPr algn="ctr"/>
                      <a:r>
                        <a:rPr lang="en-US" sz="1600" dirty="0" err="1">
                          <a:solidFill>
                            <a:srgbClr val="002060"/>
                          </a:solidFill>
                          <a:latin typeface="Cambria" panose="02040503050406030204" pitchFamily="18" charset="0"/>
                          <a:ea typeface="Cambria" panose="02040503050406030204" pitchFamily="18" charset="0"/>
                        </a:rPr>
                        <a:t>Đoạn</a:t>
                      </a:r>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rowSpan="2">
                  <a:txBody>
                    <a:bodyPr/>
                    <a:lstStyle/>
                    <a:p>
                      <a:pPr algn="ctr"/>
                      <a:r>
                        <a:rPr lang="en-US" sz="1600" dirty="0" err="1">
                          <a:solidFill>
                            <a:srgbClr val="002060"/>
                          </a:solidFill>
                          <a:latin typeface="Cambria" panose="02040503050406030204" pitchFamily="18" charset="0"/>
                          <a:ea typeface="Cambria" panose="02040503050406030204" pitchFamily="18" charset="0"/>
                        </a:rPr>
                        <a:t>Vật</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hiện</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tượng</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được</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nhân</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hóa</a:t>
                      </a:r>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3">
                  <a:txBody>
                    <a:bodyPr/>
                    <a:lstStyle/>
                    <a:p>
                      <a:pPr algn="ctr"/>
                      <a:r>
                        <a:rPr lang="en-US" sz="1600" dirty="0" err="1">
                          <a:solidFill>
                            <a:srgbClr val="002060"/>
                          </a:solidFill>
                          <a:latin typeface="Cambria" panose="02040503050406030204" pitchFamily="18" charset="0"/>
                          <a:ea typeface="Cambria" panose="02040503050406030204" pitchFamily="18" charset="0"/>
                        </a:rPr>
                        <a:t>Cách</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nhân</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hóa</a:t>
                      </a:r>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4168483514"/>
                  </a:ext>
                </a:extLst>
              </a:tr>
              <a:tr h="276650">
                <a:tc vMerge="1">
                  <a:txBody>
                    <a:bodyPr/>
                    <a:lstStyle/>
                    <a:p>
                      <a:endParaRPr lang="en-US" dirty="0"/>
                    </a:p>
                  </a:txBody>
                  <a:tcPr/>
                </a:tc>
                <a:tc vMerge="1">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600" b="1" i="0" u="none" strike="noStrike" dirty="0">
                          <a:solidFill>
                            <a:srgbClr val="002060"/>
                          </a:solidFill>
                          <a:effectLst/>
                          <a:latin typeface="Cambria" panose="02040503050406030204" pitchFamily="18" charset="0"/>
                          <a:ea typeface="Cambria" panose="02040503050406030204" pitchFamily="18" charset="0"/>
                        </a:rPr>
                        <a:t>Gọi vật, hiện tượng tự nhiên bằng những từ ngữ chỉ người.</a:t>
                      </a:r>
                      <a:endParaRPr lang="en-US" sz="1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600" b="1" i="0" u="none" strike="noStrike" dirty="0">
                          <a:solidFill>
                            <a:srgbClr val="002060"/>
                          </a:solidFill>
                          <a:effectLst/>
                          <a:latin typeface="Cambria" panose="02040503050406030204" pitchFamily="18" charset="0"/>
                          <a:ea typeface="Cambria" panose="02040503050406030204" pitchFamily="18" charset="0"/>
                        </a:rPr>
                        <a:t>Dùng từ ngữ chỉ hoạt động, đặc điểm của người để kể, tả về vật, hiện tượng tự nhiên.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600" b="1" i="0" u="none" strike="noStrike" dirty="0">
                          <a:solidFill>
                            <a:srgbClr val="002060"/>
                          </a:solidFill>
                          <a:effectLst/>
                          <a:latin typeface="Cambria" panose="02040503050406030204" pitchFamily="18" charset="0"/>
                          <a:ea typeface="Cambria" panose="02040503050406030204" pitchFamily="18" charset="0"/>
                        </a:rPr>
                        <a:t>Trò chuyện, xưng hô với vật, hiện tượng tự nhiên như với người.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11010196"/>
                  </a:ext>
                </a:extLst>
              </a:tr>
              <a:tr h="568457">
                <a:tc rowSpan="4">
                  <a:txBody>
                    <a:bodyPr/>
                    <a:lstStyle/>
                    <a:p>
                      <a:pPr algn="ctr"/>
                      <a:r>
                        <a:rPr lang="en-US" sz="2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033964119"/>
                  </a:ext>
                </a:extLst>
              </a:tr>
              <a:tr h="568457">
                <a:tc vMerge="1">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411943977"/>
                  </a:ext>
                </a:extLst>
              </a:tr>
              <a:tr h="568457">
                <a:tc vMerge="1">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191766591"/>
                  </a:ext>
                </a:extLst>
              </a:tr>
              <a:tr h="568457">
                <a:tc vMerge="1">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950912388"/>
                  </a:ext>
                </a:extLst>
              </a:tr>
              <a:tr h="568457">
                <a:tc>
                  <a:txBody>
                    <a:bodyPr/>
                    <a:lstStyle/>
                    <a:p>
                      <a:pPr algn="ctr"/>
                      <a:r>
                        <a:rPr lang="en-US" sz="2000" b="1"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053020405"/>
                  </a:ext>
                </a:extLst>
              </a:tr>
              <a:tr h="568457">
                <a:tc>
                  <a:txBody>
                    <a:bodyPr/>
                    <a:lstStyle/>
                    <a:p>
                      <a:pPr algn="ctr"/>
                      <a:r>
                        <a:rPr lang="en-US" sz="2000" b="1" dirty="0">
                          <a:solidFill>
                            <a:srgbClr val="002060"/>
                          </a:solidFill>
                          <a:latin typeface="Cambria" panose="02040503050406030204" pitchFamily="18" charset="0"/>
                          <a:ea typeface="Cambria" panose="020405030504060302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335044889"/>
                  </a:ext>
                </a:extLst>
              </a:tr>
            </a:tbl>
          </a:graphicData>
        </a:graphic>
      </p:graphicFrame>
      <p:pic>
        <p:nvPicPr>
          <p:cNvPr id="4"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07623" y="3865372"/>
            <a:ext cx="1579154" cy="888274"/>
          </a:xfrm>
          <a:prstGeom prst="rect">
            <a:avLst/>
          </a:prstGeom>
        </p:spPr>
      </p:pic>
    </p:spTree>
    <p:extLst>
      <p:ext uri="{BB962C8B-B14F-4D97-AF65-F5344CB8AC3E}">
        <p14:creationId xmlns:p14="http://schemas.microsoft.com/office/powerpoint/2010/main" val="38120409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4"/>
                </p:tgtEl>
              </p:cMediaNode>
            </p:video>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4">
            <a:extLst>
              <a:ext uri="{FF2B5EF4-FFF2-40B4-BE49-F238E27FC236}">
                <a16:creationId xmlns="" xmlns:a16="http://schemas.microsoft.com/office/drawing/2014/main" id="{B08F7198-BAD6-D22F-D183-B2ADA8665801}"/>
              </a:ext>
            </a:extLst>
          </p:cNvPr>
          <p:cNvSpPr/>
          <p:nvPr/>
        </p:nvSpPr>
        <p:spPr>
          <a:xfrm>
            <a:off x="322293" y="69574"/>
            <a:ext cx="11627755" cy="1082951"/>
          </a:xfrm>
          <a:prstGeom prst="wedgeRoundRectCallout">
            <a:avLst>
              <a:gd name="adj1" fmla="val 29101"/>
              <a:gd name="adj2" fmla="val 48718"/>
              <a:gd name="adj3" fmla="val 16667"/>
            </a:avLst>
          </a:prstGeom>
          <a:solidFill>
            <a:schemeClr val="accent5">
              <a:lumMod val="20000"/>
              <a:lumOff val="80000"/>
            </a:schemeClr>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defTabSz="913256"/>
            <a:r>
              <a:rPr lang="en-US" sz="3200" b="1" dirty="0">
                <a:solidFill>
                  <a:prstClr val="black"/>
                </a:solidFill>
                <a:latin typeface="Calibri" panose="020F0502020204030204" pitchFamily="34" charset="0"/>
                <a:cs typeface="Calibri" panose="020F0502020204030204" pitchFamily="34" charset="0"/>
              </a:rPr>
              <a:t>2. </a:t>
            </a:r>
            <a:r>
              <a:rPr lang="vi-VN" sz="3200" b="1" dirty="0">
                <a:solidFill>
                  <a:prstClr val="black"/>
                </a:solidFill>
                <a:latin typeface="Calibri" panose="020F0502020204030204" pitchFamily="34" charset="0"/>
                <a:cs typeface="Calibri" panose="020F0502020204030204" pitchFamily="34" charset="0"/>
              </a:rPr>
              <a:t>Em thích hình ảnh nhân hoá nào trong đoạn thơ dưới đây? Nêu tác dụng của hình ảnh nhân hoá đó.</a:t>
            </a:r>
          </a:p>
        </p:txBody>
      </p:sp>
      <p:pic>
        <p:nvPicPr>
          <p:cNvPr id="5" name="Picture 4">
            <a:extLst>
              <a:ext uri="{FF2B5EF4-FFF2-40B4-BE49-F238E27FC236}">
                <a16:creationId xmlns="" xmlns:a16="http://schemas.microsoft.com/office/drawing/2014/main" id="{586C1CA6-A16D-BC67-C19D-C4754DD7A1CB}"/>
              </a:ext>
            </a:extLst>
          </p:cNvPr>
          <p:cNvPicPr>
            <a:picLocks noChangeAspect="1"/>
          </p:cNvPicPr>
          <p:nvPr/>
        </p:nvPicPr>
        <p:blipFill>
          <a:blip r:embed="rId2"/>
          <a:stretch>
            <a:fillRect/>
          </a:stretch>
        </p:blipFill>
        <p:spPr>
          <a:xfrm>
            <a:off x="8234095" y="3749639"/>
            <a:ext cx="3162300" cy="2667000"/>
          </a:xfrm>
          <a:prstGeom prst="rect">
            <a:avLst/>
          </a:prstGeom>
        </p:spPr>
      </p:pic>
      <p:sp>
        <p:nvSpPr>
          <p:cNvPr id="6" name="TextBox 5">
            <a:extLst>
              <a:ext uri="{FF2B5EF4-FFF2-40B4-BE49-F238E27FC236}">
                <a16:creationId xmlns="" xmlns:a16="http://schemas.microsoft.com/office/drawing/2014/main" id="{439D3168-4A43-0EC4-10ED-6AEB185898D1}"/>
              </a:ext>
            </a:extLst>
          </p:cNvPr>
          <p:cNvSpPr txBox="1"/>
          <p:nvPr/>
        </p:nvSpPr>
        <p:spPr>
          <a:xfrm>
            <a:off x="-93645" y="1471880"/>
            <a:ext cx="9839325" cy="3108543"/>
          </a:xfrm>
          <a:prstGeom prst="rect">
            <a:avLst/>
          </a:prstGeom>
          <a:noFill/>
        </p:spPr>
        <p:txBody>
          <a:bodyPr wrap="square" rtlCol="0">
            <a:spAutoFit/>
          </a:bodyPr>
          <a:lstStyle/>
          <a:p>
            <a:pPr algn="ctr"/>
            <a:r>
              <a:rPr lang="vi-VN" sz="2800" b="1" i="0" dirty="0">
                <a:solidFill>
                  <a:srgbClr val="000000"/>
                </a:solidFill>
                <a:effectLst/>
                <a:latin typeface="Cambria" panose="02040503050406030204" pitchFamily="18" charset="0"/>
                <a:ea typeface="Cambria" panose="02040503050406030204" pitchFamily="18" charset="0"/>
              </a:rPr>
              <a:t>Chẳng đâu bằng chính nhà em</a:t>
            </a:r>
          </a:p>
          <a:p>
            <a:pPr algn="ctr"/>
            <a:r>
              <a:rPr lang="vi-VN" sz="2800" b="1" i="0" dirty="0">
                <a:solidFill>
                  <a:srgbClr val="000000"/>
                </a:solidFill>
                <a:effectLst/>
                <a:latin typeface="Cambria" panose="02040503050406030204" pitchFamily="18" charset="0"/>
                <a:ea typeface="Cambria" panose="02040503050406030204" pitchFamily="18" charset="0"/>
              </a:rPr>
              <a:t>Có đàn chim sẻ bên thềm líu lo.</a:t>
            </a:r>
          </a:p>
          <a:p>
            <a:pPr algn="ctr"/>
            <a:r>
              <a:rPr lang="vi-VN" sz="2800" b="1" i="0" dirty="0">
                <a:solidFill>
                  <a:srgbClr val="000000"/>
                </a:solidFill>
                <a:effectLst/>
                <a:latin typeface="Cambria" panose="02040503050406030204" pitchFamily="18" charset="0"/>
                <a:ea typeface="Cambria" panose="02040503050406030204" pitchFamily="18" charset="0"/>
              </a:rPr>
              <a:t>Có nàng gà mái hoa mơ</a:t>
            </a:r>
          </a:p>
          <a:p>
            <a:pPr algn="ctr"/>
            <a:r>
              <a:rPr lang="vi-VN" sz="2800" b="1" i="0" dirty="0">
                <a:solidFill>
                  <a:srgbClr val="000000"/>
                </a:solidFill>
                <a:effectLst/>
                <a:latin typeface="Cambria" panose="02040503050406030204" pitchFamily="18" charset="0"/>
                <a:ea typeface="Cambria" panose="02040503050406030204" pitchFamily="18" charset="0"/>
              </a:rPr>
              <a:t>Cục ta, cục tác khi vừa đẻ xong.</a:t>
            </a:r>
          </a:p>
          <a:p>
            <a:pPr algn="ctr"/>
            <a:r>
              <a:rPr lang="vi-VN" sz="2800" b="1" i="0" dirty="0">
                <a:solidFill>
                  <a:srgbClr val="000000"/>
                </a:solidFill>
                <a:effectLst/>
                <a:latin typeface="Cambria" panose="02040503050406030204" pitchFamily="18" charset="0"/>
                <a:ea typeface="Cambria" panose="02040503050406030204" pitchFamily="18" charset="0"/>
              </a:rPr>
              <a:t>Có bà chuối mật lưng ong</a:t>
            </a:r>
          </a:p>
          <a:p>
            <a:pPr algn="ctr"/>
            <a:r>
              <a:rPr lang="vi-VN" sz="2800" b="1" i="0" dirty="0">
                <a:solidFill>
                  <a:srgbClr val="000000"/>
                </a:solidFill>
                <a:effectLst/>
                <a:latin typeface="Cambria" panose="02040503050406030204" pitchFamily="18" charset="0"/>
                <a:ea typeface="Cambria" panose="02040503050406030204" pitchFamily="18" charset="0"/>
              </a:rPr>
              <a:t>Có ông ngô bắp râu hồng như tơ.</a:t>
            </a:r>
          </a:p>
          <a:p>
            <a:pPr algn="r"/>
            <a:r>
              <a:rPr lang="vi-VN" sz="2800" b="1" i="0" dirty="0">
                <a:solidFill>
                  <a:srgbClr val="000000"/>
                </a:solidFill>
                <a:effectLst/>
                <a:latin typeface="Cambria" panose="02040503050406030204" pitchFamily="18" charset="0"/>
                <a:ea typeface="Cambria" panose="02040503050406030204" pitchFamily="18" charset="0"/>
              </a:rPr>
              <a:t>(Đoàn Thị Lam Luyến)</a:t>
            </a:r>
          </a:p>
        </p:txBody>
      </p:sp>
    </p:spTree>
    <p:extLst>
      <p:ext uri="{BB962C8B-B14F-4D97-AF65-F5344CB8AC3E}">
        <p14:creationId xmlns:p14="http://schemas.microsoft.com/office/powerpoint/2010/main" val="1502813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D655113-5DE1-2BFA-41D8-CC12E66686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8488" y="3418386"/>
            <a:ext cx="4032736" cy="3274514"/>
          </a:xfrm>
          <a:prstGeom prst="rect">
            <a:avLst/>
          </a:prstGeom>
        </p:spPr>
      </p:pic>
      <p:grpSp>
        <p:nvGrpSpPr>
          <p:cNvPr id="5" name="Group 4">
            <a:extLst>
              <a:ext uri="{FF2B5EF4-FFF2-40B4-BE49-F238E27FC236}">
                <a16:creationId xmlns="" xmlns:a16="http://schemas.microsoft.com/office/drawing/2014/main" id="{9967B714-A5B4-EFB2-DA76-42E1431A63F2}"/>
              </a:ext>
            </a:extLst>
          </p:cNvPr>
          <p:cNvGrpSpPr/>
          <p:nvPr/>
        </p:nvGrpSpPr>
        <p:grpSpPr>
          <a:xfrm>
            <a:off x="2084346" y="790160"/>
            <a:ext cx="9155154" cy="2006902"/>
            <a:chOff x="4804552" y="1790768"/>
            <a:chExt cx="4409954" cy="1739510"/>
          </a:xfrm>
        </p:grpSpPr>
        <p:sp>
          <p:nvSpPr>
            <p:cNvPr id="6" name="Speech Bubble: Rectangle with Corners Rounded 5">
              <a:extLst>
                <a:ext uri="{FF2B5EF4-FFF2-40B4-BE49-F238E27FC236}">
                  <a16:creationId xmlns="" xmlns:a16="http://schemas.microsoft.com/office/drawing/2014/main" id="{D6CFF8D7-4BF5-8F53-8597-E4D95B118B3E}"/>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xmln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a:extLst>
                <a:ext uri="{FF2B5EF4-FFF2-40B4-BE49-F238E27FC236}">
                  <a16:creationId xmlns="" xmlns:a16="http://schemas.microsoft.com/office/drawing/2014/main" id="{076493C6-D661-5C1F-DBD3-CEE01F101C57}"/>
                </a:ext>
              </a:extLst>
            </p:cNvPr>
            <p:cNvSpPr/>
            <p:nvPr/>
          </p:nvSpPr>
          <p:spPr>
            <a:xfrm>
              <a:off x="4904468" y="1968024"/>
              <a:ext cx="4210121" cy="152058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3600" b="1" dirty="0">
                  <a:solidFill>
                    <a:srgbClr val="000000"/>
                  </a:solidFill>
                  <a:latin typeface="Calibri" panose="020F0502020204030204" pitchFamily="34" charset="0"/>
                  <a:cs typeface="Calibri" panose="020F0502020204030204" pitchFamily="34" charset="0"/>
                </a:rPr>
                <a:t>Nói cho nhau nghe hình ảnh nhân hóa mình thích và lí do yêu thích hình ảnh đó; nêu tác dụng của hình ảnh nhân hóa trong đoạn thơ.</a:t>
              </a:r>
            </a:p>
          </p:txBody>
        </p:sp>
      </p:grpSp>
      <p:pic>
        <p:nvPicPr>
          <p:cNvPr id="2" name="2 Minutes timer (Đồng hồ đếm ngược 2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07823" y="5042426"/>
            <a:ext cx="1651187" cy="928068"/>
          </a:xfrm>
          <a:prstGeom prst="rect">
            <a:avLst/>
          </a:prstGeom>
        </p:spPr>
      </p:pic>
    </p:spTree>
    <p:extLst>
      <p:ext uri="{BB962C8B-B14F-4D97-AF65-F5344CB8AC3E}">
        <p14:creationId xmlns:p14="http://schemas.microsoft.com/office/powerpoint/2010/main" val="3945344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442</TotalTime>
  <Words>824</Words>
  <Application>Microsoft Office PowerPoint</Application>
  <PresentationFormat>Custom</PresentationFormat>
  <Paragraphs>76</Paragraphs>
  <Slides>17</Slides>
  <Notes>9</Notes>
  <HiddenSlides>0</HiddenSlides>
  <MMClips>17</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2112150068-Phạm Thị Bích Hằng</cp:lastModifiedBy>
  <cp:revision>63</cp:revision>
  <dcterms:created xsi:type="dcterms:W3CDTF">2023-08-29T00:56:01Z</dcterms:created>
  <dcterms:modified xsi:type="dcterms:W3CDTF">2024-11-22T15:55:10Z</dcterms:modified>
</cp:coreProperties>
</file>