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32"/>
  </p:notesMasterIdLst>
  <p:sldIdLst>
    <p:sldId id="258" r:id="rId4"/>
    <p:sldId id="282" r:id="rId5"/>
    <p:sldId id="283" r:id="rId6"/>
    <p:sldId id="284" r:id="rId7"/>
    <p:sldId id="260" r:id="rId8"/>
    <p:sldId id="264" r:id="rId9"/>
    <p:sldId id="262" r:id="rId10"/>
    <p:sldId id="285" r:id="rId11"/>
    <p:sldId id="259" r:id="rId12"/>
    <p:sldId id="269" r:id="rId13"/>
    <p:sldId id="286" r:id="rId14"/>
    <p:sldId id="265" r:id="rId15"/>
    <p:sldId id="287" r:id="rId16"/>
    <p:sldId id="273" r:id="rId17"/>
    <p:sldId id="274" r:id="rId18"/>
    <p:sldId id="275" r:id="rId19"/>
    <p:sldId id="276" r:id="rId20"/>
    <p:sldId id="277" r:id="rId21"/>
    <p:sldId id="278" r:id="rId22"/>
    <p:sldId id="279" r:id="rId23"/>
    <p:sldId id="288" r:id="rId24"/>
    <p:sldId id="318" r:id="rId25"/>
    <p:sldId id="347" r:id="rId26"/>
    <p:sldId id="346" r:id="rId27"/>
    <p:sldId id="348" r:id="rId28"/>
    <p:sldId id="349" r:id="rId29"/>
    <p:sldId id="280"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5</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6094620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502341057"/>
      </p:ext>
    </p:extLst>
  </p:cSld>
  <p:clrMap bg1="lt1" tx1="dk1" bg2="lt2" tx2="dk2" accent1="accent1" accent2="accent2" accent3="accent3" accent4="accent4" accent5="accent5" accent6="accent6" hlink="hlink" folHlink="folHlink"/>
  <p:sldLayoutIdLst>
    <p:sldLayoutId id="2147483661"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1306" y="248537"/>
            <a:ext cx="8149389" cy="1421883"/>
            <a:chOff x="3231305" y="325027"/>
            <a:chExt cx="8149389" cy="1421883"/>
          </a:xfrm>
        </p:grpSpPr>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7" name="Picture 6"/>
            <p:cNvPicPr>
              <a:picLocks noChangeAspect="1"/>
            </p:cNvPicPr>
            <p:nvPr/>
          </p:nvPicPr>
          <p:blipFill>
            <a:blip r:embed="rId3"/>
            <a:stretch>
              <a:fillRect/>
            </a:stretch>
          </p:blipFill>
          <p:spPr>
            <a:xfrm>
              <a:off x="3776109" y="325027"/>
              <a:ext cx="7059780" cy="1347333"/>
            </a:xfrm>
            <a:prstGeom prst="rect">
              <a:avLst/>
            </a:prstGeom>
          </p:spPr>
        </p:pic>
      </p:grpSp>
      <p:sp>
        <p:nvSpPr>
          <p:cNvPr id="8" name="Google Shape;276;p7">
            <a:extLst>
              <a:ext uri="{FF2B5EF4-FFF2-40B4-BE49-F238E27FC236}">
                <a16:creationId xmlns:a16="http://schemas.microsoft.com/office/drawing/2014/main" id="{D33CB0D1-8FD9-7C5D-268F-E2711EEE24E1}"/>
              </a:ext>
            </a:extLst>
          </p:cNvPr>
          <p:cNvSpPr/>
          <p:nvPr/>
        </p:nvSpPr>
        <p:spPr>
          <a:xfrm>
            <a:off x="1724899" y="2572532"/>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009999"/>
                </a:solidFill>
                <a:latin typeface="Cambria" panose="02040503050406030204" pitchFamily="18" charset="0"/>
                <a:ea typeface="Cambria" panose="02040503050406030204" pitchFamily="18" charset="0"/>
              </a:rPr>
              <a:t>Sơn Đoòng</a:t>
            </a:r>
            <a:endParaRPr sz="4000" b="1" dirty="0">
              <a:solidFill>
                <a:srgbClr val="FFC000"/>
              </a:solidFill>
              <a:latin typeface="Cambria" panose="02040503050406030204" pitchFamily="18" charset="0"/>
              <a:ea typeface="Cambria" panose="0204050305040603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08128" y="4433532"/>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chemeClr val="accent2">
                    <a:lumMod val="75000"/>
                  </a:schemeClr>
                </a:solidFill>
                <a:latin typeface="Cambria" panose="02040503050406030204" pitchFamily="18" charset="0"/>
                <a:ea typeface="Cambria" panose="02040503050406030204" pitchFamily="18" charset="0"/>
              </a:rPr>
              <a:t>sầm</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uất</a:t>
            </a:r>
            <a:endParaRPr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6908128" y="25725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en-US" sz="4000" b="1" dirty="0" err="1">
                <a:solidFill>
                  <a:srgbClr val="002060"/>
                </a:solidFill>
                <a:latin typeface="Cambria" panose="02040503050406030204" pitchFamily="18" charset="0"/>
                <a:ea typeface="Cambria" panose="02040503050406030204" pitchFamily="18" charset="0"/>
              </a:rPr>
              <a:t>vết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đứt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gãy</a:t>
            </a:r>
            <a:endParaRPr sz="4000" b="1" dirty="0">
              <a:solidFill>
                <a:srgbClr val="002060"/>
              </a:solidFill>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724899" y="4433532"/>
            <a:ext cx="343912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4000" b="1" dirty="0">
                <a:solidFill>
                  <a:srgbClr val="FF0000"/>
                </a:solidFill>
                <a:latin typeface="Cambria" panose="02040503050406030204" pitchFamily="18" charset="0"/>
                <a:ea typeface="Cambria" panose="02040503050406030204" pitchFamily="18" charset="0"/>
              </a:rPr>
              <a:t>Rào Thương</a:t>
            </a:r>
            <a:endParaRPr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32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2086612" y="2255519"/>
            <a:ext cx="8235948" cy="853441"/>
            <a:chOff x="9210714" y="2450815"/>
            <a:chExt cx="3299149" cy="863279"/>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4953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Trú ngụ: </a:t>
              </a:r>
              <a:r>
                <a:rPr kumimoji="0" lang="vi-VN"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chốn nương náu, trú ẩn. </a:t>
              </a:r>
              <a:endPar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6058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438891" y="1930978"/>
            <a:ext cx="7918519" cy="2620370"/>
          </a:xfrm>
          <a:prstGeom prst="rect">
            <a:avLst/>
          </a:prstGeom>
        </p:spPr>
      </p:pic>
    </p:spTree>
    <p:extLst>
      <p:ext uri="{BB962C8B-B14F-4D97-AF65-F5344CB8AC3E}">
        <p14:creationId xmlns:p14="http://schemas.microsoft.com/office/powerpoint/2010/main" val="426861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3"/>
          <a:stretch>
            <a:fillRect/>
          </a:stretch>
        </p:blipFill>
        <p:spPr>
          <a:xfrm>
            <a:off x="5669279" y="2509512"/>
            <a:ext cx="6292579" cy="2836901"/>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46331" y="518412"/>
              <a:ext cx="10127168"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2. </a:t>
              </a:r>
              <a:r>
                <a:rPr lang="vi-VN" sz="3200" b="1" dirty="0">
                  <a:latin typeface="Cambria" panose="02040503050406030204" pitchFamily="18" charset="0"/>
                  <a:ea typeface="Cambria" panose="02040503050406030204" pitchFamily="18" charset="0"/>
                </a:rPr>
                <a:t>Quá trình hình thành hang Sơn Đoòng được giới thiệu như thế nào?</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7" name="Rectangle: Rounded Corners 6">
            <a:extLst>
              <a:ext uri="{FF2B5EF4-FFF2-40B4-BE49-F238E27FC236}">
                <a16:creationId xmlns:a16="http://schemas.microsoft.com/office/drawing/2014/main" id="{25531354-5DA0-2327-D295-99F944A5B831}"/>
              </a:ext>
            </a:extLst>
          </p:cNvPr>
          <p:cNvSpPr/>
          <p:nvPr/>
        </p:nvSpPr>
        <p:spPr>
          <a:xfrm>
            <a:off x="609600" y="2214880"/>
            <a:ext cx="4053840" cy="80264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Vết đứt gãy của dãy Trường Sơn </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B3DC37B-1FA5-1B7F-25CE-2717E86D9561}"/>
              </a:ext>
            </a:extLst>
          </p:cNvPr>
          <p:cNvSpPr/>
          <p:nvPr/>
        </p:nvSpPr>
        <p:spPr>
          <a:xfrm>
            <a:off x="579120" y="3596640"/>
            <a:ext cx="4165600" cy="109728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mbria" panose="02040503050406030204" pitchFamily="18" charset="0"/>
                <a:ea typeface="Cambria" panose="02040503050406030204" pitchFamily="18" charset="0"/>
              </a:rPr>
              <a:t>Bị nước song Rào Thương bào mòn liên tục trong nhiều năm liền (từ 2 đến 5 triệu năm) </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BE7C3C67-9711-1B1B-98D4-EC3350477E73}"/>
              </a:ext>
            </a:extLst>
          </p:cNvPr>
          <p:cNvGrpSpPr/>
          <p:nvPr/>
        </p:nvGrpSpPr>
        <p:grpSpPr>
          <a:xfrm>
            <a:off x="4663440" y="2611120"/>
            <a:ext cx="782320" cy="1656080"/>
            <a:chOff x="4663440" y="2611120"/>
            <a:chExt cx="782320" cy="1656080"/>
          </a:xfrm>
        </p:grpSpPr>
        <p:cxnSp>
          <p:nvCxnSpPr>
            <p:cNvPr id="10" name="Straight Connector 9">
              <a:extLst>
                <a:ext uri="{FF2B5EF4-FFF2-40B4-BE49-F238E27FC236}">
                  <a16:creationId xmlns:a16="http://schemas.microsoft.com/office/drawing/2014/main" id="{1E224DFD-96BB-B8BD-E2E8-F4FF59F9FCD0}"/>
                </a:ext>
              </a:extLst>
            </p:cNvPr>
            <p:cNvCxnSpPr>
              <a:stCxn id="7" idx="3"/>
            </p:cNvCxnSpPr>
            <p:nvPr/>
          </p:nvCxnSpPr>
          <p:spPr>
            <a:xfrm>
              <a:off x="4663440" y="2616200"/>
              <a:ext cx="772160" cy="152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F54987-5022-908D-918D-2B09FFAF7C32}"/>
                </a:ext>
              </a:extLst>
            </p:cNvPr>
            <p:cNvCxnSpPr>
              <a:cxnSpLocks/>
            </p:cNvCxnSpPr>
            <p:nvPr/>
          </p:nvCxnSpPr>
          <p:spPr>
            <a:xfrm>
              <a:off x="4754880" y="4231640"/>
              <a:ext cx="690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8AD4A-A4D9-1E0F-9B01-CD859EF03C74}"/>
                </a:ext>
              </a:extLst>
            </p:cNvPr>
            <p:cNvCxnSpPr>
              <a:cxnSpLocks/>
            </p:cNvCxnSpPr>
            <p:nvPr/>
          </p:nvCxnSpPr>
          <p:spPr>
            <a:xfrm flipV="1">
              <a:off x="5425440" y="2611120"/>
              <a:ext cx="0" cy="165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Rounded Corners 17">
            <a:extLst>
              <a:ext uri="{FF2B5EF4-FFF2-40B4-BE49-F238E27FC236}">
                <a16:creationId xmlns:a16="http://schemas.microsoft.com/office/drawing/2014/main" id="{206ECCC3-1585-419B-CE4B-F237AF268F74}"/>
              </a:ext>
            </a:extLst>
          </p:cNvPr>
          <p:cNvSpPr/>
          <p:nvPr/>
        </p:nvSpPr>
        <p:spPr>
          <a:xfrm>
            <a:off x="6075680" y="2773680"/>
            <a:ext cx="5273040" cy="1219200"/>
          </a:xfrm>
          <a:prstGeom prst="roundRect">
            <a:avLst/>
          </a:prstGeom>
          <a:solidFill>
            <a:schemeClr val="bg1"/>
          </a:solid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Tạo thành một “lỗ hổng khổng lồ” – chính là hang Sơn Đoòng. </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Arrow: Right 18">
            <a:extLst>
              <a:ext uri="{FF2B5EF4-FFF2-40B4-BE49-F238E27FC236}">
                <a16:creationId xmlns:a16="http://schemas.microsoft.com/office/drawing/2014/main" id="{0B32E041-8BB4-A82C-64FE-AA2EFD09F8F9}"/>
              </a:ext>
            </a:extLst>
          </p:cNvPr>
          <p:cNvSpPr/>
          <p:nvPr/>
        </p:nvSpPr>
        <p:spPr>
          <a:xfrm>
            <a:off x="5476240" y="3271520"/>
            <a:ext cx="518160" cy="2641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3"/>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4"/>
          <a:stretch>
            <a:fillRect/>
          </a:stretch>
        </p:blipFill>
        <p:spPr>
          <a:xfrm>
            <a:off x="6062027" y="4082732"/>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a:extLst>
              <a:ext uri="{FF2B5EF4-FFF2-40B4-BE49-F238E27FC236}">
                <a16:creationId xmlns:a16="http://schemas.microsoft.com/office/drawing/2014/main" id="{4ED84FC2-FF53-8FFC-BB03-150D96714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918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a:extLst>
              <a:ext uri="{FF2B5EF4-FFF2-40B4-BE49-F238E27FC236}">
                <a16:creationId xmlns:a16="http://schemas.microsoft.com/office/drawing/2014/main" id="{F67B2D9D-8CEE-670B-6202-46800E3DDEF1}"/>
              </a:ext>
            </a:extLst>
          </p:cNvPr>
          <p:cNvPicPr>
            <a:picLocks noChangeAspect="1"/>
          </p:cNvPicPr>
          <p:nvPr/>
        </p:nvPicPr>
        <p:blipFill>
          <a:blip r:embed="rId4"/>
          <a:stretch>
            <a:fillRect/>
          </a:stretch>
        </p:blipFill>
        <p:spPr>
          <a:xfrm>
            <a:off x="3890229" y="2455854"/>
            <a:ext cx="7240352" cy="1307899"/>
          </a:xfrm>
          <a:prstGeom prst="rect">
            <a:avLst/>
          </a:prstGeom>
        </p:spPr>
      </p:pic>
    </p:spTree>
    <p:extLst>
      <p:ext uri="{BB962C8B-B14F-4D97-AF65-F5344CB8AC3E}">
        <p14:creationId xmlns:p14="http://schemas.microsoft.com/office/powerpoint/2010/main" val="29872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93288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6" name="Picture 5" descr="A green and red text on a black background&#10;&#10;Description automatically generated">
            <a:extLst>
              <a:ext uri="{FF2B5EF4-FFF2-40B4-BE49-F238E27FC236}">
                <a16:creationId xmlns:a16="http://schemas.microsoft.com/office/drawing/2014/main" id="{8AF32B2E-FFD3-97B7-4A99-E22CF59FE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8480" y="1290491"/>
            <a:ext cx="5761031" cy="4638119"/>
          </a:xfrm>
          <a:prstGeom prst="rect">
            <a:avLst/>
          </a:prstGeom>
        </p:spPr>
      </p:pic>
    </p:spTree>
    <p:extLst>
      <p:ext uri="{BB962C8B-B14F-4D97-AF65-F5344CB8AC3E}">
        <p14:creationId xmlns:p14="http://schemas.microsoft.com/office/powerpoint/2010/main" val="1052168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849" y="805222"/>
            <a:ext cx="11858477" cy="6466242"/>
          </a:xfrm>
          <a:prstGeom prst="rect">
            <a:avLst/>
          </a:prstGeom>
        </p:spPr>
      </p:pic>
      <p:pic>
        <p:nvPicPr>
          <p:cNvPr id="8" name="Picture 7">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095883" y="0"/>
            <a:ext cx="7206214" cy="1508443"/>
          </a:xfrm>
          <a:prstGeom prst="rect">
            <a:avLst/>
          </a:prstGeom>
        </p:spPr>
      </p:pic>
      <p:sp>
        <p:nvSpPr>
          <p:cNvPr id="9" name="TextBox 8"/>
          <p:cNvSpPr txBox="1"/>
          <p:nvPr/>
        </p:nvSpPr>
        <p:spPr>
          <a:xfrm>
            <a:off x="915899" y="1790328"/>
            <a:ext cx="10448592" cy="3939540"/>
          </a:xfrm>
          <a:prstGeom prst="rect">
            <a:avLst/>
          </a:prstGeom>
          <a:noFill/>
        </p:spPr>
        <p:txBody>
          <a:bodyPr wrap="square" rtlCol="0">
            <a:spAutoFit/>
          </a:bodyPr>
          <a:lstStyle/>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Đọc đúng từ ngữ, câu, đoạn và toàn bộ bài Hang Sơn Đoòng – Những điều kì thú. Biết thể hiện ngữ điệu phù hợp, thể hiện sự say mê, ngưỡng mộ với vẻ đẹp kì vĩ của hang động. Biết cách đọc ngắt nghỉ hợp lí, tốc độ đọc khoảng 90 – 100 tiếng trong 1 phút;  </a:t>
            </a:r>
          </a:p>
          <a:p>
            <a:pPr algn="just"/>
            <a:r>
              <a:rPr lang="vi-VN" sz="2500" dirty="0">
                <a:solidFill>
                  <a:srgbClr val="008000"/>
                </a:solidFill>
                <a:latin typeface="Cambria" panose="02040503050406030204" pitchFamily="18" charset="0"/>
                <a:ea typeface="Cambria" panose="02040503050406030204" pitchFamily="18" charset="0"/>
              </a:rPr>
              <a:t>-</a:t>
            </a:r>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các thông tin nổi bật, hiểu nội dung của đoạn và văn bản, bộc lộ được ý kiến của bản thân về những thông tin đã tiếp nhận được sau khi đọc văn bản.</a:t>
            </a:r>
            <a:endParaRPr lang="en-US" sz="2500" dirty="0">
              <a:solidFill>
                <a:srgbClr val="008000"/>
              </a:solidFill>
              <a:latin typeface="Cambria" panose="02040503050406030204" pitchFamily="18" charset="0"/>
              <a:ea typeface="Cambria" panose="02040503050406030204" pitchFamily="18" charset="0"/>
            </a:endParaRPr>
          </a:p>
          <a:p>
            <a:pPr algn="just"/>
            <a:r>
              <a:rPr lang="en-US" sz="2500" dirty="0">
                <a:solidFill>
                  <a:srgbClr val="008000"/>
                </a:solidFill>
                <a:latin typeface="Cambria" panose="02040503050406030204" pitchFamily="18" charset="0"/>
                <a:ea typeface="Cambria" panose="02040503050406030204" pitchFamily="18" charset="0"/>
              </a:rPr>
              <a:t>- </a:t>
            </a:r>
            <a:r>
              <a:rPr lang="vi-VN" sz="2500" dirty="0">
                <a:solidFill>
                  <a:srgbClr val="008000"/>
                </a:solidFill>
                <a:latin typeface="Cambria" panose="02040503050406030204" pitchFamily="18" charset="0"/>
                <a:ea typeface="Cambria" panose="02040503050406030204" pitchFamily="18" charset="0"/>
              </a:rPr>
              <a:t>Nhận biết được những thông tin nổi bật về hang Sơn Đoòng, biết phân bố bố cục của văn bản, tìm được ý chính trong mỗi đoạn, hiểu được nội dung của từng đoạn, cũng như chủ đề của toàn bài đọc. </a:t>
            </a:r>
            <a:endParaRPr lang="en-US" sz="2500" dirty="0">
              <a:solidFill>
                <a:srgbClr val="008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09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5" name="Picture 4"/>
          <p:cNvPicPr>
            <a:picLocks noChangeAspect="1"/>
          </p:cNvPicPr>
          <p:nvPr/>
        </p:nvPicPr>
        <p:blipFill>
          <a:blip r:embed="rId4"/>
          <a:stretch>
            <a:fillRect/>
          </a:stretch>
        </p:blipFill>
        <p:spPr>
          <a:xfrm>
            <a:off x="3728055" y="2106379"/>
            <a:ext cx="7340191" cy="2453102"/>
          </a:xfrm>
          <a:prstGeom prst="rect">
            <a:avLst/>
          </a:prstGeom>
        </p:spPr>
      </p:pic>
    </p:spTree>
    <p:extLst>
      <p:ext uri="{BB962C8B-B14F-4D97-AF65-F5344CB8AC3E}">
        <p14:creationId xmlns:p14="http://schemas.microsoft.com/office/powerpoint/2010/main" val="9311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1846</Words>
  <Application>Microsoft Office PowerPoint</Application>
  <PresentationFormat>Widescreen</PresentationFormat>
  <Paragraphs>70</Paragraphs>
  <Slides>28</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Calibri</vt:lpstr>
      <vt:lpstr>Calibri Light</vt:lpstr>
      <vt:lpstr>Cambria</vt:lpstr>
      <vt:lpstr>等线</vt:lpstr>
      <vt:lpstr>等线 Light</vt:lpstr>
      <vt:lpstr>Segoe UI Historic</vt:lpstr>
      <vt:lpstr>Times New Roman</vt:lpstr>
      <vt:lpstr>思源黑体 CN Medium</vt:lpstr>
      <vt:lpstr>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68</cp:revision>
  <dcterms:created xsi:type="dcterms:W3CDTF">2024-01-12T14:48:10Z</dcterms:created>
  <dcterms:modified xsi:type="dcterms:W3CDTF">2024-10-13T09:27:14Z</dcterms:modified>
</cp:coreProperties>
</file>