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notesSlides/notesSlide6.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66" r:id="rId3"/>
    <p:sldId id="257" r:id="rId4"/>
    <p:sldId id="265" r:id="rId5"/>
    <p:sldId id="269" r:id="rId6"/>
    <p:sldId id="281" r:id="rId7"/>
    <p:sldId id="267" r:id="rId8"/>
    <p:sldId id="276" r:id="rId9"/>
    <p:sldId id="283" r:id="rId10"/>
    <p:sldId id="284" r:id="rId11"/>
    <p:sldId id="285" r:id="rId12"/>
    <p:sldId id="286" r:id="rId13"/>
    <p:sldId id="287" r:id="rId14"/>
    <p:sldId id="288" r:id="rId15"/>
    <p:sldId id="289" r:id="rId16"/>
    <p:sldId id="274" r:id="rId17"/>
    <p:sldId id="282" r:id="rId18"/>
    <p:sldId id="280"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8" d="100"/>
          <a:sy n="68" d="100"/>
        </p:scale>
        <p:origin x="5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A6058-D894-4F0C-9FFC-3E93363CC504}" type="datetimeFigureOut">
              <a:rPr lang="en-GB" smtClean="0"/>
              <a:t>13/10/2024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59FD6-D9E5-4E37-A8FE-86FECE22D732}" type="slidenum">
              <a:rPr lang="en-GB" smtClean="0"/>
              <a:t>‹#›</a:t>
            </a:fld>
            <a:endParaRPr lang="en-GB"/>
          </a:p>
        </p:txBody>
      </p:sp>
    </p:spTree>
    <p:extLst>
      <p:ext uri="{BB962C8B-B14F-4D97-AF65-F5344CB8AC3E}">
        <p14:creationId xmlns:p14="http://schemas.microsoft.com/office/powerpoint/2010/main" val="286860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0614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218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530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833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565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9283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00970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43110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34619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2148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42916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370151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74222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892185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31646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96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48228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943942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064791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04341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093630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87152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4349200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51469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68659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82200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50973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862106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970593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3448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236844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103937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32817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069044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220189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86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0" r:id="rId8"/>
    <p:sldLayoutId id="2147483689" r:id="rId9"/>
    <p:sldLayoutId id="2147483688" r:id="rId10"/>
    <p:sldLayoutId id="2147483687" r:id="rId11"/>
    <p:sldLayoutId id="2147483686" r:id="rId12"/>
    <p:sldLayoutId id="2147483685" r:id="rId13"/>
    <p:sldLayoutId id="2147483684" r:id="rId14"/>
    <p:sldLayoutId id="2147483683" r:id="rId15"/>
    <p:sldLayoutId id="2147483682" r:id="rId16"/>
    <p:sldLayoutId id="2147483681" r:id="rId17"/>
    <p:sldLayoutId id="2147483680" r:id="rId18"/>
    <p:sldLayoutId id="2147483679" r:id="rId19"/>
    <p:sldLayoutId id="2147483678" r:id="rId20"/>
    <p:sldLayoutId id="2147483677" r:id="rId21"/>
    <p:sldLayoutId id="2147483676" r:id="rId22"/>
    <p:sldLayoutId id="2147483675" r:id="rId23"/>
    <p:sldLayoutId id="2147483674" r:id="rId24"/>
    <p:sldLayoutId id="2147483673" r:id="rId25"/>
    <p:sldLayoutId id="2147483668" r:id="rId26"/>
    <p:sldLayoutId id="2147483669" r:id="rId27"/>
    <p:sldLayoutId id="2147483670" r:id="rId28"/>
    <p:sldLayoutId id="2147483671" r:id="rId29"/>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microsoft.com/office/2007/relationships/hdphoto" Target="../media/hdphoto2.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microsoft.com/office/2007/relationships/hdphoto" Target="../media/hdphoto2.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1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microsoft.com/office/2007/relationships/hdphoto" Target="../media/hdphoto3.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16" name="Picture 15"/>
          <p:cNvPicPr>
            <a:picLocks noChangeAspect="1"/>
          </p:cNvPicPr>
          <p:nvPr/>
        </p:nvPicPr>
        <p:blipFill>
          <a:blip r:embed="rId6"/>
          <a:stretch>
            <a:fillRect/>
          </a:stretch>
        </p:blipFill>
        <p:spPr>
          <a:xfrm>
            <a:off x="3952018" y="180111"/>
            <a:ext cx="8468078" cy="6962235"/>
          </a:xfrm>
          <a:prstGeom prst="rect">
            <a:avLst/>
          </a:prstGeom>
        </p:spPr>
      </p:pic>
    </p:spTree>
    <p:extLst>
      <p:ext uri="{BB962C8B-B14F-4D97-AF65-F5344CB8AC3E}">
        <p14:creationId xmlns:p14="http://schemas.microsoft.com/office/powerpoint/2010/main" val="369761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mbria" panose="02040503050406030204" pitchFamily="18" charset="0"/>
                <a:ea typeface="Cambria" panose="02040503050406030204" pitchFamily="18" charset="0"/>
              </a:rPr>
              <a:t>2.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Viết mở bài gián tiếp và kết bài mở rộng cho bài Bốn mùa trong ánh nước.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pic>
        <p:nvPicPr>
          <p:cNvPr id="3" name="Picture 2" descr="Mảnh Ghép Hình ảnh PNG | Vector Và Các Tập Tin PSD | Tải Về Miễn Phí Trên  Pngtree">
            <a:extLst>
              <a:ext uri="{FF2B5EF4-FFF2-40B4-BE49-F238E27FC236}">
                <a16:creationId xmlns:a16="http://schemas.microsoft.com/office/drawing/2014/main" id="{7D130DBC-1527-E023-C113-C1A38C5EE98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2900" y="105727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6561F1DA-B2DC-1F8B-46C4-77418639AFB9}"/>
              </a:ext>
            </a:extLst>
          </p:cNvPr>
          <p:cNvSpPr/>
          <p:nvPr/>
        </p:nvSpPr>
        <p:spPr>
          <a:xfrm>
            <a:off x="5251498" y="2676524"/>
            <a:ext cx="6045151" cy="2038351"/>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gián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tiếp</a:t>
            </a:r>
            <a:endParaRPr lang="en-GB" sz="3200"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kết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rộng</a:t>
            </a:r>
            <a:r>
              <a:rPr lang="en-GB" sz="3200" dirty="0">
                <a:solidFill>
                  <a:prstClr val="black"/>
                </a:solidFill>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lại</a:t>
            </a:r>
            <a:r>
              <a:rPr lang="en-GB" sz="3200" dirty="0">
                <a:solidFill>
                  <a:prstClr val="black"/>
                </a:solidFill>
                <a:latin typeface="Cambria" panose="02040503050406030204" pitchFamily="18" charset="0"/>
                <a:ea typeface="Cambria" panose="02040503050406030204" pitchFamily="18" charset="0"/>
              </a:rPr>
              <a:t>.</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0885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524315"/>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Truyền thuyết kể lại rằng, Hồ Hoàn Kiếm là nơi trao trả gươm thần của nhà vua Lê Thái Tổ cho rùa thần, sau khi mượn gươm của cụ rùa để đánh đuổi quân Minh xâm lược. Đến nay, Hồ Hoàn Kiếm vẫn còn đó như chứng nhân lịch sử vĩ đại, một di tích được nhiều người biết đến. Sự tích cụ rùa và nhà vua như gieo mình vào nước hồ, cảnh vật, làm cho nơi đây từ ngọn cỏ, hàng cây, nước hồ đều trong xanh, gợn sóng.</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6325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031873"/>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 Câu chuyện sự tích hồ Hoàn Kiếm sẽ mãi còn đó, nghĩ về chuyện xưa để yêu hồ Hoàn Kiếm, nhìn hồ mà hi vọng tương lai tươi sáng đều là điều ai cũng mong muốn.</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0552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1384995"/>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G:</a:t>
            </a:r>
          </a:p>
          <a:p>
            <a:r>
              <a:rPr lang="vi-VN" sz="2800" dirty="0">
                <a:latin typeface="Cambria" panose="02040503050406030204" pitchFamily="18" charset="0"/>
                <a:ea typeface="Cambria" panose="02040503050406030204" pitchFamily="18" charset="0"/>
              </a:rPr>
              <a:t>– Khi viết mở bài gián tiếp, có thể bắt đầu như thế nào để dẫn vào phần giới thiệu phong cảnh?</a:t>
            </a:r>
            <a:endParaRPr lang="en-US" sz="28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Nhớ về một số nơi có phong cảnh đẹp em từng đến thăm hoặc được xem trên ti vi, trong tranh ảnh,…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Nghe một bài hát hoặc đọc một bài thơ, bài văn,… có nhắc đến vẻ đẹp của cảnh vật thiên nhiên,…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3955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p>
          <a:p>
            <a:pPr lvl="0"/>
            <a:r>
              <a:rPr lang="vi-VN" sz="2800" dirty="0">
                <a:solidFill>
                  <a:prstClr val="black"/>
                </a:solidFill>
                <a:latin typeface="Cambria" panose="02040503050406030204" pitchFamily="18" charset="0"/>
                <a:ea typeface="Cambria" panose="02040503050406030204" pitchFamily="18" charset="0"/>
              </a:rPr>
              <a:t>– Khi viết kết bài mở rộng, nên mở rộng theo hướng nào?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Nghĩ về những người thầm lặng góp sức, chung tay giữ gìn, bảo vệ vẻ đẹp của cảnh vật thiên nhiên,…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Tưởng tượng về những thay đổi của cảnh vật thiên nhiên theo thời gian,…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55889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276225"/>
            <a:ext cx="11051177" cy="6515100"/>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id="{0F52C641-540E-6F46-A58E-81B32294F402}"/>
              </a:ext>
            </a:extLst>
          </p:cNvPr>
          <p:cNvPicPr>
            <a:picLocks noChangeAspect="1"/>
          </p:cNvPicPr>
          <p:nvPr/>
        </p:nvPicPr>
        <p:blipFill>
          <a:blip r:embed="rId5"/>
          <a:stretch>
            <a:fillRect/>
          </a:stretch>
        </p:blipFill>
        <p:spPr>
          <a:xfrm>
            <a:off x="2819399" y="342899"/>
            <a:ext cx="6362701" cy="6372707"/>
          </a:xfrm>
          <a:prstGeom prst="rect">
            <a:avLst/>
          </a:prstGeom>
        </p:spPr>
      </p:pic>
    </p:spTree>
    <p:extLst>
      <p:ext uri="{BB962C8B-B14F-4D97-AF65-F5344CB8AC3E}">
        <p14:creationId xmlns:p14="http://schemas.microsoft.com/office/powerpoint/2010/main" val="1103823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044572" y="239151"/>
            <a:ext cx="8266892" cy="6962235"/>
          </a:xfrm>
          <a:prstGeom prst="rect">
            <a:avLst/>
          </a:prstGeom>
        </p:spPr>
      </p:pic>
    </p:spTree>
    <p:extLst>
      <p:ext uri="{BB962C8B-B14F-4D97-AF65-F5344CB8AC3E}">
        <p14:creationId xmlns:p14="http://schemas.microsoft.com/office/powerpoint/2010/main" val="1844766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E0DC7469-27B6-4E1B-8413-FA40C6F6F7A5}"/>
              </a:ext>
            </a:extLst>
          </p:cNvPr>
          <p:cNvPicPr>
            <a:picLocks noChangeAspect="1"/>
          </p:cNvPicPr>
          <p:nvPr/>
        </p:nvPicPr>
        <p:blipFill>
          <a:blip r:embed="rId4"/>
          <a:stretch>
            <a:fillRect/>
          </a:stretch>
        </p:blipFill>
        <p:spPr>
          <a:xfrm>
            <a:off x="6882782" y="4138537"/>
            <a:ext cx="2011854" cy="1432684"/>
          </a:xfrm>
          <a:prstGeom prst="rect">
            <a:avLst/>
          </a:prstGeom>
        </p:spPr>
      </p:pic>
      <p:pic>
        <p:nvPicPr>
          <p:cNvPr id="10" name="图片 9">
            <a:extLst>
              <a:ext uri="{FF2B5EF4-FFF2-40B4-BE49-F238E27FC236}">
                <a16:creationId xmlns:a16="http://schemas.microsoft.com/office/drawing/2014/main" id="{6D7A0029-9CED-4447-B646-506D119470B9}"/>
              </a:ext>
            </a:extLst>
          </p:cNvPr>
          <p:cNvPicPr>
            <a:picLocks noChangeAspect="1"/>
          </p:cNvPicPr>
          <p:nvPr/>
        </p:nvPicPr>
        <p:blipFill>
          <a:blip r:embed="rId5"/>
          <a:stretch>
            <a:fillRect/>
          </a:stretch>
        </p:blipFill>
        <p:spPr>
          <a:xfrm>
            <a:off x="9215485" y="2971858"/>
            <a:ext cx="1670449" cy="1316850"/>
          </a:xfrm>
          <a:prstGeom prst="rect">
            <a:avLst/>
          </a:prstGeom>
        </p:spPr>
      </p:pic>
      <p:sp>
        <p:nvSpPr>
          <p:cNvPr id="15" name="Rounded Rectangle 10"/>
          <p:cNvSpPr/>
          <p:nvPr/>
        </p:nvSpPr>
        <p:spPr>
          <a:xfrm>
            <a:off x="3203995" y="1689649"/>
            <a:ext cx="6699660" cy="2920452"/>
          </a:xfrm>
          <a:custGeom>
            <a:avLst/>
            <a:gdLst>
              <a:gd name="connsiteX0" fmla="*/ 0 w 8145194"/>
              <a:gd name="connsiteY0" fmla="*/ 197752 h 1186491"/>
              <a:gd name="connsiteX1" fmla="*/ 197752 w 8145194"/>
              <a:gd name="connsiteY1" fmla="*/ 0 h 1186491"/>
              <a:gd name="connsiteX2" fmla="*/ 7947442 w 8145194"/>
              <a:gd name="connsiteY2" fmla="*/ 0 h 1186491"/>
              <a:gd name="connsiteX3" fmla="*/ 8145194 w 8145194"/>
              <a:gd name="connsiteY3" fmla="*/ 197752 h 1186491"/>
              <a:gd name="connsiteX4" fmla="*/ 8145194 w 8145194"/>
              <a:gd name="connsiteY4" fmla="*/ 988739 h 1186491"/>
              <a:gd name="connsiteX5" fmla="*/ 7947442 w 8145194"/>
              <a:gd name="connsiteY5" fmla="*/ 1186491 h 1186491"/>
              <a:gd name="connsiteX6" fmla="*/ 197752 w 8145194"/>
              <a:gd name="connsiteY6" fmla="*/ 1186491 h 1186491"/>
              <a:gd name="connsiteX7" fmla="*/ 0 w 8145194"/>
              <a:gd name="connsiteY7" fmla="*/ 988739 h 1186491"/>
              <a:gd name="connsiteX8" fmla="*/ 0 w 8145194"/>
              <a:gd name="connsiteY8" fmla="*/ 197752 h 1186491"/>
              <a:gd name="connsiteX0" fmla="*/ 0 w 8145194"/>
              <a:gd name="connsiteY0" fmla="*/ 260456 h 1249195"/>
              <a:gd name="connsiteX1" fmla="*/ 197752 w 8145194"/>
              <a:gd name="connsiteY1" fmla="*/ 62704 h 1249195"/>
              <a:gd name="connsiteX2" fmla="*/ 6260123 w 8145194"/>
              <a:gd name="connsiteY2" fmla="*/ 0 h 1249195"/>
              <a:gd name="connsiteX3" fmla="*/ 7947442 w 8145194"/>
              <a:gd name="connsiteY3" fmla="*/ 62704 h 1249195"/>
              <a:gd name="connsiteX4" fmla="*/ 8145194 w 8145194"/>
              <a:gd name="connsiteY4" fmla="*/ 260456 h 1249195"/>
              <a:gd name="connsiteX5" fmla="*/ 8145194 w 8145194"/>
              <a:gd name="connsiteY5" fmla="*/ 1051443 h 1249195"/>
              <a:gd name="connsiteX6" fmla="*/ 7947442 w 8145194"/>
              <a:gd name="connsiteY6" fmla="*/ 1249195 h 1249195"/>
              <a:gd name="connsiteX7" fmla="*/ 197752 w 8145194"/>
              <a:gd name="connsiteY7" fmla="*/ 1249195 h 1249195"/>
              <a:gd name="connsiteX8" fmla="*/ 0 w 8145194"/>
              <a:gd name="connsiteY8" fmla="*/ 1051443 h 1249195"/>
              <a:gd name="connsiteX9" fmla="*/ 0 w 8145194"/>
              <a:gd name="connsiteY9" fmla="*/ 260456 h 1249195"/>
              <a:gd name="connsiteX0" fmla="*/ 0 w 8145194"/>
              <a:gd name="connsiteY0" fmla="*/ 260456 h 1249204"/>
              <a:gd name="connsiteX1" fmla="*/ 197752 w 8145194"/>
              <a:gd name="connsiteY1" fmla="*/ 62704 h 1249204"/>
              <a:gd name="connsiteX2" fmla="*/ 6260123 w 8145194"/>
              <a:gd name="connsiteY2" fmla="*/ 0 h 1249204"/>
              <a:gd name="connsiteX3" fmla="*/ 7947442 w 8145194"/>
              <a:gd name="connsiteY3" fmla="*/ 62704 h 1249204"/>
              <a:gd name="connsiteX4" fmla="*/ 8145194 w 8145194"/>
              <a:gd name="connsiteY4" fmla="*/ 260456 h 1249204"/>
              <a:gd name="connsiteX5" fmla="*/ 8145194 w 8145194"/>
              <a:gd name="connsiteY5" fmla="*/ 1051443 h 1249204"/>
              <a:gd name="connsiteX6" fmla="*/ 7947442 w 8145194"/>
              <a:gd name="connsiteY6" fmla="*/ 1249195 h 1249204"/>
              <a:gd name="connsiteX7" fmla="*/ 6049108 w 8145194"/>
              <a:gd name="connsiteY7" fmla="*/ 1181687 h 1249204"/>
              <a:gd name="connsiteX8" fmla="*/ 197752 w 8145194"/>
              <a:gd name="connsiteY8" fmla="*/ 1249195 h 1249204"/>
              <a:gd name="connsiteX9" fmla="*/ 0 w 8145194"/>
              <a:gd name="connsiteY9" fmla="*/ 1051443 h 1249204"/>
              <a:gd name="connsiteX10" fmla="*/ 0 w 8145194"/>
              <a:gd name="connsiteY10" fmla="*/ 260456 h 1249204"/>
              <a:gd name="connsiteX0" fmla="*/ 0 w 8145194"/>
              <a:gd name="connsiteY0" fmla="*/ 260456 h 1280159"/>
              <a:gd name="connsiteX1" fmla="*/ 197752 w 8145194"/>
              <a:gd name="connsiteY1" fmla="*/ 62704 h 1280159"/>
              <a:gd name="connsiteX2" fmla="*/ 6260123 w 8145194"/>
              <a:gd name="connsiteY2" fmla="*/ 0 h 1280159"/>
              <a:gd name="connsiteX3" fmla="*/ 7947442 w 8145194"/>
              <a:gd name="connsiteY3" fmla="*/ 62704 h 1280159"/>
              <a:gd name="connsiteX4" fmla="*/ 8145194 w 8145194"/>
              <a:gd name="connsiteY4" fmla="*/ 260456 h 1280159"/>
              <a:gd name="connsiteX5" fmla="*/ 8145194 w 8145194"/>
              <a:gd name="connsiteY5" fmla="*/ 1051443 h 1280159"/>
              <a:gd name="connsiteX6" fmla="*/ 7947442 w 8145194"/>
              <a:gd name="connsiteY6" fmla="*/ 1249195 h 1280159"/>
              <a:gd name="connsiteX7" fmla="*/ 6049108 w 8145194"/>
              <a:gd name="connsiteY7" fmla="*/ 1181687 h 1280159"/>
              <a:gd name="connsiteX8" fmla="*/ 3235569 w 8145194"/>
              <a:gd name="connsiteY8" fmla="*/ 1280159 h 1280159"/>
              <a:gd name="connsiteX9" fmla="*/ 197752 w 8145194"/>
              <a:gd name="connsiteY9" fmla="*/ 1249195 h 1280159"/>
              <a:gd name="connsiteX10" fmla="*/ 0 w 8145194"/>
              <a:gd name="connsiteY10" fmla="*/ 1051443 h 1280159"/>
              <a:gd name="connsiteX11" fmla="*/ 0 w 8145194"/>
              <a:gd name="connsiteY11" fmla="*/ 260456 h 1280159"/>
              <a:gd name="connsiteX0" fmla="*/ 0 w 8145194"/>
              <a:gd name="connsiteY0" fmla="*/ 260456 h 1280159"/>
              <a:gd name="connsiteX1" fmla="*/ 197752 w 8145194"/>
              <a:gd name="connsiteY1" fmla="*/ 62704 h 1280159"/>
              <a:gd name="connsiteX2" fmla="*/ 2630659 w 8145194"/>
              <a:gd name="connsiteY2" fmla="*/ 112541 h 1280159"/>
              <a:gd name="connsiteX3" fmla="*/ 6260123 w 8145194"/>
              <a:gd name="connsiteY3" fmla="*/ 0 h 1280159"/>
              <a:gd name="connsiteX4" fmla="*/ 7947442 w 8145194"/>
              <a:gd name="connsiteY4" fmla="*/ 62704 h 1280159"/>
              <a:gd name="connsiteX5" fmla="*/ 8145194 w 8145194"/>
              <a:gd name="connsiteY5" fmla="*/ 260456 h 1280159"/>
              <a:gd name="connsiteX6" fmla="*/ 8145194 w 8145194"/>
              <a:gd name="connsiteY6" fmla="*/ 1051443 h 1280159"/>
              <a:gd name="connsiteX7" fmla="*/ 7947442 w 8145194"/>
              <a:gd name="connsiteY7" fmla="*/ 1249195 h 1280159"/>
              <a:gd name="connsiteX8" fmla="*/ 6049108 w 8145194"/>
              <a:gd name="connsiteY8" fmla="*/ 1181687 h 1280159"/>
              <a:gd name="connsiteX9" fmla="*/ 3235569 w 8145194"/>
              <a:gd name="connsiteY9" fmla="*/ 1280159 h 1280159"/>
              <a:gd name="connsiteX10" fmla="*/ 197752 w 8145194"/>
              <a:gd name="connsiteY10" fmla="*/ 1249195 h 1280159"/>
              <a:gd name="connsiteX11" fmla="*/ 0 w 8145194"/>
              <a:gd name="connsiteY11" fmla="*/ 1051443 h 1280159"/>
              <a:gd name="connsiteX12" fmla="*/ 0 w 8145194"/>
              <a:gd name="connsiteY12" fmla="*/ 260456 h 1280159"/>
              <a:gd name="connsiteX0" fmla="*/ 0 w 8285978"/>
              <a:gd name="connsiteY0" fmla="*/ 260456 h 1280159"/>
              <a:gd name="connsiteX1" fmla="*/ 197752 w 8285978"/>
              <a:gd name="connsiteY1" fmla="*/ 62704 h 1280159"/>
              <a:gd name="connsiteX2" fmla="*/ 2630659 w 8285978"/>
              <a:gd name="connsiteY2" fmla="*/ 112541 h 1280159"/>
              <a:gd name="connsiteX3" fmla="*/ 6260123 w 8285978"/>
              <a:gd name="connsiteY3" fmla="*/ 0 h 1280159"/>
              <a:gd name="connsiteX4" fmla="*/ 7947442 w 8285978"/>
              <a:gd name="connsiteY4" fmla="*/ 62704 h 1280159"/>
              <a:gd name="connsiteX5" fmla="*/ 8145194 w 8285978"/>
              <a:gd name="connsiteY5" fmla="*/ 260456 h 1280159"/>
              <a:gd name="connsiteX6" fmla="*/ 8285871 w 8285978"/>
              <a:gd name="connsiteY6" fmla="*/ 618978 h 1280159"/>
              <a:gd name="connsiteX7" fmla="*/ 8145194 w 8285978"/>
              <a:gd name="connsiteY7" fmla="*/ 1051443 h 1280159"/>
              <a:gd name="connsiteX8" fmla="*/ 7947442 w 8285978"/>
              <a:gd name="connsiteY8" fmla="*/ 1249195 h 1280159"/>
              <a:gd name="connsiteX9" fmla="*/ 6049108 w 8285978"/>
              <a:gd name="connsiteY9" fmla="*/ 1181687 h 1280159"/>
              <a:gd name="connsiteX10" fmla="*/ 3235569 w 8285978"/>
              <a:gd name="connsiteY10" fmla="*/ 1280159 h 1280159"/>
              <a:gd name="connsiteX11" fmla="*/ 197752 w 8285978"/>
              <a:gd name="connsiteY11" fmla="*/ 1249195 h 1280159"/>
              <a:gd name="connsiteX12" fmla="*/ 0 w 8285978"/>
              <a:gd name="connsiteY12" fmla="*/ 1051443 h 1280159"/>
              <a:gd name="connsiteX13" fmla="*/ 0 w 8285978"/>
              <a:gd name="connsiteY13" fmla="*/ 260456 h 128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5978" h="1280159">
                <a:moveTo>
                  <a:pt x="0" y="260456"/>
                </a:moveTo>
                <a:cubicBezTo>
                  <a:pt x="0" y="151241"/>
                  <a:pt x="88537" y="62704"/>
                  <a:pt x="197752" y="62704"/>
                </a:cubicBezTo>
                <a:cubicBezTo>
                  <a:pt x="1004032" y="51181"/>
                  <a:pt x="1824379" y="124064"/>
                  <a:pt x="2630659" y="112541"/>
                </a:cubicBezTo>
                <a:lnTo>
                  <a:pt x="6260123" y="0"/>
                </a:lnTo>
                <a:cubicBezTo>
                  <a:pt x="6836630" y="2144"/>
                  <a:pt x="7370935" y="60560"/>
                  <a:pt x="7947442" y="62704"/>
                </a:cubicBezTo>
                <a:cubicBezTo>
                  <a:pt x="8056657" y="62704"/>
                  <a:pt x="8145194" y="151241"/>
                  <a:pt x="8145194" y="260456"/>
                </a:cubicBezTo>
                <a:cubicBezTo>
                  <a:pt x="8140505" y="375274"/>
                  <a:pt x="8290560" y="504160"/>
                  <a:pt x="8285871" y="618978"/>
                </a:cubicBezTo>
                <a:lnTo>
                  <a:pt x="8145194" y="1051443"/>
                </a:lnTo>
                <a:cubicBezTo>
                  <a:pt x="8145194" y="1160658"/>
                  <a:pt x="8056657" y="1249195"/>
                  <a:pt x="7947442" y="1249195"/>
                </a:cubicBezTo>
                <a:cubicBezTo>
                  <a:pt x="7286529" y="1250138"/>
                  <a:pt x="6710021" y="1180744"/>
                  <a:pt x="6049108" y="1181687"/>
                </a:cubicBezTo>
                <a:cubicBezTo>
                  <a:pt x="5115951" y="1195754"/>
                  <a:pt x="4168726" y="1266092"/>
                  <a:pt x="3235569" y="1280159"/>
                </a:cubicBezTo>
                <a:lnTo>
                  <a:pt x="197752" y="1249195"/>
                </a:lnTo>
                <a:cubicBezTo>
                  <a:pt x="88537" y="1249195"/>
                  <a:pt x="0" y="1160658"/>
                  <a:pt x="0" y="1051443"/>
                </a:cubicBezTo>
                <a:lnTo>
                  <a:pt x="0" y="260456"/>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Rectangle 15"/>
          <p:cNvSpPr/>
          <p:nvPr/>
        </p:nvSpPr>
        <p:spPr>
          <a:xfrm>
            <a:off x="3309395" y="2021929"/>
            <a:ext cx="6255955"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Nêu</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cách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gián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tiếp</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kết</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rộng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mình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muốn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vận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GB"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Tree>
    <p:extLst>
      <p:ext uri="{BB962C8B-B14F-4D97-AF65-F5344CB8AC3E}">
        <p14:creationId xmlns:p14="http://schemas.microsoft.com/office/powerpoint/2010/main" val="83002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664813" y="2868229"/>
            <a:ext cx="3024555" cy="3405118"/>
          </a:xfrm>
          <a:prstGeom prst="rect">
            <a:avLst/>
          </a:prstGeom>
        </p:spPr>
      </p:pic>
      <p:pic>
        <p:nvPicPr>
          <p:cNvPr id="4" name="Picture 3">
            <a:extLst>
              <a:ext uri="{FF2B5EF4-FFF2-40B4-BE49-F238E27FC236}">
                <a16:creationId xmlns:a16="http://schemas.microsoft.com/office/drawing/2014/main" id="{60CB0A2C-7117-8BCE-B713-B50E4F52B58B}"/>
              </a:ext>
            </a:extLst>
          </p:cNvPr>
          <p:cNvPicPr>
            <a:picLocks noChangeAspect="1"/>
          </p:cNvPicPr>
          <p:nvPr/>
        </p:nvPicPr>
        <p:blipFill>
          <a:blip r:embed="rId6"/>
          <a:stretch>
            <a:fillRect/>
          </a:stretch>
        </p:blipFill>
        <p:spPr>
          <a:xfrm>
            <a:off x="0" y="1140127"/>
            <a:ext cx="10626249" cy="4749196"/>
          </a:xfrm>
          <a:prstGeom prst="rect">
            <a:avLst/>
          </a:prstGeom>
        </p:spPr>
      </p:pic>
    </p:spTree>
    <p:extLst>
      <p:ext uri="{BB962C8B-B14F-4D97-AF65-F5344CB8AC3E}">
        <p14:creationId xmlns:p14="http://schemas.microsoft.com/office/powerpoint/2010/main" val="354165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403589" y="-144050"/>
            <a:ext cx="2358189" cy="2213810"/>
          </a:xfrm>
          <a:prstGeom prst="rect">
            <a:avLst/>
          </a:prstGeom>
        </p:spPr>
      </p:pic>
      <p:pic>
        <p:nvPicPr>
          <p:cNvPr id="22" name="Picture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383504" y="3452882"/>
            <a:ext cx="3080084" cy="3405118"/>
          </a:xfrm>
          <a:prstGeom prst="rect">
            <a:avLst/>
          </a:prstGeom>
        </p:spPr>
      </p:pic>
      <p:sp>
        <p:nvSpPr>
          <p:cNvPr id="23" name="Rounded Rectangular Callout 22"/>
          <p:cNvSpPr/>
          <p:nvPr/>
        </p:nvSpPr>
        <p:spPr>
          <a:xfrm>
            <a:off x="2219325" y="1029201"/>
            <a:ext cx="8210550" cy="1752128"/>
          </a:xfrm>
          <a:prstGeom prst="wedgeRoundRectCallout">
            <a:avLst>
              <a:gd name="adj1" fmla="val 43675"/>
              <a:gd name="adj2" fmla="val 90483"/>
              <a:gd name="adj3" fmla="val 16667"/>
            </a:avLst>
          </a:prstGeom>
          <a:solidFill>
            <a:schemeClr val="accent2">
              <a:alpha val="59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dirty="0" err="1">
                <a:solidFill>
                  <a:prstClr val="black"/>
                </a:solidFill>
                <a:latin typeface="Cambria" panose="02040503050406030204" pitchFamily="18" charset="0"/>
                <a:ea typeface="Cambria" panose="02040503050406030204" pitchFamily="18" charset="0"/>
              </a:rPr>
              <a:t>Nhắc</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lại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cách</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viết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mở</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và</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kết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tả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cây</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cối</a:t>
            </a:r>
            <a:r>
              <a:rPr lang="en-GB" sz="3600" b="1" dirty="0">
                <a:solidFill>
                  <a:prstClr val="black"/>
                </a:solidFill>
                <a:latin typeface="Cambria" panose="02040503050406030204" pitchFamily="18" charset="0"/>
                <a:ea typeface="Cambria" panose="02040503050406030204" pitchFamily="18" charset="0"/>
              </a:rPr>
              <a:t>, con </a:t>
            </a:r>
            <a:r>
              <a:rPr lang="en-GB" sz="3600" b="1" dirty="0" err="1">
                <a:solidFill>
                  <a:prstClr val="black"/>
                </a:solidFill>
                <a:latin typeface="Cambria" panose="02040503050406030204" pitchFamily="18" charset="0"/>
                <a:ea typeface="Cambria" panose="02040503050406030204" pitchFamily="18" charset="0"/>
              </a:rPr>
              <a:t>vật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đã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học</a:t>
            </a:r>
            <a:r>
              <a:rPr lang="en-GB" sz="3600" b="1" dirty="0">
                <a:solidFill>
                  <a:prstClr val="black"/>
                </a:solidFill>
                <a:latin typeface="Cambria" panose="02040503050406030204" pitchFamily="18" charset="0"/>
                <a:ea typeface="Cambria" panose="02040503050406030204" pitchFamily="18" charset="0"/>
              </a:rPr>
              <a:t> ở </a:t>
            </a:r>
            <a:r>
              <a:rPr lang="en-GB" sz="3600" b="1" dirty="0" err="1">
                <a:solidFill>
                  <a:prstClr val="black"/>
                </a:solidFill>
                <a:latin typeface="Cambria" panose="02040503050406030204" pitchFamily="18" charset="0"/>
                <a:ea typeface="Cambria" panose="02040503050406030204" pitchFamily="18" charset="0"/>
              </a:rPr>
              <a:t>lớp</a:t>
            </a:r>
            <a:r>
              <a:rPr lang="en-GB" sz="3600" b="1" dirty="0">
                <a:solidFill>
                  <a:prstClr val="black"/>
                </a:solidFill>
                <a:latin typeface="Cambria" panose="02040503050406030204" pitchFamily="18" charset="0"/>
                <a:ea typeface="Cambria" panose="02040503050406030204" pitchFamily="18" charset="0"/>
              </a:rPr>
              <a:t> 4.</a:t>
            </a: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B16D60A6-F522-8596-B755-EE644E514312}"/>
              </a:ext>
            </a:extLst>
          </p:cNvPr>
          <p:cNvSpPr txBox="1"/>
          <p:nvPr/>
        </p:nvSpPr>
        <p:spPr>
          <a:xfrm>
            <a:off x="1334558" y="3286622"/>
            <a:ext cx="6456892" cy="2554545"/>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Mở</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trực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gián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a:t>
            </a:r>
          </a:p>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Kết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không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39352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Showcard" panose="02040603050506020204" pitchFamily="18" charset="0"/>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719400" y="5318829"/>
            <a:ext cx="902189" cy="794588"/>
          </a:xfrm>
          <a:prstGeom prst="rect">
            <a:avLst/>
          </a:prstGeom>
          <a:effectLst>
            <a:outerShdw blurRad="12700" dist="12700" dir="2700000" algn="tl" rotWithShape="0">
              <a:prstClr val="black">
                <a:alpha val="40000"/>
              </a:prstClr>
            </a:outerShdw>
          </a:effectLst>
        </p:spPr>
      </p:pic>
      <p:pic>
        <p:nvPicPr>
          <p:cNvPr id="10" name="Picture 9">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0" y="-114517"/>
            <a:ext cx="1238491" cy="1226229"/>
          </a:xfrm>
          <a:prstGeom prst="rect">
            <a:avLst/>
          </a:prstGeom>
        </p:spPr>
      </p:pic>
      <p:pic>
        <p:nvPicPr>
          <p:cNvPr id="4" name="Picture 3">
            <a:extLst>
              <a:ext uri="{FF2B5EF4-FFF2-40B4-BE49-F238E27FC236}">
                <a16:creationId xmlns:a16="http://schemas.microsoft.com/office/drawing/2014/main" id="{09D8B274-44FA-9316-DCF0-3BC55B92E3B5}"/>
              </a:ext>
            </a:extLst>
          </p:cNvPr>
          <p:cNvPicPr>
            <a:picLocks noChangeAspect="1"/>
          </p:cNvPicPr>
          <p:nvPr/>
        </p:nvPicPr>
        <p:blipFill>
          <a:blip r:embed="rId7"/>
          <a:stretch>
            <a:fillRect/>
          </a:stretch>
        </p:blipFill>
        <p:spPr>
          <a:xfrm>
            <a:off x="7056031" y="1459966"/>
            <a:ext cx="2816037" cy="806984"/>
          </a:xfrm>
          <a:prstGeom prst="rect">
            <a:avLst/>
          </a:prstGeom>
        </p:spPr>
      </p:pic>
      <p:pic>
        <p:nvPicPr>
          <p:cNvPr id="6" name="Picture 5">
            <a:extLst>
              <a:ext uri="{FF2B5EF4-FFF2-40B4-BE49-F238E27FC236}">
                <a16:creationId xmlns:a16="http://schemas.microsoft.com/office/drawing/2014/main" id="{BD3E6510-CCA3-99BD-A7EA-BF9DC1D879B0}"/>
              </a:ext>
            </a:extLst>
          </p:cNvPr>
          <p:cNvPicPr>
            <a:picLocks noChangeAspect="1"/>
          </p:cNvPicPr>
          <p:nvPr/>
        </p:nvPicPr>
        <p:blipFill>
          <a:blip r:embed="rId8"/>
          <a:stretch>
            <a:fillRect/>
          </a:stretch>
        </p:blipFill>
        <p:spPr>
          <a:xfrm>
            <a:off x="4533222" y="2411220"/>
            <a:ext cx="6840305" cy="2969009"/>
          </a:xfrm>
          <a:prstGeom prst="rect">
            <a:avLst/>
          </a:prstGeom>
        </p:spPr>
      </p:pic>
    </p:spTree>
    <p:extLst>
      <p:ext uri="{BB962C8B-B14F-4D97-AF65-F5344CB8AC3E}">
        <p14:creationId xmlns:p14="http://schemas.microsoft.com/office/powerpoint/2010/main" val="3746878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2" name="Picture 1"/>
          <p:cNvPicPr>
            <a:picLocks noChangeAspect="1"/>
          </p:cNvPicPr>
          <p:nvPr/>
        </p:nvPicPr>
        <p:blipFill rotWithShape="1">
          <a:blip r:embed="rId4"/>
          <a:srcRect r="9515" b="15876"/>
          <a:stretch/>
        </p:blipFill>
        <p:spPr>
          <a:xfrm>
            <a:off x="4123274" y="697384"/>
            <a:ext cx="7300939" cy="5182556"/>
          </a:xfrm>
          <a:prstGeom prst="rect">
            <a:avLst/>
          </a:prstGeom>
        </p:spPr>
      </p:pic>
    </p:spTree>
    <p:extLst>
      <p:ext uri="{BB962C8B-B14F-4D97-AF65-F5344CB8AC3E}">
        <p14:creationId xmlns:p14="http://schemas.microsoft.com/office/powerpoint/2010/main" val="39354012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Cambria" panose="02040503050406030204" pitchFamily="18" charset="0"/>
                <a:ea typeface="Cambria" panose="02040503050406030204" pitchFamily="18" charset="0"/>
              </a:rPr>
              <a:t>1. </a:t>
            </a:r>
            <a:r>
              <a:rPr lang="vi-VN" sz="3200" b="1" dirty="0">
                <a:solidFill>
                  <a:prstClr val="white"/>
                </a:solidFill>
                <a:latin typeface="Cambria" panose="02040503050406030204" pitchFamily="18" charset="0"/>
                <a:ea typeface="Cambria" panose="02040503050406030204" pitchFamily="18" charset="0"/>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b="1" dirty="0"/>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endParaRPr lang="en-US" sz="3200" b="1" dirty="0">
                <a:latin typeface="Cambria" panose="02040503050406030204" pitchFamily="18" charset="0"/>
                <a:ea typeface="Cambria" panose="02040503050406030204" pitchFamily="18" charset="0"/>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876675" y="20955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686300" cy="707886"/>
          </a:xfrm>
          <a:prstGeom prst="rect">
            <a:avLst/>
          </a:prstGeom>
          <a:noFill/>
        </p:spPr>
        <p:txBody>
          <a:bodyPr wrap="square" rtlCol="0">
            <a:spAutoFit/>
          </a:bodyPr>
          <a:lstStyle/>
          <a:p>
            <a:pPr rtl="0">
              <a:spcBef>
                <a:spcPts val="0"/>
              </a:spcBef>
              <a:spcAft>
                <a:spcPts val="500"/>
              </a:spcAft>
            </a:pPr>
            <a:r>
              <a:rPr lang="vi-VN" sz="2000" b="0" i="0" u="none" strike="noStrike" dirty="0">
                <a:solidFill>
                  <a:srgbClr val="002060"/>
                </a:solidFill>
                <a:effectLst/>
                <a:latin typeface="Cambria" panose="02040503050406030204" pitchFamily="18" charset="0"/>
                <a:ea typeface="Cambria" panose="02040503050406030204" pitchFamily="18" charset="0"/>
              </a:rPr>
              <a:t>Đà Lạt là thành phố ngàn hoa, nổi tiếng với hồ trong xanh và thông mơ màng.</a:t>
            </a:r>
            <a:endParaRPr lang="vi-VN" sz="2000" b="0" dirty="0">
              <a:solidFill>
                <a:srgbClr val="002060"/>
              </a:solidFill>
              <a:effectLst/>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409950"/>
            <a:ext cx="5046150" cy="257175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938992"/>
          </a:xfrm>
          <a:prstGeom prst="rect">
            <a:avLst/>
          </a:prstGeom>
          <a:noFill/>
        </p:spPr>
        <p:txBody>
          <a:bodyPr wrap="square" rtlCol="0">
            <a:spAutoFit/>
          </a:bodyPr>
          <a:lstStyle/>
          <a:p>
            <a:pPr algn="just">
              <a:spcAft>
                <a:spcPts val="500"/>
              </a:spcAft>
            </a:pPr>
            <a:r>
              <a:rPr lang="vi-VN" sz="2000" dirty="0">
                <a:solidFill>
                  <a:srgbClr val="002060"/>
                </a:solidFill>
                <a:latin typeface="Cambria" panose="02040503050406030204" pitchFamily="18" charset="0"/>
                <a:ea typeface="Cambria" panose="02040503050406030204" pitchFamily="18" charset="0"/>
              </a:rPr>
              <a:t>Từ Bắc vào Nam, từ đất liền tới biển đảo, nơi đâu trên đất nước ta cũng có những cảnh đẹp thu hút khách du lịch, trong số đó phải kể đến Đà Lạt. Đó là thành phố của ngàn hoa, thành phố của ngàn thông với rất nhiều hồ nước thơ mộng.</a:t>
            </a:r>
          </a:p>
        </p:txBody>
      </p:sp>
    </p:spTree>
    <p:extLst>
      <p:ext uri="{BB962C8B-B14F-4D97-AF65-F5344CB8AC3E}">
        <p14:creationId xmlns:p14="http://schemas.microsoft.com/office/powerpoint/2010/main" val="4177087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p:bldP spid="12" grpId="0" animBg="1"/>
      <p:bldP spid="18" grpId="0"/>
      <p:bldP spid="26"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771901" y="2200275"/>
            <a:ext cx="203835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524375" cy="707886"/>
          </a:xfrm>
          <a:prstGeom prst="rect">
            <a:avLst/>
          </a:prstGeom>
          <a:noFill/>
        </p:spPr>
        <p:txBody>
          <a:bodyPr wrap="square" rtlCol="0">
            <a:spAutoFit/>
          </a:bodyPr>
          <a:lstStyle/>
          <a:p>
            <a:pPr lvl="0" algn="just">
              <a:spcAft>
                <a:spcPts val="500"/>
              </a:spcAft>
            </a:pPr>
            <a:r>
              <a:rPr lang="vi-VN" sz="2000" dirty="0">
                <a:solidFill>
                  <a:srgbClr val="002060"/>
                </a:solidFill>
                <a:latin typeface="Cambria" panose="02040503050406030204" pitchFamily="18" charset="0"/>
                <a:ea typeface="Cambria" panose="02040503050406030204" pitchFamily="18" charset="0"/>
              </a:rPr>
              <a:t>Thật không ngoa khi ca ngợi Đà Lạt là chốn “bồng lai tiên cảnh”</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514724"/>
            <a:ext cx="5046150" cy="2276475"/>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569660"/>
          </a:xfrm>
          <a:prstGeom prst="rect">
            <a:avLst/>
          </a:prstGeom>
          <a:noFill/>
        </p:spPr>
        <p:txBody>
          <a:bodyPr wrap="square" rtlCol="0">
            <a:spAutoFit/>
          </a:bodyPr>
          <a:lstStyle/>
          <a:p>
            <a:pPr lvl="0" algn="just">
              <a:spcAft>
                <a:spcPts val="500"/>
              </a:spcAft>
            </a:pPr>
            <a:r>
              <a:rPr lang="vi-VN" sz="2400" dirty="0">
                <a:solidFill>
                  <a:srgbClr val="002060"/>
                </a:solidFill>
                <a:latin typeface="Cambria" panose="02040503050406030204" pitchFamily="18" charset="0"/>
                <a:ea typeface="Cambria" panose="02040503050406030204" pitchFamily="18" charset="0"/>
              </a:rPr>
              <a:t>Thật không ngoa khi ca ngợi Đà Lạt là chốn “bồng lai tiên cảnh”. Bạn có muốn đến thăm Đà Lạt trong một ngày mờ sương không?</a:t>
            </a:r>
          </a:p>
        </p:txBody>
      </p:sp>
    </p:spTree>
    <p:extLst>
      <p:ext uri="{BB962C8B-B14F-4D97-AF65-F5344CB8AC3E}">
        <p14:creationId xmlns:p14="http://schemas.microsoft.com/office/powerpoint/2010/main" val="2415165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8"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C9298FF-067F-4791-AE49-B91B9FE7464E}"/>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26" name="Picture 2" descr="Mảnh Ghép Hình ảnh PNG | Vector Và Các Tập Tin PSD | Tải Về Miễn Phí Trên  Pngtree">
            <a:extLst>
              <a:ext uri="{FF2B5EF4-FFF2-40B4-BE49-F238E27FC236}">
                <a16:creationId xmlns:a16="http://schemas.microsoft.com/office/drawing/2014/main" id="{9AD07245-F804-679B-8FAF-B7702BE979B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5775" y="46672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229907-789E-3101-1107-AAB256CDEF2C}"/>
              </a:ext>
            </a:extLst>
          </p:cNvPr>
          <p:cNvSpPr txBox="1"/>
          <p:nvPr/>
        </p:nvSpPr>
        <p:spPr>
          <a:xfrm>
            <a:off x="1038225" y="4953000"/>
            <a:ext cx="438150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Kĩ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ghép</a:t>
            </a:r>
            <a:endParaRPr lang="en-US" sz="3600" b="1" dirty="0">
              <a:latin typeface="Cambria" panose="02040503050406030204" pitchFamily="18" charset="0"/>
              <a:ea typeface="Cambria" panose="02040503050406030204" pitchFamily="18" charset="0"/>
            </a:endParaRPr>
          </a:p>
        </p:txBody>
      </p:sp>
      <p:sp>
        <p:nvSpPr>
          <p:cNvPr id="4" name="Rounded Rectangle 5">
            <a:extLst>
              <a:ext uri="{FF2B5EF4-FFF2-40B4-BE49-F238E27FC236}">
                <a16:creationId xmlns:a16="http://schemas.microsoft.com/office/drawing/2014/main" id="{88712EC4-4B97-1756-2927-A5ABF9054844}"/>
              </a:ext>
            </a:extLst>
          </p:cNvPr>
          <p:cNvSpPr/>
          <p:nvPr/>
        </p:nvSpPr>
        <p:spPr>
          <a:xfrm>
            <a:off x="5394373" y="2085974"/>
            <a:ext cx="6045151" cy="2619375"/>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mở</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đáp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án</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rút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2888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pic>
        <p:nvPicPr>
          <p:cNvPr id="4" name="Picture 3">
            <a:extLst>
              <a:ext uri="{FF2B5EF4-FFF2-40B4-BE49-F238E27FC236}">
                <a16:creationId xmlns:a16="http://schemas.microsoft.com/office/drawing/2014/main" id="{E0CCB8AF-A4F5-75D4-AFD9-2BA135350451}"/>
              </a:ext>
            </a:extLst>
          </p:cNvPr>
          <p:cNvPicPr>
            <a:picLocks noChangeAspect="1"/>
          </p:cNvPicPr>
          <p:nvPr/>
        </p:nvPicPr>
        <p:blipFill>
          <a:blip r:embed="rId6"/>
          <a:stretch>
            <a:fillRect/>
          </a:stretch>
        </p:blipFill>
        <p:spPr>
          <a:xfrm>
            <a:off x="508915" y="418286"/>
            <a:ext cx="2334970" cy="1182727"/>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cách mở bài đều giới thiệu tên phong cảnh, cũng là địa điểm có phong cảnh và những cảnh vật nổi bật, để lại ấn tượng cho mọi người nhất (nơi có nhiều hoa, nhiều thông và nhiều hồ nước đẹp). Mỗi cách mở bài có ưu điểm riêng: </a:t>
            </a:r>
            <a:endParaRPr kumimoji="0" lang="en-GB"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trực tiếp: </a:t>
            </a:r>
            <a:r>
              <a:rPr lang="vi-VN" sz="3200" dirty="0">
                <a:solidFill>
                  <a:prstClr val="black"/>
                </a:solidFill>
                <a:latin typeface="Cambria" panose="02040503050406030204" pitchFamily="18" charset="0"/>
                <a:ea typeface="Cambria" panose="02040503050406030204" pitchFamily="18" charset="0"/>
              </a:rPr>
              <a:t>ngắn gọn nhưng hàm súc, dễ nhớ và tạo ấn tượng mạnh. </a:t>
            </a:r>
            <a:endParaRPr lang="en-GB" sz="3200"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677272"/>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đoạn văn có nhiều câu hơn, có nhiều thông tin hơn. </a:t>
            </a:r>
            <a:endParaRPr lang="en-GB" sz="3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42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Hai cách kết bài đều nhấn mạnh ấn tượng về vẻ đẹp của phong cảnh. Mỗi cách kết bài đều có cái hay riêng. </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361768" cy="1077218"/>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không mở rộng: </a:t>
            </a:r>
            <a:r>
              <a:rPr lang="vi-VN" sz="3200" dirty="0">
                <a:solidFill>
                  <a:prstClr val="black"/>
                </a:solidFill>
                <a:latin typeface="Cambria" panose="02040503050406030204" pitchFamily="18" charset="0"/>
                <a:ea typeface="Cambria" panose="02040503050406030204" pitchFamily="18" charset="0"/>
              </a:rPr>
              <a:t>ngắn gọn, súc tích, gây ấn tượng với người đọc.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458197"/>
            <a:ext cx="7437968"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làm cho ý của kết bài phong phú hơn, tạo kết nối với người đọc dễ dàng hơn.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78F7342-7EBB-DF02-D99E-83B4D5E69EEE}"/>
              </a:ext>
            </a:extLst>
          </p:cNvPr>
          <p:cNvPicPr>
            <a:picLocks noChangeAspect="1"/>
          </p:cNvPicPr>
          <p:nvPr/>
        </p:nvPicPr>
        <p:blipFill>
          <a:blip r:embed="rId6"/>
          <a:stretch>
            <a:fillRect/>
          </a:stretch>
        </p:blipFill>
        <p:spPr>
          <a:xfrm>
            <a:off x="0" y="158830"/>
            <a:ext cx="2395936" cy="1072989"/>
          </a:xfrm>
          <a:prstGeom prst="rect">
            <a:avLst/>
          </a:prstGeom>
        </p:spPr>
      </p:pic>
    </p:spTree>
    <p:extLst>
      <p:ext uri="{BB962C8B-B14F-4D97-AF65-F5344CB8AC3E}">
        <p14:creationId xmlns:p14="http://schemas.microsoft.com/office/powerpoint/2010/main" val="3388726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65155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70</TotalTime>
  <Words>868</Words>
  <Application>Microsoft Office PowerPoint</Application>
  <PresentationFormat>Widescreen</PresentationFormat>
  <Paragraphs>48</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等线</vt:lpstr>
      <vt:lpstr>UTM Showcard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cp:revision>
  <dcterms:created xsi:type="dcterms:W3CDTF">2022-07-26T09:31:45Z</dcterms:created>
  <dcterms:modified xsi:type="dcterms:W3CDTF">2024-10-13T09:24:03Z</dcterms:modified>
</cp:coreProperties>
</file>