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2" r:id="rId3"/>
    <p:sldMasterId id="2147483709" r:id="rId4"/>
    <p:sldMasterId id="2147483721" r:id="rId5"/>
  </p:sldMasterIdLst>
  <p:notesMasterIdLst>
    <p:notesMasterId r:id="rId39"/>
  </p:notesMasterIdLst>
  <p:sldIdLst>
    <p:sldId id="332" r:id="rId6"/>
    <p:sldId id="352" r:id="rId7"/>
    <p:sldId id="261" r:id="rId8"/>
    <p:sldId id="353" r:id="rId9"/>
    <p:sldId id="257" r:id="rId10"/>
    <p:sldId id="351" r:id="rId11"/>
    <p:sldId id="336" r:id="rId12"/>
    <p:sldId id="338" r:id="rId13"/>
    <p:sldId id="339" r:id="rId14"/>
    <p:sldId id="340" r:id="rId15"/>
    <p:sldId id="342" r:id="rId16"/>
    <p:sldId id="354" r:id="rId17"/>
    <p:sldId id="355" r:id="rId18"/>
    <p:sldId id="356" r:id="rId19"/>
    <p:sldId id="357" r:id="rId20"/>
    <p:sldId id="341" r:id="rId21"/>
    <p:sldId id="358" r:id="rId22"/>
    <p:sldId id="359" r:id="rId23"/>
    <p:sldId id="433" r:id="rId24"/>
    <p:sldId id="434" r:id="rId25"/>
    <p:sldId id="435" r:id="rId26"/>
    <p:sldId id="436" r:id="rId27"/>
    <p:sldId id="437" r:id="rId28"/>
    <p:sldId id="438" r:id="rId29"/>
    <p:sldId id="439" r:id="rId30"/>
    <p:sldId id="440" r:id="rId31"/>
    <p:sldId id="441" r:id="rId32"/>
    <p:sldId id="442" r:id="rId33"/>
    <p:sldId id="443" r:id="rId34"/>
    <p:sldId id="561" r:id="rId35"/>
    <p:sldId id="562" r:id="rId36"/>
    <p:sldId id="2641" r:id="rId37"/>
    <p:sldId id="35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4C4EBA-26FA-4330-91F9-29615FBC292E}"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18C37-6A57-4337-97C2-FACA9E8A8CDA}" type="slidenum">
              <a:rPr lang="en-US" smtClean="0"/>
              <a:t>‹#›</a:t>
            </a:fld>
            <a:endParaRPr lang="en-US"/>
          </a:p>
        </p:txBody>
      </p:sp>
    </p:spTree>
    <p:extLst>
      <p:ext uri="{BB962C8B-B14F-4D97-AF65-F5344CB8AC3E}">
        <p14:creationId xmlns:p14="http://schemas.microsoft.com/office/powerpoint/2010/main" val="2129266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62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kern="0" dirty="0">
                <a:effectLst/>
                <a:latin typeface="Times New Roman" panose="02020603050405020304" pitchFamily="18" charset="0"/>
                <a:ea typeface="Times New Roman" panose="02020603050405020304" pitchFamily="18" charset="0"/>
              </a:rPr>
              <a:t>Những việc làm tốt như quan tâm, đoàn kết với bạn, giúp đỡ người gặp khó khăn,... sẽ làm cho cuộc sống của chúng ta trở nên tốt hơn. Để những việc làm này ngày càng được nhân rộng, chúng ta cần khích lệ, ủng hộ, bảo vệ và noi theo những người làm việc tốt. Đây cũng chính là một biểu hiện cụ thể của chuẩn mực hành vi “Bảo vệ cái đúng, cái tốt” mà các em sẽ được tìm hiểu trong bài học hôm nay.</a:t>
            </a:r>
            <a:endParaRPr lang="en-US" dirty="0"/>
          </a:p>
        </p:txBody>
      </p:sp>
      <p:sp>
        <p:nvSpPr>
          <p:cNvPr id="4" name="Slide Number Placeholder 3"/>
          <p:cNvSpPr>
            <a:spLocks noGrp="1"/>
          </p:cNvSpPr>
          <p:nvPr>
            <p:ph type="sldNum" sz="quarter" idx="5"/>
          </p:nvPr>
        </p:nvSpPr>
        <p:spPr/>
        <p:txBody>
          <a:bodyPr/>
          <a:lstStyle/>
          <a:p>
            <a:fld id="{E4418C37-6A57-4337-97C2-FACA9E8A8CDA}" type="slidenum">
              <a:rPr lang="en-US" smtClean="0"/>
              <a:t>5</a:t>
            </a:fld>
            <a:endParaRPr lang="en-US"/>
          </a:p>
        </p:txBody>
      </p:sp>
    </p:spTree>
    <p:extLst>
      <p:ext uri="{BB962C8B-B14F-4D97-AF65-F5344CB8AC3E}">
        <p14:creationId xmlns:p14="http://schemas.microsoft.com/office/powerpoint/2010/main" val="187377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5738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0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 </a:t>
            </a:r>
            <a:r>
              <a:rPr lang="en-US" altLang="zh-CN" dirty="0" err="1"/>
              <a:t>Các</a:t>
            </a:r>
            <a:r>
              <a:rPr lang="en-US" altLang="zh-CN" dirty="0"/>
              <a:t> nick </a:t>
            </a:r>
            <a:r>
              <a:rPr lang="en-US" altLang="zh-CN" dirty="0" err="1"/>
              <a:t>khác</a:t>
            </a:r>
            <a:r>
              <a:rPr lang="en-US" altLang="zh-CN" dirty="0"/>
              <a:t> </a:t>
            </a:r>
            <a:r>
              <a:rPr lang="en-US" altLang="zh-CN" dirty="0" err="1"/>
              <a:t>đều</a:t>
            </a:r>
            <a:r>
              <a:rPr lang="en-US" altLang="zh-CN" dirty="0"/>
              <a:t> </a:t>
            </a:r>
            <a:r>
              <a:rPr lang="en-US" altLang="zh-CN" dirty="0" err="1"/>
              <a:t>là</a:t>
            </a:r>
            <a:r>
              <a:rPr lang="en-US" altLang="zh-CN" dirty="0"/>
              <a:t> </a:t>
            </a:r>
            <a:r>
              <a:rPr lang="en-US" altLang="zh-CN" dirty="0" err="1"/>
              <a:t>giả</a:t>
            </a:r>
            <a:r>
              <a:rPr lang="en-US" altLang="zh-CN" dirty="0"/>
              <a:t> </a:t>
            </a:r>
            <a:r>
              <a:rPr lang="en-US" altLang="zh-CN" dirty="0" err="1"/>
              <a:t>mạo</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0B464-9F14-47CC-8136-CF5BD9E66F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81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0DC4B4-6349-4A75-932C-03C3DB7A2D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6255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2465DF5-3113-4688-830F-CDED752359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Tree>
    <p:extLst>
      <p:ext uri="{BB962C8B-B14F-4D97-AF65-F5344CB8AC3E}">
        <p14:creationId xmlns:p14="http://schemas.microsoft.com/office/powerpoint/2010/main" val="10101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1A8A74-021B-4229-A153-B649B0913C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2458212-FCC6-49EE-A126-B8F8743DBCF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E334A2-151B-4DE9-A75A-ED338695ED5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B5DCAD16-ED91-4109-84AC-78F0C65FF8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3C38EA-0105-481E-8CB4-FE7EE26475E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030088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35B7B9F-DB27-4C83-B578-6A2A67043C7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BC52642-F7C1-470D-92D3-431164858BFE}"/>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9C4FB6-B2CA-490C-90E1-5081A62A6A5C}"/>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67F71ED3-3BF4-4E88-8863-31F11F6B758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06FE0F-9DD3-47B7-80B9-66026B0DF579}"/>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77607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933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262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727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00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600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206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16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3696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9F59B8D-2E76-41FC-BC9A-9311E43E19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67001" y="-2667001"/>
            <a:ext cx="6858000" cy="12192002"/>
          </a:xfrm>
          <a:prstGeom prst="rect">
            <a:avLst/>
          </a:prstGeom>
        </p:spPr>
      </p:pic>
      <p:sp>
        <p:nvSpPr>
          <p:cNvPr id="7" name="矩形: 圆角 6">
            <a:extLst>
              <a:ext uri="{FF2B5EF4-FFF2-40B4-BE49-F238E27FC236}">
                <a16:creationId xmlns:a16="http://schemas.microsoft.com/office/drawing/2014/main" id="{FC8A23B2-6893-45E5-8C3C-52D518212B4E}"/>
              </a:ext>
            </a:extLst>
          </p:cNvPr>
          <p:cNvSpPr/>
          <p:nvPr userDrawn="1"/>
        </p:nvSpPr>
        <p:spPr>
          <a:xfrm>
            <a:off x="219075" y="200025"/>
            <a:ext cx="11753850" cy="6457950"/>
          </a:xfrm>
          <a:prstGeom prst="roundRect">
            <a:avLst>
              <a:gd name="adj" fmla="val 3098"/>
            </a:avLst>
          </a:prstGeom>
          <a:solidFill>
            <a:srgbClr val="FFF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299116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226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244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403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326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0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108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34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01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D50D4D-ECD4-41E2-94A9-3FCCC5DDE19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6698A-7D9D-478E-8380-E5B039CA671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886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507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53BF5E-A465-41F6-9480-EA94242A95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E69FBEB-9771-428E-8AFA-73CD3A4F24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66D2476-05AF-4D91-85C7-F35A1B86B9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5" name="页脚占位符 4">
            <a:extLst>
              <a:ext uri="{FF2B5EF4-FFF2-40B4-BE49-F238E27FC236}">
                <a16:creationId xmlns:a16="http://schemas.microsoft.com/office/drawing/2014/main" id="{8FBD3A81-6763-4FC8-9AD6-812BDEC983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8D0C8CC-779B-4D18-9BA6-CEAE2569C14C}"/>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4104918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0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87507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561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4020264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2024/10/12</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348822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324758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24986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501276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94344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69020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E0D862-6A0B-481D-B717-8D9400B98A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B1C84FC-A8AD-4A6A-9B83-0DDE9477CD2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105C18F-B328-4139-8E00-EF74A2DF30C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3EC34E8-F2D5-4298-96ED-3B51AE51F713}"/>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804AF534-9271-40EC-ABFC-6ECDD9D5E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AB22CA0-5A7C-4FD5-A979-4DE80BC8B89A}"/>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227757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969698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643589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067220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28067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3853798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10/12/2024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11078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02910842"/>
      </p:ext>
    </p:extLst>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43413610"/>
      </p:ext>
    </p:extLst>
  </p:cSld>
  <p:clrMapOvr>
    <a:masterClrMapping/>
  </p:clrMapOvr>
  <p:transition spd="slow">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40605667"/>
      </p:ext>
    </p:extLst>
  </p:cSld>
  <p:clrMapOvr>
    <a:masterClrMapping/>
  </p:clrMapOvr>
  <p:transition spd="slow">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85971683"/>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142E0C-1BF6-4006-8A7D-0BB73A51AFB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250A6AE-C285-4F64-BFBD-67D1806F776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4B1A7E8-7FFA-4B29-BE50-8925BE41229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78E2253-52DC-41F9-9748-31799E25F5B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9EA6C18-804B-492C-A826-B7F7C90BAF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25837A8-5454-4BA6-A97D-5A9ACAE1322D}"/>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8" name="页脚占位符 7">
            <a:extLst>
              <a:ext uri="{FF2B5EF4-FFF2-40B4-BE49-F238E27FC236}">
                <a16:creationId xmlns:a16="http://schemas.microsoft.com/office/drawing/2014/main" id="{1826ABDF-3796-426B-B75F-0912CA539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52C5F35-153E-44FD-A14A-8C714A198832}"/>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35799190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12/10/2024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699172175"/>
      </p:ext>
    </p:extLst>
  </p:cSld>
  <p:clrMapOvr>
    <a:masterClrMapping/>
  </p:clrMapOvr>
  <p:transition spd="slow">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12/10/2024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85037434"/>
      </p:ext>
    </p:extLst>
  </p:cSld>
  <p:clrMapOvr>
    <a:masterClrMapping/>
  </p:clrMapOvr>
  <p:transition spd="slow">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129363"/>
      </p:ext>
    </p:extLst>
  </p:cSld>
  <p:clrMapOvr>
    <a:masterClrMapping/>
  </p:clrMapOvr>
  <p:transition spd="slow">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87683010"/>
      </p:ext>
    </p:extLst>
  </p:cSld>
  <p:clrMapOvr>
    <a:masterClrMapping/>
  </p:clrMapOvr>
  <p:transition spd="slow">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12/10/2024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24569908"/>
      </p:ext>
    </p:extLst>
  </p:cSld>
  <p:clrMapOvr>
    <a:masterClrMapping/>
  </p:clrMapOvr>
  <p:transition spd="slow">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06884078"/>
      </p:ext>
    </p:extLst>
  </p:cSld>
  <p:clrMapOvr>
    <a:masterClrMapping/>
  </p:clrMapOvr>
  <p:transition spd="slow">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12/10/2024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244031796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7A83C-3244-452F-88FF-64D4600C562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29C7225-0E09-4829-9D44-48F010AF8C61}"/>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4" name="页脚占位符 3">
            <a:extLst>
              <a:ext uri="{FF2B5EF4-FFF2-40B4-BE49-F238E27FC236}">
                <a16:creationId xmlns:a16="http://schemas.microsoft.com/office/drawing/2014/main" id="{D6254E1F-B1D4-4EEC-A105-CFFC9E088C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3191C4C-15E5-4480-8086-B3CAE02B09E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217937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D2C5A70-1A92-49F0-9CD0-5B0258C0D58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3" name="页脚占位符 2">
            <a:extLst>
              <a:ext uri="{FF2B5EF4-FFF2-40B4-BE49-F238E27FC236}">
                <a16:creationId xmlns:a16="http://schemas.microsoft.com/office/drawing/2014/main" id="{7DDF09B2-6451-4290-9497-3A2A151EF4D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807C7F8F-705D-4748-886B-409935C5B7E6}"/>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1182280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B2B44F-809F-4F0B-83A9-77DD40F3C1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FC4DA64-D1C8-4453-A5A8-C58376A1B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155DB26-B814-4E1E-8E76-EE9CFEEE3E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C759BD1-FAB5-4141-8C0B-F4C42013E016}"/>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E9284AC4-6259-41B5-AD3F-1D8CA9CD47E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DF8D830-2FF3-4C1D-90D3-FEDF094854F4}"/>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172363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886BBA-8A98-4FF4-BE6F-D3B64995002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B90D06F-E71C-46AC-9BD0-DFB77DE8CB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F7D3841-1DC6-41F1-B30A-6B8F198BFAD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C954574-96AE-43E8-A568-9F8A93026132}"/>
              </a:ext>
            </a:extLst>
          </p:cNvPr>
          <p:cNvSpPr>
            <a:spLocks noGrp="1"/>
          </p:cNvSpPr>
          <p:nvPr>
            <p:ph type="dt" sz="half" idx="10"/>
          </p:nvPr>
        </p:nvSpPr>
        <p:spPr>
          <a:xfrm>
            <a:off x="838200" y="6356350"/>
            <a:ext cx="2743200" cy="365125"/>
          </a:xfrm>
          <a:prstGeom prst="rect">
            <a:avLst/>
          </a:prstGeom>
        </p:spPr>
        <p:txBody>
          <a:bodyPr/>
          <a:lstStyle/>
          <a:p>
            <a:fld id="{35DFA314-A780-435D-8A0B-9F9FDA20AA32}" type="datetimeFigureOut">
              <a:rPr lang="zh-CN" altLang="en-US" smtClean="0"/>
              <a:t>2024/10/12</a:t>
            </a:fld>
            <a:endParaRPr lang="zh-CN" altLang="en-US"/>
          </a:p>
        </p:txBody>
      </p:sp>
      <p:sp>
        <p:nvSpPr>
          <p:cNvPr id="6" name="页脚占位符 5">
            <a:extLst>
              <a:ext uri="{FF2B5EF4-FFF2-40B4-BE49-F238E27FC236}">
                <a16:creationId xmlns:a16="http://schemas.microsoft.com/office/drawing/2014/main" id="{5D1351A1-3BDC-4852-BC93-3627251BEE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73C37DC-8F1D-4BA2-9A9D-B93FB801A613}"/>
              </a:ext>
            </a:extLst>
          </p:cNvPr>
          <p:cNvSpPr>
            <a:spLocks noGrp="1"/>
          </p:cNvSpPr>
          <p:nvPr>
            <p:ph type="sldNum" sz="quarter" idx="12"/>
          </p:nvPr>
        </p:nvSpPr>
        <p:spPr>
          <a:xfrm>
            <a:off x="8610600" y="6356350"/>
            <a:ext cx="2743200" cy="365125"/>
          </a:xfrm>
          <a:prstGeom prst="rect">
            <a:avLst/>
          </a:prstGeom>
        </p:spPr>
        <p:txBody>
          <a:bodyPr/>
          <a:lstStyle/>
          <a:p>
            <a:fld id="{DE720E73-09D8-4679-BE49-AA77468E75C6}" type="slidenum">
              <a:rPr lang="zh-CN" altLang="en-US" smtClean="0"/>
              <a:t>‹#›</a:t>
            </a:fld>
            <a:endParaRPr lang="zh-CN" altLang="en-US"/>
          </a:p>
        </p:txBody>
      </p:sp>
    </p:spTree>
    <p:extLst>
      <p:ext uri="{BB962C8B-B14F-4D97-AF65-F5344CB8AC3E}">
        <p14:creationId xmlns:p14="http://schemas.microsoft.com/office/powerpoint/2010/main" val="2842264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7606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91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3469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45870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292464538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png"/><Relationship Id="rId7" Type="http://schemas.openxmlformats.org/officeDocument/2006/relationships/image" Target="../media/image45.sv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sv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4.wdp"/><Relationship Id="rId7" Type="http://schemas.microsoft.com/office/2007/relationships/hdphoto" Target="../media/hdphoto5.wdp"/><Relationship Id="rId2" Type="http://schemas.openxmlformats.org/officeDocument/2006/relationships/image" Target="../media/image52.png"/><Relationship Id="rId1" Type="http://schemas.openxmlformats.org/officeDocument/2006/relationships/slideLayout" Target="../slideLayouts/slideLayout4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57.jpg"/><Relationship Id="rId1" Type="http://schemas.openxmlformats.org/officeDocument/2006/relationships/slideLayout" Target="../slideLayouts/slideLayout41.xml"/><Relationship Id="rId6" Type="http://schemas.microsoft.com/office/2007/relationships/hdphoto" Target="../media/hdphoto5.wdp"/><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5.png"/><Relationship Id="rId7" Type="http://schemas.microsoft.com/office/2007/relationships/hdphoto" Target="../media/hdphoto1.wdp"/><Relationship Id="rId12"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17.png"/><Relationship Id="rId15" Type="http://schemas.openxmlformats.org/officeDocument/2006/relationships/image" Target="../media/image24.png"/><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2.wdp"/><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37883"/>
            <a:ext cx="11159203" cy="4061346"/>
            <a:chOff x="254661" y="537883"/>
            <a:chExt cx="11159203" cy="4061346"/>
          </a:xfrm>
        </p:grpSpPr>
        <p:sp>
          <p:nvSpPr>
            <p:cNvPr id="8" name="Rounded Rectangle 7"/>
            <p:cNvSpPr/>
            <p:nvPr/>
          </p:nvSpPr>
          <p:spPr>
            <a:xfrm>
              <a:off x="1179819" y="1478503"/>
              <a:ext cx="10234045" cy="2706222"/>
            </a:xfrm>
            <a:prstGeom prst="roundRect">
              <a:avLst/>
            </a:prstGeom>
            <a:solidFill>
              <a:schemeClr val="bg2">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14883">
              <a:off x="1386242" y="983988"/>
              <a:ext cx="9620322" cy="361524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spTree>
    <p:extLst>
      <p:ext uri="{BB962C8B-B14F-4D97-AF65-F5344CB8AC3E}">
        <p14:creationId xmlns:p14="http://schemas.microsoft.com/office/powerpoint/2010/main" val="2267429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99">
            <a:extLst>
              <a:ext uri="{FF2B5EF4-FFF2-40B4-BE49-F238E27FC236}">
                <a16:creationId xmlns:a16="http://schemas.microsoft.com/office/drawing/2014/main" id="{69B91440-D1C2-B64B-CE82-7EDE7B3E356B}"/>
              </a:ext>
            </a:extLst>
          </p:cNvPr>
          <p:cNvSpPr txBox="1"/>
          <p:nvPr/>
        </p:nvSpPr>
        <p:spPr>
          <a:xfrm>
            <a:off x="594996" y="1006685"/>
            <a:ext cx="4545964"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6" name="Nhóm 95">
            <a:extLst>
              <a:ext uri="{FF2B5EF4-FFF2-40B4-BE49-F238E27FC236}">
                <a16:creationId xmlns:a16="http://schemas.microsoft.com/office/drawing/2014/main" id="{C94DF001-3BD5-2971-0F54-31D5BCA2E989}"/>
              </a:ext>
            </a:extLst>
          </p:cNvPr>
          <p:cNvGrpSpPr/>
          <p:nvPr/>
        </p:nvGrpSpPr>
        <p:grpSpPr>
          <a:xfrm>
            <a:off x="102550" y="2876464"/>
            <a:ext cx="5140009" cy="3706304"/>
            <a:chOff x="1124976" y="1819729"/>
            <a:chExt cx="6487886" cy="4203699"/>
          </a:xfrm>
        </p:grpSpPr>
        <p:sp>
          <p:nvSpPr>
            <p:cNvPr id="8" name="Hình Bầu dục 97">
              <a:extLst>
                <a:ext uri="{FF2B5EF4-FFF2-40B4-BE49-F238E27FC236}">
                  <a16:creationId xmlns:a16="http://schemas.microsoft.com/office/drawing/2014/main" id="{1A5525A6-7916-4CDD-435D-CD7E0D45169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82EDA8B9-CE96-863F-48A3-2730722B81EF}"/>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0" name="Rectangle: Rounded Corners 12">
            <a:extLst>
              <a:ext uri="{FF2B5EF4-FFF2-40B4-BE49-F238E27FC236}">
                <a16:creationId xmlns:a16="http://schemas.microsoft.com/office/drawing/2014/main" id="{7531BAA3-392C-64D5-FFCB-84CBDFB0C87F}"/>
              </a:ext>
            </a:extLst>
          </p:cNvPr>
          <p:cNvSpPr/>
          <p:nvPr/>
        </p:nvSpPr>
        <p:spPr>
          <a:xfrm>
            <a:off x="5293360" y="103631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Hãy chỉ ra những cái đúng, cái tốt cần được bảo vệ trong những tranh đó.</a:t>
            </a:r>
          </a:p>
        </p:txBody>
      </p:sp>
      <p:sp>
        <p:nvSpPr>
          <p:cNvPr id="11" name="Rectangle: Rounded Corners 12">
            <a:extLst>
              <a:ext uri="{FF2B5EF4-FFF2-40B4-BE49-F238E27FC236}">
                <a16:creationId xmlns:a16="http://schemas.microsoft.com/office/drawing/2014/main" id="{0B2B4CD8-B1FA-683D-D977-FB3E454F1D75}"/>
              </a:ext>
            </a:extLst>
          </p:cNvPr>
          <p:cNvSpPr/>
          <p:nvPr/>
        </p:nvSpPr>
        <p:spPr>
          <a:xfrm>
            <a:off x="5323840" y="305815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Em hãy kể thêm những cái đúng, cái tốt khác cần được bảo vệ mà em biết.</a:t>
            </a:r>
          </a:p>
        </p:txBody>
      </p:sp>
    </p:spTree>
    <p:extLst>
      <p:ext uri="{BB962C8B-B14F-4D97-AF65-F5344CB8AC3E}">
        <p14:creationId xmlns:p14="http://schemas.microsoft.com/office/powerpoint/2010/main" val="2380955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933440" y="2265679"/>
            <a:ext cx="587375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FF0000"/>
                </a:solidFill>
                <a:latin typeface="Calibri" panose="020F0502020204030204" pitchFamily="34" charset="0"/>
                <a:cs typeface="Calibri" panose="020F0502020204030204" pitchFamily="34" charset="0"/>
              </a:rPr>
              <a:t>Trung </a:t>
            </a:r>
            <a:r>
              <a:rPr lang="en-US" sz="4000" b="1" dirty="0" err="1">
                <a:solidFill>
                  <a:srgbClr val="FF0000"/>
                </a:solidFill>
                <a:latin typeface="Calibri" panose="020F0502020204030204" pitchFamily="34" charset="0"/>
                <a:cs typeface="Calibri" panose="020F0502020204030204" pitchFamily="34" charset="0"/>
              </a:rPr>
              <a:t>thực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học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chép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bài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6B8FF97-58A0-869D-A277-9BB5375F203A}"/>
              </a:ext>
            </a:extLst>
          </p:cNvPr>
          <p:cNvPicPr>
            <a:picLocks noChangeAspect="1"/>
          </p:cNvPicPr>
          <p:nvPr/>
        </p:nvPicPr>
        <p:blipFill>
          <a:blip r:embed="rId3"/>
          <a:stretch>
            <a:fillRect/>
          </a:stretch>
        </p:blipFill>
        <p:spPr>
          <a:xfrm>
            <a:off x="794384" y="1981200"/>
            <a:ext cx="4737367" cy="40278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56037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Chấp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hành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luật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giao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đội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mũ</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bảo</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hiểm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ngồi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sau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xe</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máy</a:t>
            </a:r>
            <a:r>
              <a:rPr lang="en-US" sz="4000" b="1" dirty="0">
                <a:solidFill>
                  <a:srgbClr val="FF000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F01D243-F21E-3520-C0A3-864C7AA6AC7C}"/>
              </a:ext>
            </a:extLst>
          </p:cNvPr>
          <p:cNvPicPr>
            <a:picLocks noChangeAspect="1"/>
          </p:cNvPicPr>
          <p:nvPr/>
        </p:nvPicPr>
        <p:blipFill>
          <a:blip r:embed="rId3"/>
          <a:stretch>
            <a:fillRect/>
          </a:stretch>
        </p:blipFill>
        <p:spPr>
          <a:xfrm>
            <a:off x="964565" y="1972310"/>
            <a:ext cx="4248150" cy="38481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41149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Giúp đỡ mọi người </a:t>
            </a:r>
            <a:endParaRPr lang="en-US" sz="4000" b="1" dirty="0">
              <a:solidFill>
                <a:srgbClr val="FF0000"/>
              </a:solidFill>
              <a:latin typeface="Calibri" panose="020F0502020204030204" pitchFamily="34" charset="0"/>
              <a:cs typeface="Calibri" panose="020F0502020204030204" pitchFamily="34" charset="0"/>
            </a:endParaRPr>
          </a:p>
          <a:p>
            <a:pPr lvl="0" algn="ctr"/>
            <a:r>
              <a:rPr lang="vi-VN" sz="4000" b="1" dirty="0">
                <a:solidFill>
                  <a:srgbClr val="FF0000"/>
                </a:solidFill>
                <a:latin typeface="Calibri" panose="020F0502020204030204" pitchFamily="34" charset="0"/>
                <a:cs typeface="Calibri" panose="020F0502020204030204" pitchFamily="34" charset="0"/>
              </a:rPr>
              <a:t>(dắt cụ già qua đường).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33A736DE-7D8C-0D16-3C28-96C32780EC8B}"/>
              </a:ext>
            </a:extLst>
          </p:cNvPr>
          <p:cNvPicPr>
            <a:picLocks noChangeAspect="1"/>
          </p:cNvPicPr>
          <p:nvPr/>
        </p:nvPicPr>
        <p:blipFill>
          <a:blip r:embed="rId3"/>
          <a:stretch>
            <a:fillRect/>
          </a:stretch>
        </p:blipFill>
        <p:spPr>
          <a:xfrm>
            <a:off x="828040" y="1798002"/>
            <a:ext cx="4419600" cy="42576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70112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FF0000"/>
                </a:solidFill>
                <a:latin typeface="Calibri" panose="020F0502020204030204" pitchFamily="34" charset="0"/>
                <a:cs typeface="Calibri" panose="020F0502020204030204" pitchFamily="34" charset="0"/>
              </a:rPr>
              <a:t>Phụ giúp bố mẹ việc nhà (nhắc em thu dọn bát đĩa sau khi ăn xong).</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07866CEF-7F0C-5B40-C5CE-E00672019101}"/>
              </a:ext>
            </a:extLst>
          </p:cNvPr>
          <p:cNvPicPr>
            <a:picLocks noChangeAspect="1"/>
          </p:cNvPicPr>
          <p:nvPr/>
        </p:nvPicPr>
        <p:blipFill>
          <a:blip r:embed="rId3"/>
          <a:stretch>
            <a:fillRect/>
          </a:stretch>
        </p:blipFill>
        <p:spPr>
          <a:xfrm>
            <a:off x="744537" y="1711007"/>
            <a:ext cx="4200525" cy="43910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903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538480" y="314179"/>
            <a:ext cx="10962640" cy="1656861"/>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38942" y="861164"/>
              <a:ext cx="5623727" cy="4986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Ngoài ra, còn có những cái đúng, cái tốt khác cần được bảo vệ như</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nhặt được của rơi trả lại người mất</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vứt rác đúng nơi quy định, tôn trọng sự khác biệt của người khác,...</a:t>
              </a:r>
              <a:endParaRPr kumimoji="0" lang="en-GB"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28" name="Picture 4" descr="Hai Đội viên nhặt được ví tiền trả lại người mất">
            <a:extLst>
              <a:ext uri="{FF2B5EF4-FFF2-40B4-BE49-F238E27FC236}">
                <a16:creationId xmlns:a16="http://schemas.microsoft.com/office/drawing/2014/main" id="{C3E8C7DB-71A7-243E-A65F-E7E3ACCB7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64" y="2814320"/>
            <a:ext cx="443576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Ỏ RÁC ĐÚNG NƠI QUY ĐỊNH THỂ HIỆN LỐI SỐNG VĂN MINH">
            <a:extLst>
              <a:ext uri="{FF2B5EF4-FFF2-40B4-BE49-F238E27FC236}">
                <a16:creationId xmlns:a16="http://schemas.microsoft.com/office/drawing/2014/main" id="{094EFD10-BF18-E5E4-DC2C-F7B8BC5BE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7239" y="2712719"/>
            <a:ext cx="3443605" cy="3443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6. Hành động vì sự khác biệt | SBT hoạt động trải nghiệm hướng nghiệp 7 |  Tech12h">
            <a:extLst>
              <a:ext uri="{FF2B5EF4-FFF2-40B4-BE49-F238E27FC236}">
                <a16:creationId xmlns:a16="http://schemas.microsoft.com/office/drawing/2014/main" id="{11DBB2A9-F82A-DEEA-6210-99D7F8BB07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44760" y="2773680"/>
            <a:ext cx="3581188"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114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wipe(down)">
                                      <p:cBhvr>
                                        <p:cTn id="19" dur="500"/>
                                        <p:tgtEl>
                                          <p:spTgt spid="103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32"/>
                                        </p:tgtEl>
                                        <p:attrNameLst>
                                          <p:attrName>style.visibility</p:attrName>
                                        </p:attrNameLst>
                                      </p:cBhvr>
                                      <p:to>
                                        <p:strVal val="visible"/>
                                      </p:to>
                                    </p:set>
                                    <p:animEffect transition="in" filter="wipe(down)">
                                      <p:cBhvr>
                                        <p:cTn id="24"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828800"/>
            <a:ext cx="10002445" cy="4759549"/>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3153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việc làm trên là những cái đúng, cái tốt cần bảo vệ vì đó là những việc làm phù hợp với chuẩn mực đạo  đức xã hội và quy định của pháp luật</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11" name="Picture 10">
            <a:extLst>
              <a:ext uri="{FF2B5EF4-FFF2-40B4-BE49-F238E27FC236}">
                <a16:creationId xmlns:a16="http://schemas.microsoft.com/office/drawing/2014/main" id="{D972E44D-920B-3B04-97B9-C81280A19639}"/>
              </a:ext>
            </a:extLst>
          </p:cNvPr>
          <p:cNvPicPr>
            <a:picLocks noChangeAspect="1"/>
          </p:cNvPicPr>
          <p:nvPr/>
        </p:nvPicPr>
        <p:blipFill>
          <a:blip r:embed="rId4"/>
          <a:stretch>
            <a:fillRect/>
          </a:stretch>
        </p:blipFill>
        <p:spPr>
          <a:xfrm>
            <a:off x="143988" y="-214570"/>
            <a:ext cx="4245392" cy="2499360"/>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2827158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32302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nl-NL" sz="4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2: Tìm hiểu vì sao phải bảo vệ cái đúng, cái tốt</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10663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4"/>
                  </a:moveTo>
                  <a:cubicBezTo>
                    <a:pt x="-6992" y="78144"/>
                    <a:pt x="37770" y="1218"/>
                    <a:pt x="78212" y="0"/>
                  </a:cubicBezTo>
                  <a:cubicBezTo>
                    <a:pt x="1370428" y="478250"/>
                    <a:pt x="3561320" y="239362"/>
                    <a:pt x="5562597" y="0"/>
                  </a:cubicBezTo>
                  <a:cubicBezTo>
                    <a:pt x="5613036" y="485"/>
                    <a:pt x="5655466" y="65556"/>
                    <a:pt x="5640810" y="159834"/>
                  </a:cubicBezTo>
                  <a:cubicBezTo>
                    <a:pt x="5636603" y="192952"/>
                    <a:pt x="5638378" y="611935"/>
                    <a:pt x="5640810" y="799155"/>
                  </a:cubicBezTo>
                  <a:cubicBezTo>
                    <a:pt x="5646206" y="884865"/>
                    <a:pt x="5605079" y="963317"/>
                    <a:pt x="5562597" y="958990"/>
                  </a:cubicBezTo>
                  <a:cubicBezTo>
                    <a:pt x="4039393" y="664296"/>
                    <a:pt x="1799272" y="775490"/>
                    <a:pt x="78212" y="958990"/>
                  </a:cubicBezTo>
                  <a:cubicBezTo>
                    <a:pt x="22221" y="967013"/>
                    <a:pt x="6999" y="902798"/>
                    <a:pt x="0" y="799155"/>
                  </a:cubicBezTo>
                  <a:cubicBezTo>
                    <a:pt x="8149" y="550143"/>
                    <a:pt x="38890" y="407957"/>
                    <a:pt x="0" y="159834"/>
                  </a:cubicBezTo>
                  <a:close/>
                </a:path>
                <a:path w="5640810" h="958990" stroke="0" extrusionOk="0">
                  <a:moveTo>
                    <a:pt x="0" y="159834"/>
                  </a:moveTo>
                  <a:cubicBezTo>
                    <a:pt x="-4809" y="69590"/>
                    <a:pt x="42956" y="4912"/>
                    <a:pt x="78212" y="0"/>
                  </a:cubicBezTo>
                  <a:cubicBezTo>
                    <a:pt x="2440200" y="76785"/>
                    <a:pt x="3803800" y="57314"/>
                    <a:pt x="5562597" y="0"/>
                  </a:cubicBezTo>
                  <a:cubicBezTo>
                    <a:pt x="5603092" y="10570"/>
                    <a:pt x="5636010" y="65907"/>
                    <a:pt x="5640810" y="159834"/>
                  </a:cubicBezTo>
                  <a:cubicBezTo>
                    <a:pt x="5672592" y="437118"/>
                    <a:pt x="5628146" y="504795"/>
                    <a:pt x="5640810" y="799155"/>
                  </a:cubicBezTo>
                  <a:cubicBezTo>
                    <a:pt x="5639978" y="884082"/>
                    <a:pt x="5607281" y="965375"/>
                    <a:pt x="5562597" y="958990"/>
                  </a:cubicBezTo>
                  <a:cubicBezTo>
                    <a:pt x="4911358" y="1011931"/>
                    <a:pt x="827108" y="824443"/>
                    <a:pt x="78212" y="958990"/>
                  </a:cubicBezTo>
                  <a:cubicBezTo>
                    <a:pt x="28729" y="967501"/>
                    <a:pt x="-9630" y="889929"/>
                    <a:pt x="0" y="799155"/>
                  </a:cubicBezTo>
                  <a:cubicBezTo>
                    <a:pt x="14322" y="533042"/>
                    <a:pt x="-19894" y="382476"/>
                    <a:pt x="0" y="159834"/>
                  </a:cubicBezTo>
                  <a:close/>
                </a:path>
                <a:path w="5640810" h="958990" fill="none" stroke="0" extrusionOk="0">
                  <a:moveTo>
                    <a:pt x="0" y="159834"/>
                  </a:moveTo>
                  <a:cubicBezTo>
                    <a:pt x="334" y="69566"/>
                    <a:pt x="39899" y="918"/>
                    <a:pt x="78212" y="0"/>
                  </a:cubicBezTo>
                  <a:cubicBezTo>
                    <a:pt x="1831002" y="290643"/>
                    <a:pt x="3717576" y="-236924"/>
                    <a:pt x="5562597" y="0"/>
                  </a:cubicBezTo>
                  <a:cubicBezTo>
                    <a:pt x="5608947" y="1585"/>
                    <a:pt x="5637584" y="62313"/>
                    <a:pt x="5640810" y="159834"/>
                  </a:cubicBezTo>
                  <a:cubicBezTo>
                    <a:pt x="5610829" y="211217"/>
                    <a:pt x="5631922" y="615474"/>
                    <a:pt x="5640810" y="799155"/>
                  </a:cubicBezTo>
                  <a:cubicBezTo>
                    <a:pt x="5641980" y="886715"/>
                    <a:pt x="5607353" y="968153"/>
                    <a:pt x="5562597" y="958990"/>
                  </a:cubicBezTo>
                  <a:cubicBezTo>
                    <a:pt x="4032922" y="803062"/>
                    <a:pt x="1832273" y="1088492"/>
                    <a:pt x="78212" y="958990"/>
                  </a:cubicBezTo>
                  <a:cubicBezTo>
                    <a:pt x="30189" y="954566"/>
                    <a:pt x="6830" y="889179"/>
                    <a:pt x="0" y="799155"/>
                  </a:cubicBezTo>
                  <a:cubicBezTo>
                    <a:pt x="-7157" y="537343"/>
                    <a:pt x="2245" y="418147"/>
                    <a:pt x="0" y="159834"/>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rPr>
                <a:t>Đọc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trả</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lời</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6" name="Picture 5">
            <a:extLst>
              <a:ext uri="{FF2B5EF4-FFF2-40B4-BE49-F238E27FC236}">
                <a16:creationId xmlns:a16="http://schemas.microsoft.com/office/drawing/2014/main" id="{ACEDA220-B405-0F26-B04E-FDC1F48E5F5B}"/>
              </a:ext>
            </a:extLst>
          </p:cNvPr>
          <p:cNvPicPr>
            <a:picLocks noChangeAspect="1"/>
          </p:cNvPicPr>
          <p:nvPr/>
        </p:nvPicPr>
        <p:blipFill>
          <a:blip r:embed="rId3"/>
          <a:stretch>
            <a:fillRect/>
          </a:stretch>
        </p:blipFill>
        <p:spPr>
          <a:xfrm>
            <a:off x="556577" y="1261427"/>
            <a:ext cx="6518854" cy="5047933"/>
          </a:xfrm>
          <a:prstGeom prst="rect">
            <a:avLst/>
          </a:prstGeom>
        </p:spPr>
      </p:pic>
      <p:sp>
        <p:nvSpPr>
          <p:cNvPr id="7" name="Speech Bubble: Rectangle with Corners Rounded 4">
            <a:extLst>
              <a:ext uri="{FF2B5EF4-FFF2-40B4-BE49-F238E27FC236}">
                <a16:creationId xmlns:a16="http://schemas.microsoft.com/office/drawing/2014/main" id="{AEEFE08A-F0D4-D8EF-CB06-3767159EEBC5}"/>
              </a:ext>
            </a:extLst>
          </p:cNvPr>
          <p:cNvSpPr/>
          <p:nvPr/>
        </p:nvSpPr>
        <p:spPr>
          <a:xfrm flipH="1">
            <a:off x="6939280" y="1493519"/>
            <a:ext cx="487807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libri" panose="020F0502020204030204" pitchFamily="34" charset="0"/>
                <a:cs typeface="Calibri" panose="020F0502020204030204" pitchFamily="34" charset="0"/>
              </a:rPr>
              <a:t>Cái đúng, cái tốt cần phải bảo vệ trong câu chuyện trên là gì? Lời nói của Bác thể hiện điều gì</a:t>
            </a:r>
            <a:r>
              <a:rPr lang="en-US" sz="2800" b="1" dirty="0">
                <a:solidFill>
                  <a:srgbClr val="FF0000"/>
                </a:solidFill>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Speech Bubble: Rectangle with Corners Rounded 4">
            <a:extLst>
              <a:ext uri="{FF2B5EF4-FFF2-40B4-BE49-F238E27FC236}">
                <a16:creationId xmlns:a16="http://schemas.microsoft.com/office/drawing/2014/main" id="{1E8DFE82-46AD-E6ED-CD0E-5748D4BE6355}"/>
              </a:ext>
            </a:extLst>
          </p:cNvPr>
          <p:cNvSpPr/>
          <p:nvPr/>
        </p:nvSpPr>
        <p:spPr>
          <a:xfrm flipH="1">
            <a:off x="6898640" y="4754880"/>
            <a:ext cx="4878070" cy="127201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a:solidFill>
                  <a:srgbClr val="FF0000"/>
                </a:solidFill>
                <a:latin typeface="Calibri" panose="020F0502020204030204" pitchFamily="34" charset="0"/>
                <a:cs typeface="Calibri" panose="020F0502020204030204" pitchFamily="34" charset="0"/>
              </a:rPr>
              <a:t>Theo em, vì sao chúng ta cần bảo vệ cái đúng, cái tốt?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27847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4" y="460732"/>
            <a:ext cx="5982586" cy="2317101"/>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102782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3300" b="1" i="0" u="none" strike="noStrike" kern="1200" cap="none" spc="0" normalizeH="0" baseline="0" noProof="0" dirty="0">
                  <a:ln w="0"/>
                  <a:solidFill>
                    <a:prstClr val="white"/>
                  </a:solidFill>
                  <a:effectLst/>
                  <a:uLnTx/>
                  <a:uFillTx/>
                  <a:latin typeface="Calibri"/>
                  <a:ea typeface="+mn-ea"/>
                  <a:cs typeface="Arial"/>
                  <a:sym typeface="Arial"/>
                </a:rPr>
                <a:t>Cái đúng, cái tốt cần phải bảo vệ trong câu chuyện trên là gì? Lời nói của Bác thể hiện điều gì?</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87181" y="2936310"/>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200" b="1" dirty="0">
                <a:ln w="0"/>
                <a:solidFill>
                  <a:srgbClr val="F79646">
                    <a:lumMod val="50000"/>
                  </a:srgbClr>
                </a:solidFill>
                <a:latin typeface="Calibri" panose="020F0502020204030204" pitchFamily="34" charset="0"/>
                <a:cs typeface="Calibri" panose="020F0502020204030204" pitchFamily="34" charset="0"/>
                <a:sym typeface="Arial"/>
              </a:rPr>
              <a:t>Cái đúng, cái tốt cần bảo vệ trong câu chuyện là người chiến sĩ đã thực hiện đúng nhiệm vụ canh gác của mình. Lời nói của Bác thể hiện Bác là người luôn bảo vệ, bênh vực cái đúng</a:t>
            </a:r>
            <a:r>
              <a:rPr lang="en-US" sz="3200" b="1" dirty="0">
                <a:ln w="0"/>
                <a:solidFill>
                  <a:srgbClr val="F79646">
                    <a:lumMod val="50000"/>
                  </a:srgbClr>
                </a:solidFill>
                <a:latin typeface="Calibri" panose="020F0502020204030204" pitchFamily="34" charset="0"/>
                <a:cs typeface="Calibri" panose="020F0502020204030204" pitchFamily="34" charset="0"/>
                <a:sym typeface="Arial"/>
              </a:rPr>
              <a:t>.</a:t>
            </a:r>
            <a:endParaRPr kumimoji="0" lang="vi-VN" sz="32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8B4FBD41-8A4A-9BFE-7210-F08B9CFA7CF4}"/>
              </a:ext>
            </a:extLst>
          </p:cNvPr>
          <p:cNvPicPr>
            <a:picLocks noChangeAspect="1"/>
          </p:cNvPicPr>
          <p:nvPr/>
        </p:nvPicPr>
        <p:blipFill>
          <a:blip r:embed="rId8"/>
          <a:stretch>
            <a:fillRect/>
          </a:stretch>
        </p:blipFill>
        <p:spPr>
          <a:xfrm>
            <a:off x="434657" y="619761"/>
            <a:ext cx="5539423" cy="5364480"/>
          </a:xfrm>
          <a:prstGeom prst="rect">
            <a:avLst/>
          </a:prstGeom>
        </p:spPr>
      </p:pic>
      <p:sp>
        <p:nvSpPr>
          <p:cNvPr id="3" name="Hình tự do: Hình 25">
            <a:extLst>
              <a:ext uri="{FF2B5EF4-FFF2-40B4-BE49-F238E27FC236}">
                <a16:creationId xmlns:a16="http://schemas.microsoft.com/office/drawing/2014/main" id="{E559EA36-A6CC-63F6-CF33-07AF1CE224F7}"/>
              </a:ext>
            </a:extLst>
          </p:cNvPr>
          <p:cNvSpPr/>
          <p:nvPr/>
        </p:nvSpPr>
        <p:spPr>
          <a:xfrm>
            <a:off x="259804" y="3232384"/>
            <a:ext cx="5373916" cy="5180096"/>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10942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y2mate.com - Nói lời hay làm việc tốt  St Mai Trâm_720pFHR">
            <a:hlinkClick r:id="" action="ppaction://media"/>
            <a:extLst>
              <a:ext uri="{FF2B5EF4-FFF2-40B4-BE49-F238E27FC236}">
                <a16:creationId xmlns:a16="http://schemas.microsoft.com/office/drawing/2014/main" id="{96604C38-2744-5B9D-D512-26E4F957B2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58000"/>
          </a:xfrm>
          <a:prstGeom prst="rect">
            <a:avLst/>
          </a:prstGeom>
        </p:spPr>
      </p:pic>
    </p:spTree>
    <p:extLst>
      <p:ext uri="{BB962C8B-B14F-4D97-AF65-F5344CB8AC3E}">
        <p14:creationId xmlns:p14="http://schemas.microsoft.com/office/powerpoint/2010/main" val="644271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4"/>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5">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1860934" y="389613"/>
            <a:ext cx="9304906" cy="1693188"/>
            <a:chOff x="9314122" y="626900"/>
            <a:chExt cx="8364277" cy="1137938"/>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2" y="651973"/>
              <a:ext cx="7507038" cy="634832"/>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vi-VN" sz="4000" b="1" i="0" u="none" strike="noStrike" kern="1200" cap="none" spc="0" normalizeH="0" baseline="0" noProof="0" dirty="0">
                  <a:ln w="0"/>
                  <a:solidFill>
                    <a:prstClr val="white"/>
                  </a:solidFill>
                  <a:effectLst/>
                  <a:uLnTx/>
                  <a:uFillTx/>
                  <a:latin typeface="Calibri"/>
                  <a:ea typeface="+mn-ea"/>
                  <a:cs typeface="Arial"/>
                  <a:sym typeface="Arial"/>
                </a:rPr>
                <a:t>Theo em, vì sao chúng ta cần bảo vệ cái đúng, cái tốt?</a:t>
              </a: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1362781" y="2489270"/>
            <a:ext cx="9752259" cy="2277547"/>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3600" b="1" dirty="0">
                <a:ln w="0"/>
                <a:solidFill>
                  <a:srgbClr val="FF0000"/>
                </a:solidFill>
                <a:latin typeface="Calibri" panose="020F0502020204030204" pitchFamily="34" charset="0"/>
                <a:cs typeface="Calibri" panose="020F0502020204030204" pitchFamily="34" charset="0"/>
                <a:sym typeface="Arial"/>
              </a:rPr>
              <a:t>Chúng ta cần bảo vệ cái đúng, cái tốt vì điều đó sẽ giúp cái đúng, cái tốt được nhân rộng, đồng thời ngăn chặn cái sai, cái xấu và góp phần xây dựng cuộc sống an lành, hạnh phúc</a:t>
            </a:r>
            <a:r>
              <a:rPr lang="en-US" sz="3600" b="1" dirty="0">
                <a:ln w="0"/>
                <a:solidFill>
                  <a:srgbClr val="FF0000"/>
                </a:solidFill>
                <a:latin typeface="Calibri" panose="020F0502020204030204" pitchFamily="34" charset="0"/>
                <a:cs typeface="Calibri" panose="020F0502020204030204" pitchFamily="34" charset="0"/>
                <a:sym typeface="Arial"/>
              </a:rPr>
              <a:t>.</a:t>
            </a:r>
            <a:endParaRPr kumimoji="0" lang="vi-VN" sz="36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02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29768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kumimoji="0" lang="vi-VN" sz="44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Hoạt động 3: Tìm hiểu một số cách đơn giản để bảo vệ cái đúng, cái tốt </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30768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4"/>
                  </a:moveTo>
                  <a:cubicBezTo>
                    <a:pt x="-6992" y="78144"/>
                    <a:pt x="37770" y="1218"/>
                    <a:pt x="78212" y="0"/>
                  </a:cubicBezTo>
                  <a:cubicBezTo>
                    <a:pt x="1370428" y="478250"/>
                    <a:pt x="3561320" y="239362"/>
                    <a:pt x="5562597" y="0"/>
                  </a:cubicBezTo>
                  <a:cubicBezTo>
                    <a:pt x="5613036" y="485"/>
                    <a:pt x="5655466" y="65556"/>
                    <a:pt x="5640810" y="159834"/>
                  </a:cubicBezTo>
                  <a:cubicBezTo>
                    <a:pt x="5636603" y="192952"/>
                    <a:pt x="5638378" y="611935"/>
                    <a:pt x="5640810" y="799155"/>
                  </a:cubicBezTo>
                  <a:cubicBezTo>
                    <a:pt x="5646206" y="884865"/>
                    <a:pt x="5605079" y="963317"/>
                    <a:pt x="5562597" y="958990"/>
                  </a:cubicBezTo>
                  <a:cubicBezTo>
                    <a:pt x="4039393" y="664296"/>
                    <a:pt x="1799272" y="775490"/>
                    <a:pt x="78212" y="958990"/>
                  </a:cubicBezTo>
                  <a:cubicBezTo>
                    <a:pt x="22221" y="967013"/>
                    <a:pt x="6999" y="902798"/>
                    <a:pt x="0" y="799155"/>
                  </a:cubicBezTo>
                  <a:cubicBezTo>
                    <a:pt x="8149" y="550143"/>
                    <a:pt x="38890" y="407957"/>
                    <a:pt x="0" y="159834"/>
                  </a:cubicBezTo>
                  <a:close/>
                </a:path>
                <a:path w="5640810" h="958990" stroke="0" extrusionOk="0">
                  <a:moveTo>
                    <a:pt x="0" y="159834"/>
                  </a:moveTo>
                  <a:cubicBezTo>
                    <a:pt x="-4809" y="69590"/>
                    <a:pt x="42956" y="4912"/>
                    <a:pt x="78212" y="0"/>
                  </a:cubicBezTo>
                  <a:cubicBezTo>
                    <a:pt x="2440200" y="76785"/>
                    <a:pt x="3803800" y="57314"/>
                    <a:pt x="5562597" y="0"/>
                  </a:cubicBezTo>
                  <a:cubicBezTo>
                    <a:pt x="5603092" y="10570"/>
                    <a:pt x="5636010" y="65907"/>
                    <a:pt x="5640810" y="159834"/>
                  </a:cubicBezTo>
                  <a:cubicBezTo>
                    <a:pt x="5672592" y="437118"/>
                    <a:pt x="5628146" y="504795"/>
                    <a:pt x="5640810" y="799155"/>
                  </a:cubicBezTo>
                  <a:cubicBezTo>
                    <a:pt x="5639978" y="884082"/>
                    <a:pt x="5607281" y="965375"/>
                    <a:pt x="5562597" y="958990"/>
                  </a:cubicBezTo>
                  <a:cubicBezTo>
                    <a:pt x="4911358" y="1011931"/>
                    <a:pt x="827108" y="824443"/>
                    <a:pt x="78212" y="958990"/>
                  </a:cubicBezTo>
                  <a:cubicBezTo>
                    <a:pt x="28729" y="967501"/>
                    <a:pt x="-9630" y="889929"/>
                    <a:pt x="0" y="799155"/>
                  </a:cubicBezTo>
                  <a:cubicBezTo>
                    <a:pt x="14322" y="533042"/>
                    <a:pt x="-19894" y="382476"/>
                    <a:pt x="0" y="159834"/>
                  </a:cubicBezTo>
                  <a:close/>
                </a:path>
                <a:path w="5640810" h="958990" fill="none" stroke="0" extrusionOk="0">
                  <a:moveTo>
                    <a:pt x="0" y="159834"/>
                  </a:moveTo>
                  <a:cubicBezTo>
                    <a:pt x="334" y="69566"/>
                    <a:pt x="39899" y="918"/>
                    <a:pt x="78212" y="0"/>
                  </a:cubicBezTo>
                  <a:cubicBezTo>
                    <a:pt x="1831002" y="290643"/>
                    <a:pt x="3717576" y="-236924"/>
                    <a:pt x="5562597" y="0"/>
                  </a:cubicBezTo>
                  <a:cubicBezTo>
                    <a:pt x="5608947" y="1585"/>
                    <a:pt x="5637584" y="62313"/>
                    <a:pt x="5640810" y="159834"/>
                  </a:cubicBezTo>
                  <a:cubicBezTo>
                    <a:pt x="5610829" y="211217"/>
                    <a:pt x="5631922" y="615474"/>
                    <a:pt x="5640810" y="799155"/>
                  </a:cubicBezTo>
                  <a:cubicBezTo>
                    <a:pt x="5641980" y="886715"/>
                    <a:pt x="5607353" y="968153"/>
                    <a:pt x="5562597" y="958990"/>
                  </a:cubicBezTo>
                  <a:cubicBezTo>
                    <a:pt x="4032922" y="803062"/>
                    <a:pt x="1832273" y="1088492"/>
                    <a:pt x="78212" y="958990"/>
                  </a:cubicBezTo>
                  <a:cubicBezTo>
                    <a:pt x="30189" y="954566"/>
                    <a:pt x="6830" y="889179"/>
                    <a:pt x="0" y="799155"/>
                  </a:cubicBezTo>
                  <a:cubicBezTo>
                    <a:pt x="-7157" y="537343"/>
                    <a:pt x="2245" y="418147"/>
                    <a:pt x="0" y="159834"/>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9" name="Picture 8">
            <a:extLst>
              <a:ext uri="{FF2B5EF4-FFF2-40B4-BE49-F238E27FC236}">
                <a16:creationId xmlns:a16="http://schemas.microsoft.com/office/drawing/2014/main" id="{E2A287D5-7D3C-9036-47E1-6EA623DD7D68}"/>
              </a:ext>
            </a:extLst>
          </p:cNvPr>
          <p:cNvPicPr>
            <a:picLocks noChangeAspect="1"/>
          </p:cNvPicPr>
          <p:nvPr/>
        </p:nvPicPr>
        <p:blipFill>
          <a:blip r:embed="rId3"/>
          <a:stretch>
            <a:fillRect/>
          </a:stretch>
        </p:blipFill>
        <p:spPr>
          <a:xfrm>
            <a:off x="2976881" y="1073000"/>
            <a:ext cx="5994400" cy="5515311"/>
          </a:xfrm>
          <a:prstGeom prst="rect">
            <a:avLst/>
          </a:prstGeom>
        </p:spPr>
      </p:pic>
    </p:spTree>
    <p:extLst>
      <p:ext uri="{BB962C8B-B14F-4D97-AF65-F5344CB8AC3E}">
        <p14:creationId xmlns:p14="http://schemas.microsoft.com/office/powerpoint/2010/main" val="1899776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99">
            <a:extLst>
              <a:ext uri="{FF2B5EF4-FFF2-40B4-BE49-F238E27FC236}">
                <a16:creationId xmlns:a16="http://schemas.microsoft.com/office/drawing/2014/main" id="{69B91440-D1C2-B64B-CE82-7EDE7B3E356B}"/>
              </a:ext>
            </a:extLst>
          </p:cNvPr>
          <p:cNvSpPr txBox="1"/>
          <p:nvPr/>
        </p:nvSpPr>
        <p:spPr>
          <a:xfrm>
            <a:off x="594996" y="1006685"/>
            <a:ext cx="4545964"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p>
        </p:txBody>
      </p:sp>
      <p:grpSp>
        <p:nvGrpSpPr>
          <p:cNvPr id="6" name="Nhóm 95">
            <a:extLst>
              <a:ext uri="{FF2B5EF4-FFF2-40B4-BE49-F238E27FC236}">
                <a16:creationId xmlns:a16="http://schemas.microsoft.com/office/drawing/2014/main" id="{C94DF001-3BD5-2971-0F54-31D5BCA2E989}"/>
              </a:ext>
            </a:extLst>
          </p:cNvPr>
          <p:cNvGrpSpPr/>
          <p:nvPr/>
        </p:nvGrpSpPr>
        <p:grpSpPr>
          <a:xfrm>
            <a:off x="102550" y="2876464"/>
            <a:ext cx="5140009" cy="3706304"/>
            <a:chOff x="1124976" y="1819729"/>
            <a:chExt cx="6487886" cy="4203699"/>
          </a:xfrm>
        </p:grpSpPr>
        <p:sp>
          <p:nvSpPr>
            <p:cNvPr id="8" name="Hình Bầu dục 97">
              <a:extLst>
                <a:ext uri="{FF2B5EF4-FFF2-40B4-BE49-F238E27FC236}">
                  <a16:creationId xmlns:a16="http://schemas.microsoft.com/office/drawing/2014/main" id="{1A5525A6-7916-4CDD-435D-CD7E0D45169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9" name="Hình ảnh 98" descr="Ảnh có chứa đồ chơi, búp bê&#10;&#10;Mô tả được tạo tự động">
              <a:extLst>
                <a:ext uri="{FF2B5EF4-FFF2-40B4-BE49-F238E27FC236}">
                  <a16:creationId xmlns:a16="http://schemas.microsoft.com/office/drawing/2014/main" id="{82EDA8B9-CE96-863F-48A3-2730722B81EF}"/>
                </a:ext>
              </a:extLst>
            </p:cNvPr>
            <p:cNvPicPr>
              <a:picLocks noChangeAspect="1"/>
            </p:cNvPicPr>
            <p:nvPr/>
          </p:nvPicPr>
          <p:blipFill>
            <a:blip r:embed="rId2"/>
            <a:stretch>
              <a:fillRect/>
            </a:stretch>
          </p:blipFill>
          <p:spPr>
            <a:xfrm>
              <a:off x="1328056" y="1819729"/>
              <a:ext cx="6081725" cy="3557762"/>
            </a:xfrm>
            <a:prstGeom prst="rect">
              <a:avLst/>
            </a:prstGeom>
          </p:spPr>
        </p:pic>
      </p:grpSp>
      <p:sp>
        <p:nvSpPr>
          <p:cNvPr id="10" name="Rectangle: Rounded Corners 12">
            <a:extLst>
              <a:ext uri="{FF2B5EF4-FFF2-40B4-BE49-F238E27FC236}">
                <a16:creationId xmlns:a16="http://schemas.microsoft.com/office/drawing/2014/main" id="{7531BAA3-392C-64D5-FFCB-84CBDFB0C87F}"/>
              </a:ext>
            </a:extLst>
          </p:cNvPr>
          <p:cNvSpPr/>
          <p:nvPr/>
        </p:nvSpPr>
        <p:spPr>
          <a:xfrm>
            <a:off x="5293360" y="103631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Các bạn trong tranh đã bảo vệ cái đúng, cái tốt như thế nào?</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Rounded Corners 12">
            <a:extLst>
              <a:ext uri="{FF2B5EF4-FFF2-40B4-BE49-F238E27FC236}">
                <a16:creationId xmlns:a16="http://schemas.microsoft.com/office/drawing/2014/main" id="{0B2B4CD8-B1FA-683D-D977-FB3E454F1D75}"/>
              </a:ext>
            </a:extLst>
          </p:cNvPr>
          <p:cNvSpPr/>
          <p:nvPr/>
        </p:nvSpPr>
        <p:spPr>
          <a:xfrm>
            <a:off x="5323840" y="3058159"/>
            <a:ext cx="6624320" cy="1449705"/>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Theo em, có những cách nào để bảo vệ cái đúng, cái tốt?</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6340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a:solidFill>
                  <a:srgbClr val="FF0000"/>
                </a:solidFill>
                <a:latin typeface="Calibri" panose="020F0502020204030204" pitchFamily="34" charset="0"/>
                <a:cs typeface="Calibri" panose="020F0502020204030204" pitchFamily="34" charset="0"/>
              </a:rPr>
              <a:t>B</a:t>
            </a:r>
            <a:r>
              <a:rPr lang="vi-VN" sz="5400" b="1" dirty="0">
                <a:solidFill>
                  <a:srgbClr val="FF0000"/>
                </a:solidFill>
                <a:latin typeface="Calibri" panose="020F0502020204030204" pitchFamily="34" charset="0"/>
                <a:cs typeface="Calibri" panose="020F0502020204030204" pitchFamily="34" charset="0"/>
              </a:rPr>
              <a:t>ênh vực khi bạn làm việc đúng</a:t>
            </a:r>
            <a:r>
              <a:rPr lang="en-US" sz="5400" b="1" dirty="0">
                <a:solidFill>
                  <a:srgbClr val="FF0000"/>
                </a:solidFill>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08CC6E7-E276-3C89-8FF3-FF40809D2C40}"/>
              </a:ext>
            </a:extLst>
          </p:cNvPr>
          <p:cNvPicPr>
            <a:picLocks noChangeAspect="1"/>
          </p:cNvPicPr>
          <p:nvPr/>
        </p:nvPicPr>
        <p:blipFill>
          <a:blip r:embed="rId3"/>
          <a:stretch>
            <a:fillRect/>
          </a:stretch>
        </p:blipFill>
        <p:spPr>
          <a:xfrm>
            <a:off x="809625" y="1808480"/>
            <a:ext cx="3869892" cy="439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15379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latin typeface="Calibri" panose="020F0502020204030204" pitchFamily="34" charset="0"/>
                <a:cs typeface="Calibri" panose="020F0502020204030204" pitchFamily="34" charset="0"/>
              </a:rPr>
              <a:t>Nhắc</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nhở</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khi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bạn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làm</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sai</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855D75B5-E227-C65E-3625-9C0112F6798A}"/>
              </a:ext>
            </a:extLst>
          </p:cNvPr>
          <p:cNvPicPr>
            <a:picLocks noChangeAspect="1"/>
          </p:cNvPicPr>
          <p:nvPr/>
        </p:nvPicPr>
        <p:blipFill>
          <a:blip r:embed="rId3"/>
          <a:stretch>
            <a:fillRect/>
          </a:stretch>
        </p:blipFill>
        <p:spPr>
          <a:xfrm>
            <a:off x="851852" y="1920240"/>
            <a:ext cx="4191470" cy="43316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971019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FF0000"/>
                </a:solidFill>
                <a:latin typeface="Calibri" panose="020F0502020204030204" pitchFamily="34" charset="0"/>
                <a:cs typeface="Calibri" panose="020F0502020204030204" pitchFamily="34" charset="0"/>
              </a:rPr>
              <a:t>Ngăn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chặn</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hành</a:t>
            </a:r>
            <a:r>
              <a:rPr lang="en-US" sz="5400" b="1" dirty="0">
                <a:solidFill>
                  <a:srgbClr val="FF0000"/>
                </a:solidFill>
                <a:latin typeface="Calibri" panose="020F0502020204030204" pitchFamily="34" charset="0"/>
                <a:cs typeface="Calibri" panose="020F0502020204030204" pitchFamily="34" charset="0"/>
              </a:rPr>
              <a:t> vi </a:t>
            </a:r>
            <a:r>
              <a:rPr lang="en-US" sz="5400" b="1" dirty="0" err="1">
                <a:solidFill>
                  <a:srgbClr val="FF0000"/>
                </a:solidFill>
                <a:latin typeface="Calibri" panose="020F0502020204030204" pitchFamily="34" charset="0"/>
                <a:cs typeface="Calibri" panose="020F0502020204030204" pitchFamily="34" charset="0"/>
              </a:rPr>
              <a:t>xấu</a:t>
            </a:r>
            <a:r>
              <a:rPr lang="en-US" sz="5400" b="1" dirty="0">
                <a:solidFill>
                  <a:srgbClr val="FF0000"/>
                </a:solidFill>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907D0E59-787F-0E92-354C-BF95353E3966}"/>
              </a:ext>
            </a:extLst>
          </p:cNvPr>
          <p:cNvPicPr>
            <a:picLocks noChangeAspect="1"/>
          </p:cNvPicPr>
          <p:nvPr/>
        </p:nvPicPr>
        <p:blipFill>
          <a:blip r:embed="rId3"/>
          <a:stretch>
            <a:fillRect/>
          </a:stretch>
        </p:blipFill>
        <p:spPr>
          <a:xfrm>
            <a:off x="675957" y="2360363"/>
            <a:ext cx="4465003" cy="36026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61399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7227CA-7E8D-5562-9298-1F1BD07801F4}"/>
              </a:ext>
            </a:extLst>
          </p:cNvPr>
          <p:cNvPicPr>
            <a:picLocks noChangeAspect="1"/>
          </p:cNvPicPr>
          <p:nvPr/>
        </p:nvPicPr>
        <p:blipFill>
          <a:blip r:embed="rId2"/>
          <a:stretch>
            <a:fillRect/>
          </a:stretch>
        </p:blipFill>
        <p:spPr>
          <a:xfrm>
            <a:off x="2590800" y="304800"/>
            <a:ext cx="7010400" cy="943704"/>
          </a:xfrm>
          <a:prstGeom prst="rect">
            <a:avLst/>
          </a:prstGeom>
        </p:spPr>
      </p:pic>
      <p:sp>
        <p:nvSpPr>
          <p:cNvPr id="3" name="Speech Bubble: Rectangle with Corners Rounded 4">
            <a:extLst>
              <a:ext uri="{FF2B5EF4-FFF2-40B4-BE49-F238E27FC236}">
                <a16:creationId xmlns:a16="http://schemas.microsoft.com/office/drawing/2014/main" id="{7FFC5BB6-200F-CFC9-F394-A7A393AF7F16}"/>
              </a:ext>
            </a:extLst>
          </p:cNvPr>
          <p:cNvSpPr/>
          <p:nvPr/>
        </p:nvSpPr>
        <p:spPr>
          <a:xfrm flipH="1">
            <a:off x="5791200" y="2265679"/>
            <a:ext cx="6015990" cy="207465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dirty="0">
                <a:solidFill>
                  <a:srgbClr val="FF0000"/>
                </a:solidFill>
                <a:latin typeface="Calibri" panose="020F0502020204030204" pitchFamily="34" charset="0"/>
                <a:cs typeface="Calibri" panose="020F0502020204030204" pitchFamily="34" charset="0"/>
              </a:rPr>
              <a:t>Ủ</a:t>
            </a:r>
            <a:r>
              <a:rPr lang="vi-VN" sz="4800" b="1" dirty="0">
                <a:solidFill>
                  <a:srgbClr val="FF0000"/>
                </a:solidFill>
                <a:latin typeface="Calibri" panose="020F0502020204030204" pitchFamily="34" charset="0"/>
                <a:cs typeface="Calibri" panose="020F0502020204030204" pitchFamily="34" charset="0"/>
              </a:rPr>
              <a:t>ng hộ, noi gương, cùng bạn làm việc tốt</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419D394-596A-1691-AF15-F22E47D7CD34}"/>
              </a:ext>
            </a:extLst>
          </p:cNvPr>
          <p:cNvPicPr>
            <a:picLocks noChangeAspect="1"/>
          </p:cNvPicPr>
          <p:nvPr/>
        </p:nvPicPr>
        <p:blipFill>
          <a:blip r:embed="rId3"/>
          <a:stretch>
            <a:fillRect/>
          </a:stretch>
        </p:blipFill>
        <p:spPr>
          <a:xfrm>
            <a:off x="686752" y="2296160"/>
            <a:ext cx="4421532" cy="369220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20254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817A7EF-A4C5-CF49-5846-13AE64A64A26}"/>
              </a:ext>
            </a:extLst>
          </p:cNvPr>
          <p:cNvGrpSpPr/>
          <p:nvPr/>
        </p:nvGrpSpPr>
        <p:grpSpPr>
          <a:xfrm>
            <a:off x="0" y="1828800"/>
            <a:ext cx="10002445" cy="4759549"/>
            <a:chOff x="5080000" y="744289"/>
            <a:chExt cx="6111165" cy="5965865"/>
          </a:xfrm>
        </p:grpSpPr>
        <p:pic>
          <p:nvPicPr>
            <p:cNvPr id="7" name="Picture 6">
              <a:extLst>
                <a:ext uri="{FF2B5EF4-FFF2-40B4-BE49-F238E27FC236}">
                  <a16:creationId xmlns:a16="http://schemas.microsoft.com/office/drawing/2014/main" id="{3AC3EDC5-55FC-5C6C-D242-BCFAC656C902}"/>
                </a:ext>
              </a:extLst>
            </p:cNvPr>
            <p:cNvPicPr>
              <a:picLocks noChangeAspect="1"/>
            </p:cNvPicPr>
            <p:nvPr/>
          </p:nvPicPr>
          <p:blipFill>
            <a:blip r:embed="rId2"/>
            <a:stretch>
              <a:fillRect/>
            </a:stretch>
          </p:blipFill>
          <p:spPr>
            <a:xfrm>
              <a:off x="5080000" y="744289"/>
              <a:ext cx="6111165" cy="5965865"/>
            </a:xfrm>
            <a:prstGeom prst="rect">
              <a:avLst/>
            </a:prstGeom>
          </p:spPr>
        </p:pic>
        <p:sp>
          <p:nvSpPr>
            <p:cNvPr id="8" name="TextBox 7">
              <a:extLst>
                <a:ext uri="{FF2B5EF4-FFF2-40B4-BE49-F238E27FC236}">
                  <a16:creationId xmlns:a16="http://schemas.microsoft.com/office/drawing/2014/main" id="{313B9C35-9B68-D7C5-5A1A-312E2B0036A3}"/>
                </a:ext>
              </a:extLst>
            </p:cNvPr>
            <p:cNvSpPr txBox="1"/>
            <p:nvPr/>
          </p:nvSpPr>
          <p:spPr>
            <a:xfrm>
              <a:off x="5201698" y="1795051"/>
              <a:ext cx="5814512" cy="4359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mbria" panose="02040503050406030204" pitchFamily="18" charset="0"/>
                  <a:ea typeface="Cambria" panose="02040503050406030204" pitchFamily="18" charset="0"/>
                </a:rPr>
                <a:t>C</a:t>
              </a: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ác cách bảo vệ cái đúng, cái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Bênh vực người yếu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Tố cáo những hành động sai trái.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Chung tay làm việc tốt.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5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10" name="Picture 9">
            <a:extLst>
              <a:ext uri="{FF2B5EF4-FFF2-40B4-BE49-F238E27FC236}">
                <a16:creationId xmlns:a16="http://schemas.microsoft.com/office/drawing/2014/main" id="{E8DB0E00-B13D-0DD8-86E4-6D416B157C8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70117" t="73491" r="-2725"/>
          <a:stretch/>
        </p:blipFill>
        <p:spPr>
          <a:xfrm>
            <a:off x="8870122" y="269651"/>
            <a:ext cx="2913733" cy="2247391"/>
          </a:xfrm>
          <a:prstGeom prst="rect">
            <a:avLst/>
          </a:prstGeom>
        </p:spPr>
      </p:pic>
      <p:pic>
        <p:nvPicPr>
          <p:cNvPr id="11" name="Picture 10">
            <a:extLst>
              <a:ext uri="{FF2B5EF4-FFF2-40B4-BE49-F238E27FC236}">
                <a16:creationId xmlns:a16="http://schemas.microsoft.com/office/drawing/2014/main" id="{D972E44D-920B-3B04-97B9-C81280A19639}"/>
              </a:ext>
            </a:extLst>
          </p:cNvPr>
          <p:cNvPicPr>
            <a:picLocks noChangeAspect="1"/>
          </p:cNvPicPr>
          <p:nvPr/>
        </p:nvPicPr>
        <p:blipFill>
          <a:blip r:embed="rId4"/>
          <a:stretch>
            <a:fillRect/>
          </a:stretch>
        </p:blipFill>
        <p:spPr>
          <a:xfrm>
            <a:off x="143988" y="-214570"/>
            <a:ext cx="4245392" cy="2499360"/>
          </a:xfrm>
          <a:prstGeom prst="rect">
            <a:avLst/>
          </a:prstGeom>
        </p:spPr>
      </p:pic>
      <p:pic>
        <p:nvPicPr>
          <p:cNvPr id="5" name="Picture 4" descr="A cartoon of a child holding a pencil and a notebook&#10;&#10;Description automatically generated">
            <a:extLst>
              <a:ext uri="{FF2B5EF4-FFF2-40B4-BE49-F238E27FC236}">
                <a16:creationId xmlns:a16="http://schemas.microsoft.com/office/drawing/2014/main" id="{68487913-C6F7-5C8C-7EFD-426094F99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spTree>
    <p:extLst>
      <p:ext uri="{BB962C8B-B14F-4D97-AF65-F5344CB8AC3E}">
        <p14:creationId xmlns:p14="http://schemas.microsoft.com/office/powerpoint/2010/main" val="115826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5366870"/>
            <a:chOff x="254661" y="537883"/>
            <a:chExt cx="11159203" cy="5366870"/>
          </a:xfrm>
        </p:grpSpPr>
        <p:sp>
          <p:nvSpPr>
            <p:cNvPr id="8" name="Rounded Rectangle 7"/>
            <p:cNvSpPr/>
            <p:nvPr/>
          </p:nvSpPr>
          <p:spPr>
            <a:xfrm>
              <a:off x="1179819" y="1478503"/>
              <a:ext cx="10234045" cy="4426250"/>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4" name="Picture 3">
            <a:extLst>
              <a:ext uri="{FF2B5EF4-FFF2-40B4-BE49-F238E27FC236}">
                <a16:creationId xmlns:a16="http://schemas.microsoft.com/office/drawing/2014/main" id="{2E4502EA-B5D7-E46B-3F95-5547322FC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9528" y="1152909"/>
            <a:ext cx="7193903" cy="5791702"/>
          </a:xfrm>
          <a:prstGeom prst="rect">
            <a:avLst/>
          </a:prstGeom>
        </p:spPr>
      </p:pic>
    </p:spTree>
    <p:extLst>
      <p:ext uri="{BB962C8B-B14F-4D97-AF65-F5344CB8AC3E}">
        <p14:creationId xmlns:p14="http://schemas.microsoft.com/office/powerpoint/2010/main" val="1426335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434754" cy="1189049"/>
            <a:chOff x="453320" y="784778"/>
            <a:chExt cx="10434754"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784778"/>
              <a:ext cx="9953804" cy="1118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333"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Em hãy kể về một việc làm đúng, tốt của các bạn trong lớp, trong trường mà em đã chứng kiến.</a:t>
              </a:r>
              <a:endParaRPr kumimoji="0" lang="en-US" sz="3333"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657600" y="2866550"/>
            <a:ext cx="8152755" cy="2656818"/>
          </a:xfrm>
          <a:prstGeom prst="rect">
            <a:avLst/>
          </a:prstGeom>
          <a:noFill/>
        </p:spPr>
        <p:txBody>
          <a:bodyPr wrap="square" rtlCol="0">
            <a:spAutoFit/>
          </a:bodyPr>
          <a:lstStyle/>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Chăm chỉ học tập;</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Kính thầy yêu bạn;</a:t>
            </a:r>
          </a:p>
          <a:p>
            <a:pPr marL="514350" lvl="0" indent="-514350">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Phản đối, phê phán thói bắt nạt;</a:t>
            </a:r>
          </a:p>
          <a:p>
            <a:pPr marL="514350" lvl="0" indent="-514350" algn="just">
              <a:buFont typeface="Wingdings" panose="05000000000000000000" pitchFamily="2" charset="2"/>
              <a:buChar char="q"/>
              <a:defRPr/>
            </a:pPr>
            <a:r>
              <a:rPr lang="vi-VN" sz="3333" b="1" dirty="0">
                <a:solidFill>
                  <a:srgbClr val="002060"/>
                </a:solidFill>
                <a:latin typeface="Cambria" panose="02040503050406030204" pitchFamily="18" charset="0"/>
                <a:ea typeface="Cambria" panose="02040503050406030204" pitchFamily="18" charset="0"/>
              </a:rPr>
              <a:t>Bảo vệ môi trường và cảnh quan trường học;...</a:t>
            </a: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179540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24520" y="2012189"/>
              <a:ext cx="5163361" cy="2440114"/>
            </a:xfrm>
            <a:prstGeom prst="rect">
              <a:avLst/>
            </a:prstGeom>
            <a:noFill/>
          </p:spPr>
          <p:txBody>
            <a:bodyPr wrap="square" rtlCol="0">
              <a:spAutoFit/>
            </a:bodyPr>
            <a:lstStyle/>
            <a:p>
              <a:pPr marL="0" marR="0" algn="ctr">
                <a:lnSpc>
                  <a:spcPct val="120000"/>
                </a:lnSpc>
                <a:spcBef>
                  <a:spcPts val="0"/>
                </a:spcBef>
                <a:spcAft>
                  <a:spcPts val="0"/>
                </a:spcAft>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bảo</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vệ</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đúng</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cái</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b="1"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tốt</a:t>
              </a:r>
              <a:r>
                <a:rPr lang="en-US" sz="28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mbria" panose="02040503050406030204" pitchFamily="18" charset="0"/>
                <a:ea typeface="Cambria" panose="02040503050406030204" pitchFamily="18" charset="0"/>
              </a:rPr>
              <a:t>Bạn đã làm gì để bảo vệ cái đúng, cái tốt?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400" b="1" dirty="0">
                <a:solidFill>
                  <a:prstClr val="black"/>
                </a:solidFill>
                <a:latin typeface="Cambria" panose="02040503050406030204" pitchFamily="18" charset="0"/>
                <a:ea typeface="Cambria" panose="02040503050406030204" pitchFamily="18" charset="0"/>
              </a:rPr>
              <a:t>Có khi nào bạn chứng kiến những lời nói, việc làm sai trái chưa?</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75F53C-4E65-C2F3-35F6-77908F6F0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7" y="753306"/>
            <a:ext cx="12188203" cy="5946812"/>
          </a:xfrm>
          <a:prstGeom prst="rect">
            <a:avLst/>
          </a:prstGeom>
        </p:spPr>
      </p:pic>
    </p:spTree>
    <p:extLst>
      <p:ext uri="{BB962C8B-B14F-4D97-AF65-F5344CB8AC3E}">
        <p14:creationId xmlns:p14="http://schemas.microsoft.com/office/powerpoint/2010/main" val="2328199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5403589-1817-0CA2-FE37-C9869E8DE332}"/>
              </a:ext>
            </a:extLst>
          </p:cNvPr>
          <p:cNvGrpSpPr/>
          <p:nvPr/>
        </p:nvGrpSpPr>
        <p:grpSpPr>
          <a:xfrm>
            <a:off x="878623" y="916550"/>
            <a:ext cx="10434754" cy="1189049"/>
            <a:chOff x="453320" y="784778"/>
            <a:chExt cx="10434754" cy="1189049"/>
          </a:xfrm>
        </p:grpSpPr>
        <p:sp>
          <p:nvSpPr>
            <p:cNvPr id="8" name="Speech Bubble: Rectangle with Corners Rounded 7">
              <a:extLst>
                <a:ext uri="{FF2B5EF4-FFF2-40B4-BE49-F238E27FC236}">
                  <a16:creationId xmlns:a16="http://schemas.microsoft.com/office/drawing/2014/main" id="{84FD94C4-EA98-7B04-6BED-9AA1C51476BE}"/>
                </a:ext>
              </a:extLst>
            </p:cNvPr>
            <p:cNvSpPr/>
            <p:nvPr/>
          </p:nvSpPr>
          <p:spPr>
            <a:xfrm>
              <a:off x="453320" y="784778"/>
              <a:ext cx="10434754" cy="1189049"/>
            </a:xfrm>
            <a:prstGeom prst="wedgeRoundRectCallout">
              <a:avLst>
                <a:gd name="adj1" fmla="val -35699"/>
                <a:gd name="adj2" fmla="val 66169"/>
                <a:gd name="adj3" fmla="val 16667"/>
              </a:avLst>
            </a:prstGeom>
            <a:solidFill>
              <a:schemeClr val="accent2">
                <a:lumMod val="20000"/>
                <a:lumOff val="80000"/>
              </a:schemeClr>
            </a:solidFill>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CC76FDB6-322D-2696-B79E-6D638590FAEC}"/>
                </a:ext>
              </a:extLst>
            </p:cNvPr>
            <p:cNvSpPr txBox="1"/>
            <p:nvPr/>
          </p:nvSpPr>
          <p:spPr>
            <a:xfrm>
              <a:off x="814827" y="784778"/>
              <a:ext cx="9953804" cy="11181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33"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Theo em, chúng ta cần ứng xử như thế nào với những việc làm đó? </a:t>
              </a:r>
              <a:endParaRPr kumimoji="0" lang="en-US" sz="3333"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AB5BF43E-B4A2-0710-1B2D-23EF373FC6A4}"/>
              </a:ext>
            </a:extLst>
          </p:cNvPr>
          <p:cNvSpPr txBox="1"/>
          <p:nvPr/>
        </p:nvSpPr>
        <p:spPr>
          <a:xfrm>
            <a:off x="3657600" y="2866550"/>
            <a:ext cx="8152755" cy="1446550"/>
          </a:xfrm>
          <a:prstGeom prst="rect">
            <a:avLst/>
          </a:prstGeom>
          <a:noFill/>
        </p:spPr>
        <p:txBody>
          <a:bodyPr wrap="square" rtlCol="0">
            <a:spAutoFit/>
          </a:bodyPr>
          <a:lstStyle/>
          <a:p>
            <a:pPr lvl="0" algn="ctr">
              <a:defRPr/>
            </a:pPr>
            <a:r>
              <a:rPr lang="vi-VN" sz="4400" b="1" dirty="0">
                <a:solidFill>
                  <a:srgbClr val="002060"/>
                </a:solidFill>
                <a:latin typeface="Cambria" panose="02040503050406030204" pitchFamily="18" charset="0"/>
                <a:ea typeface="Cambria" panose="02040503050406030204" pitchFamily="18" charset="0"/>
              </a:rPr>
              <a:t>Chúng ta cần tin tưởng, bảo vệ, ủng hộ những việc làm đó.</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descr="A cartoon of a child holding books&#10;&#10;Description automatically generated">
            <a:extLst>
              <a:ext uri="{FF2B5EF4-FFF2-40B4-BE49-F238E27FC236}">
                <a16:creationId xmlns:a16="http://schemas.microsoft.com/office/drawing/2014/main" id="{BC8AEA94-8209-DA4E-7C10-148079DBC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00" y="1850067"/>
            <a:ext cx="3801529" cy="4844114"/>
          </a:xfrm>
          <a:prstGeom prst="rect">
            <a:avLst/>
          </a:prstGeom>
        </p:spPr>
      </p:pic>
    </p:spTree>
    <p:extLst>
      <p:ext uri="{BB962C8B-B14F-4D97-AF65-F5344CB8AC3E}">
        <p14:creationId xmlns:p14="http://schemas.microsoft.com/office/powerpoint/2010/main" val="40502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B6DFC09-2133-4ECC-BF52-1ABF0D846472}"/>
              </a:ext>
            </a:extLst>
          </p:cNvPr>
          <p:cNvPicPr>
            <a:picLocks noChangeAspect="1"/>
          </p:cNvPicPr>
          <p:nvPr/>
        </p:nvPicPr>
        <p:blipFill>
          <a:blip r:embed="rId3"/>
          <a:stretch>
            <a:fillRect/>
          </a:stretch>
        </p:blipFill>
        <p:spPr>
          <a:xfrm>
            <a:off x="-1258785" y="-225629"/>
            <a:ext cx="14241825" cy="7624966"/>
          </a:xfrm>
          <a:prstGeom prst="rect">
            <a:avLst/>
          </a:prstGeom>
        </p:spPr>
      </p:pic>
      <p:pic>
        <p:nvPicPr>
          <p:cNvPr id="10" name="图片 14">
            <a:extLst>
              <a:ext uri="{FF2B5EF4-FFF2-40B4-BE49-F238E27FC236}">
                <a16:creationId xmlns:a16="http://schemas.microsoft.com/office/drawing/2014/main" id="{74C30E6F-14CB-6D8D-3A9B-A1CD1A6A12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905" t="1550" r="2619" b="60033"/>
          <a:stretch/>
        </p:blipFill>
        <p:spPr>
          <a:xfrm>
            <a:off x="9916131" y="216631"/>
            <a:ext cx="2307771" cy="2061836"/>
          </a:xfrm>
          <a:prstGeom prst="rect">
            <a:avLst/>
          </a:prstGeom>
        </p:spPr>
      </p:pic>
      <p:pic>
        <p:nvPicPr>
          <p:cNvPr id="12" name="图片 17">
            <a:extLst>
              <a:ext uri="{FF2B5EF4-FFF2-40B4-BE49-F238E27FC236}">
                <a16:creationId xmlns:a16="http://schemas.microsoft.com/office/drawing/2014/main" id="{8F315896-6503-1447-4D96-0A7264F96F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86166"/>
          <a:stretch/>
        </p:blipFill>
        <p:spPr>
          <a:xfrm>
            <a:off x="92359" y="1273384"/>
            <a:ext cx="1690438" cy="4467799"/>
          </a:xfrm>
          <a:prstGeom prst="rect">
            <a:avLst/>
          </a:prstGeom>
        </p:spPr>
      </p:pic>
      <p:pic>
        <p:nvPicPr>
          <p:cNvPr id="13" name="图片 18">
            <a:extLst>
              <a:ext uri="{FF2B5EF4-FFF2-40B4-BE49-F238E27FC236}">
                <a16:creationId xmlns:a16="http://schemas.microsoft.com/office/drawing/2014/main" id="{73AFAF30-C8B9-F9A6-A78C-F09456EC45B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88835" t="77318" r="2019" b="3190"/>
          <a:stretch/>
        </p:blipFill>
        <p:spPr>
          <a:xfrm>
            <a:off x="9139617" y="3817605"/>
            <a:ext cx="1553029" cy="1210152"/>
          </a:xfrm>
          <a:prstGeom prst="rect">
            <a:avLst/>
          </a:prstGeom>
        </p:spPr>
      </p:pic>
      <p:pic>
        <p:nvPicPr>
          <p:cNvPr id="18" name="Picture 17" descr="A picture containing several&#10;&#10;Description automatically generated">
            <a:extLst>
              <a:ext uri="{FF2B5EF4-FFF2-40B4-BE49-F238E27FC236}">
                <a16:creationId xmlns:a16="http://schemas.microsoft.com/office/drawing/2014/main" id="{12CC074A-B85A-D87F-78FC-1554325451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7441669" y="5619611"/>
            <a:ext cx="729238" cy="921017"/>
          </a:xfrm>
          <a:prstGeom prst="rect">
            <a:avLst/>
          </a:prstGeom>
        </p:spPr>
      </p:pic>
      <p:pic>
        <p:nvPicPr>
          <p:cNvPr id="25" name="Picture 24" descr="A picture containing toy, doll&#10;&#10;Description automatically generated">
            <a:extLst>
              <a:ext uri="{FF2B5EF4-FFF2-40B4-BE49-F238E27FC236}">
                <a16:creationId xmlns:a16="http://schemas.microsoft.com/office/drawing/2014/main" id="{F99BC88E-8D3E-AE76-292D-C47C0BF1488D}"/>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695" b="95517" l="1777" r="97847">
                        <a14:foregroundMark x1="32468" y1="10380" x2="34894" y2="48183"/>
                        <a14:foregroundMark x1="5195" y1="28837" x2="11962" y2="28393"/>
                        <a14:foregroundMark x1="11381" y1="20153" x2="27751" y2="8845"/>
                        <a14:foregroundMark x1="32092" y1="5735" x2="44293" y2="18174"/>
                        <a14:foregroundMark x1="60663" y1="12399" x2="69310" y2="45275"/>
                        <a14:foregroundMark x1="25666" y1="73708" x2="25974" y2="92286"/>
                        <a14:foregroundMark x1="25974" y1="92286" x2="26623" y2="93498"/>
                        <a14:foregroundMark x1="36979" y1="79483" x2="42618" y2="88813"/>
                        <a14:foregroundMark x1="41285" y1="89257" x2="40362" y2="95073"/>
                        <a14:foregroundMark x1="38107" y1="78393" x2="41661" y2="85057"/>
                        <a14:foregroundMark x1="28298" y1="70396" x2="28127" y2="84370"/>
                        <a14:foregroundMark x1="4614" y1="22819" x2="11005" y2="29927"/>
                        <a14:foregroundMark x1="84552" y1="9935" x2="94908" y2="12157"/>
                        <a14:foregroundMark x1="97915" y1="12157" x2="97915" y2="12157"/>
                        <a14:foregroundMark x1="57656" y1="24596" x2="63295" y2="33279"/>
                        <a14:foregroundMark x1="63295" y1="33279" x2="63295" y2="33279"/>
                        <a14:foregroundMark x1="73445" y1="24838" x2="74573" y2="33481"/>
                        <a14:foregroundMark x1="74573" y1="33481" x2="74573" y2="33481"/>
                        <a14:foregroundMark x1="62167" y1="95517" x2="65926" y2="78393"/>
                        <a14:foregroundMark x1="84381" y1="89943" x2="78537" y2="77948"/>
                        <a14:foregroundMark x1="85133" y1="91922" x2="90943" y2="87924"/>
                        <a14:foregroundMark x1="77409" y1="80372" x2="80212" y2="89499"/>
                        <a14:foregroundMark x1="1777" y1="31260" x2="1777" y2="31260"/>
                        <a14:foregroundMark x1="22659" y1="95517" x2="27170" y2="91276"/>
                      </a14:backgroundRemoval>
                    </a14:imgEffect>
                  </a14:imgLayer>
                </a14:imgProps>
              </a:ext>
              <a:ext uri="{28A0092B-C50C-407E-A947-70E740481C1C}">
                <a14:useLocalDpi xmlns:a14="http://schemas.microsoft.com/office/drawing/2010/main" val="0"/>
              </a:ext>
            </a:extLst>
          </a:blip>
          <a:stretch>
            <a:fillRect/>
          </a:stretch>
        </p:blipFill>
        <p:spPr>
          <a:xfrm>
            <a:off x="236064" y="4116836"/>
            <a:ext cx="3136788" cy="2655010"/>
          </a:xfrm>
          <a:prstGeom prst="rect">
            <a:avLst/>
          </a:prstGeom>
        </p:spPr>
      </p:pic>
      <p:pic>
        <p:nvPicPr>
          <p:cNvPr id="26" name="Picture 25" descr="A picture containing several&#10;&#10;Description automatically generated">
            <a:extLst>
              <a:ext uri="{FF2B5EF4-FFF2-40B4-BE49-F238E27FC236}">
                <a16:creationId xmlns:a16="http://schemas.microsoft.com/office/drawing/2014/main" id="{3B6D7212-3200-4DFF-780B-2BC17114B9D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906684" y="6093047"/>
            <a:ext cx="729238" cy="921017"/>
          </a:xfrm>
          <a:prstGeom prst="rect">
            <a:avLst/>
          </a:prstGeom>
        </p:spPr>
      </p:pic>
      <p:pic>
        <p:nvPicPr>
          <p:cNvPr id="27" name="Picture 26" descr="A picture containing several&#10;&#10;Description automatically generated">
            <a:extLst>
              <a:ext uri="{FF2B5EF4-FFF2-40B4-BE49-F238E27FC236}">
                <a16:creationId xmlns:a16="http://schemas.microsoft.com/office/drawing/2014/main" id="{5F2C3648-1070-1488-90F9-84277AC847A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3383472" y="5992461"/>
            <a:ext cx="729238" cy="921017"/>
          </a:xfrm>
          <a:prstGeom prst="rect">
            <a:avLst/>
          </a:prstGeom>
        </p:spPr>
      </p:pic>
      <p:pic>
        <p:nvPicPr>
          <p:cNvPr id="30" name="Picture 29" descr="A picture containing several&#10;&#10;Description automatically generated">
            <a:extLst>
              <a:ext uri="{FF2B5EF4-FFF2-40B4-BE49-F238E27FC236}">
                <a16:creationId xmlns:a16="http://schemas.microsoft.com/office/drawing/2014/main" id="{5B7D8056-AC3B-5149-48DA-FFF25B9F779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6415825" y="6043031"/>
            <a:ext cx="729238" cy="921017"/>
          </a:xfrm>
          <a:prstGeom prst="rect">
            <a:avLst/>
          </a:prstGeom>
        </p:spPr>
      </p:pic>
      <p:pic>
        <p:nvPicPr>
          <p:cNvPr id="33" name="Picture 32" descr="A picture containing several&#10;&#10;Description automatically generated">
            <a:extLst>
              <a:ext uri="{FF2B5EF4-FFF2-40B4-BE49-F238E27FC236}">
                <a16:creationId xmlns:a16="http://schemas.microsoft.com/office/drawing/2014/main" id="{255768C3-DD56-A823-9F2A-9D9E232F9F2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2415029" y="13143214"/>
            <a:ext cx="1556778" cy="1966187"/>
          </a:xfrm>
          <a:prstGeom prst="rect">
            <a:avLst/>
          </a:prstGeom>
        </p:spPr>
      </p:pic>
      <p:pic>
        <p:nvPicPr>
          <p:cNvPr id="34" name="Picture 33" descr="A picture containing several&#10;&#10;Description automatically generated">
            <a:extLst>
              <a:ext uri="{FF2B5EF4-FFF2-40B4-BE49-F238E27FC236}">
                <a16:creationId xmlns:a16="http://schemas.microsoft.com/office/drawing/2014/main" id="{84364919-29C1-AD6C-6538-A22B57BE672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4106198" y="5082976"/>
            <a:ext cx="729238" cy="921017"/>
          </a:xfrm>
          <a:prstGeom prst="rect">
            <a:avLst/>
          </a:prstGeom>
        </p:spPr>
      </p:pic>
      <p:pic>
        <p:nvPicPr>
          <p:cNvPr id="35" name="Picture 34" descr="A picture containing several&#10;&#10;Description automatically generated">
            <a:extLst>
              <a:ext uri="{FF2B5EF4-FFF2-40B4-BE49-F238E27FC236}">
                <a16:creationId xmlns:a16="http://schemas.microsoft.com/office/drawing/2014/main" id="{4EF3C99E-5843-5D25-429E-8B9A7B11DE2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1495" b="63232" l="62281" r="76860">
                        <a14:foregroundMark x1="62281" y1="49697" x2="65157" y2="49778"/>
                        <a14:foregroundMark x1="69025" y1="47030" x2="69190" y2="48687"/>
                        <a14:foregroundMark x1="69190" y1="48687" x2="69719" y2="49939"/>
                        <a14:foregroundMark x1="68727" y1="53131" x2="68231" y2="55434"/>
                      </a14:backgroundRemoval>
                    </a14:imgEffect>
                  </a14:imgLayer>
                </a14:imgProps>
              </a:ext>
              <a:ext uri="{28A0092B-C50C-407E-A947-70E740481C1C}">
                <a14:useLocalDpi xmlns:a14="http://schemas.microsoft.com/office/drawing/2010/main" val="0"/>
              </a:ext>
            </a:extLst>
          </a:blip>
          <a:srcRect l="61039" t="38818" r="21379" b="34042"/>
          <a:stretch/>
        </p:blipFill>
        <p:spPr>
          <a:xfrm>
            <a:off x="8230022" y="6023245"/>
            <a:ext cx="729238" cy="921017"/>
          </a:xfrm>
          <a:prstGeom prst="rect">
            <a:avLst/>
          </a:prstGeom>
        </p:spPr>
      </p:pic>
      <p:pic>
        <p:nvPicPr>
          <p:cNvPr id="23" name="Picture 22">
            <a:extLst>
              <a:ext uri="{FF2B5EF4-FFF2-40B4-BE49-F238E27FC236}">
                <a16:creationId xmlns:a16="http://schemas.microsoft.com/office/drawing/2014/main" id="{EA903246-CB00-6EFA-8929-BB5770DFC501}"/>
              </a:ext>
            </a:extLst>
          </p:cNvPr>
          <p:cNvPicPr>
            <a:picLocks noChangeAspect="1"/>
          </p:cNvPicPr>
          <p:nvPr/>
        </p:nvPicPr>
        <p:blipFill>
          <a:blip r:embed="rId12"/>
          <a:stretch>
            <a:fillRect/>
          </a:stretch>
        </p:blipFill>
        <p:spPr>
          <a:xfrm>
            <a:off x="3330271" y="0"/>
            <a:ext cx="4554107" cy="2353260"/>
          </a:xfrm>
          <a:prstGeom prst="rect">
            <a:avLst/>
          </a:prstGeom>
        </p:spPr>
      </p:pic>
      <p:pic>
        <p:nvPicPr>
          <p:cNvPr id="2" name="Picture 1" descr="A cartoon of a child holding a pencil and a notebook&#10;&#10;Description automatically generated">
            <a:extLst>
              <a:ext uri="{FF2B5EF4-FFF2-40B4-BE49-F238E27FC236}">
                <a16:creationId xmlns:a16="http://schemas.microsoft.com/office/drawing/2014/main" id="{A362E54F-61F2-BAC2-1D20-6D473D0BCCF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5" name="Picture 4">
            <a:extLst>
              <a:ext uri="{FF2B5EF4-FFF2-40B4-BE49-F238E27FC236}">
                <a16:creationId xmlns:a16="http://schemas.microsoft.com/office/drawing/2014/main" id="{44A973EE-D457-FC33-C5EB-8B2890D14C53}"/>
              </a:ext>
            </a:extLst>
          </p:cNvPr>
          <p:cNvPicPr>
            <a:picLocks noChangeAspect="1"/>
          </p:cNvPicPr>
          <p:nvPr/>
        </p:nvPicPr>
        <p:blipFill>
          <a:blip r:embed="rId14"/>
          <a:stretch>
            <a:fillRect/>
          </a:stretch>
        </p:blipFill>
        <p:spPr>
          <a:xfrm>
            <a:off x="1055689" y="1604698"/>
            <a:ext cx="9077731" cy="2822693"/>
          </a:xfrm>
          <a:prstGeom prst="rect">
            <a:avLst/>
          </a:prstGeom>
        </p:spPr>
      </p:pic>
      <p:pic>
        <p:nvPicPr>
          <p:cNvPr id="16" name="Picture 15">
            <a:extLst>
              <a:ext uri="{FF2B5EF4-FFF2-40B4-BE49-F238E27FC236}">
                <a16:creationId xmlns:a16="http://schemas.microsoft.com/office/drawing/2014/main" id="{0D553D6B-2EA0-9CA6-85B8-B25B2E1275CB}"/>
              </a:ext>
            </a:extLst>
          </p:cNvPr>
          <p:cNvPicPr>
            <a:picLocks noChangeAspect="1"/>
          </p:cNvPicPr>
          <p:nvPr/>
        </p:nvPicPr>
        <p:blipFill>
          <a:blip r:embed="rId15"/>
          <a:stretch>
            <a:fillRect/>
          </a:stretch>
        </p:blipFill>
        <p:spPr>
          <a:xfrm>
            <a:off x="397724" y="530942"/>
            <a:ext cx="2224405" cy="1518456"/>
          </a:xfrm>
          <a:prstGeom prst="rect">
            <a:avLst/>
          </a:prstGeom>
        </p:spPr>
      </p:pic>
    </p:spTree>
    <p:extLst>
      <p:ext uri="{BB962C8B-B14F-4D97-AF65-F5344CB8AC3E}">
        <p14:creationId xmlns:p14="http://schemas.microsoft.com/office/powerpoint/2010/main" val="2218615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900" decel="100000" fill="hold"/>
                                        <p:tgtEl>
                                          <p:spTgt spid="1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9">
            <a:extLst>
              <a:ext uri="{FF2B5EF4-FFF2-40B4-BE49-F238E27FC236}">
                <a16:creationId xmlns:a16="http://schemas.microsoft.com/office/drawing/2014/main" id="{E05D1D9D-093A-1DDD-A435-0BAE7853B321}"/>
              </a:ext>
            </a:extLst>
          </p:cNvPr>
          <p:cNvSpPr txBox="1"/>
          <p:nvPr/>
        </p:nvSpPr>
        <p:spPr>
          <a:xfrm>
            <a:off x="881716" y="2067027"/>
            <a:ext cx="10484374" cy="2970685"/>
          </a:xfrm>
          <a:prstGeom prst="rect">
            <a:avLst/>
          </a:prstGeom>
          <a:noFill/>
        </p:spPr>
        <p:txBody>
          <a:bodyPr wrap="square" rtlCol="0">
            <a:spAutoFit/>
          </a:bodyPr>
          <a:lstStyle/>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Nhận biết được cái đúng, cái tốt cần bảo vệ.</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Biết vì sao phải bảo vệ cái đúng, cái tốt.</a:t>
            </a: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Biết một số cách đơn giản để bảo vệ cái đúng, cái tốt.</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a:p>
            <a:pPr marL="457200" marR="0" lvl="0" indent="-457200" algn="just" defTabSz="914400" rtl="0" eaLnBrk="1" fontAlgn="auto" latinLnBrk="0" hangingPunct="1">
              <a:lnSpc>
                <a:spcPct val="150000"/>
              </a:lnSpc>
              <a:spcBef>
                <a:spcPts val="0"/>
              </a:spcBef>
              <a:spcAft>
                <a:spcPts val="0"/>
              </a:spcAft>
              <a:buClrTx/>
              <a:buSzTx/>
              <a:buFont typeface="Wingdings" panose="05000000000000000000" pitchFamily="2" charset="2"/>
              <a:buChar char="q"/>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Mạnh dạn bảo vệ cái đúng, cái tốt.</a:t>
            </a:r>
          </a:p>
        </p:txBody>
      </p:sp>
      <p:pic>
        <p:nvPicPr>
          <p:cNvPr id="12" name="Picture 11">
            <a:extLst>
              <a:ext uri="{FF2B5EF4-FFF2-40B4-BE49-F238E27FC236}">
                <a16:creationId xmlns:a16="http://schemas.microsoft.com/office/drawing/2014/main" id="{A98D6FA0-FEA4-0E85-739A-6928961FCAEF}"/>
              </a:ext>
            </a:extLst>
          </p:cNvPr>
          <p:cNvPicPr>
            <a:picLocks noChangeAspect="1"/>
          </p:cNvPicPr>
          <p:nvPr/>
        </p:nvPicPr>
        <p:blipFill>
          <a:blip r:embed="rId2"/>
          <a:stretch>
            <a:fillRect/>
          </a:stretch>
        </p:blipFill>
        <p:spPr>
          <a:xfrm>
            <a:off x="3453211" y="507838"/>
            <a:ext cx="5236918" cy="1457070"/>
          </a:xfrm>
          <a:prstGeom prst="rect">
            <a:avLst/>
          </a:prstGeom>
        </p:spPr>
      </p:pic>
    </p:spTree>
    <p:extLst>
      <p:ext uri="{BB962C8B-B14F-4D97-AF65-F5344CB8AC3E}">
        <p14:creationId xmlns:p14="http://schemas.microsoft.com/office/powerpoint/2010/main" val="2161038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pSp>
        <p:nvGrpSpPr>
          <p:cNvPr id="9" name="Group 8"/>
          <p:cNvGrpSpPr/>
          <p:nvPr/>
        </p:nvGrpSpPr>
        <p:grpSpPr>
          <a:xfrm>
            <a:off x="254661" y="505610"/>
            <a:ext cx="11159203" cy="3646842"/>
            <a:chOff x="254661" y="537883"/>
            <a:chExt cx="11159203" cy="3646842"/>
          </a:xfrm>
        </p:grpSpPr>
        <p:sp>
          <p:nvSpPr>
            <p:cNvPr id="8" name="Rounded Rectangle 7"/>
            <p:cNvSpPr/>
            <p:nvPr/>
          </p:nvSpPr>
          <p:spPr>
            <a:xfrm>
              <a:off x="1179819" y="1478503"/>
              <a:ext cx="10234045" cy="2706222"/>
            </a:xfrm>
            <a:prstGeom prst="roundRect">
              <a:avLst/>
            </a:prstGeom>
            <a:solidFill>
              <a:schemeClr val="accent2">
                <a:lumMod val="60000"/>
                <a:lumOff val="4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61" y="537883"/>
              <a:ext cx="2207747" cy="1881241"/>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39759">
            <a:off x="1588122" y="1023994"/>
            <a:ext cx="9614225" cy="3615241"/>
          </a:xfrm>
          <a:prstGeom prst="rect">
            <a:avLst/>
          </a:prstGeom>
        </p:spPr>
      </p:pic>
    </p:spTree>
    <p:extLst>
      <p:ext uri="{BB962C8B-B14F-4D97-AF65-F5344CB8AC3E}">
        <p14:creationId xmlns:p14="http://schemas.microsoft.com/office/powerpoint/2010/main" val="70329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6C36591-4D82-DED7-A647-2CB0E68E6629}"/>
              </a:ext>
            </a:extLst>
          </p:cNvPr>
          <p:cNvGrpSpPr/>
          <p:nvPr/>
        </p:nvGrpSpPr>
        <p:grpSpPr>
          <a:xfrm>
            <a:off x="1241534" y="1709614"/>
            <a:ext cx="9895277" cy="1886480"/>
            <a:chOff x="1511500" y="979714"/>
            <a:chExt cx="9895277" cy="3882198"/>
          </a:xfrm>
          <a:solidFill>
            <a:schemeClr val="accent6">
              <a:lumMod val="20000"/>
              <a:lumOff val="80000"/>
            </a:schemeClr>
          </a:solidFill>
        </p:grpSpPr>
        <p:sp>
          <p:nvSpPr>
            <p:cNvPr id="4" name="Rounded Rectangle 1">
              <a:extLst>
                <a:ext uri="{FF2B5EF4-FFF2-40B4-BE49-F238E27FC236}">
                  <a16:creationId xmlns:a16="http://schemas.microsoft.com/office/drawing/2014/main" id="{3E3388CB-B826-322B-3834-75FCD62FBB3F}"/>
                </a:ext>
              </a:extLst>
            </p:cNvPr>
            <p:cNvSpPr/>
            <p:nvPr/>
          </p:nvSpPr>
          <p:spPr>
            <a:xfrm>
              <a:off x="1511500" y="979714"/>
              <a:ext cx="9892374" cy="3882198"/>
            </a:xfrm>
            <a:prstGeom prst="roundRect">
              <a:avLst/>
            </a:prstGeom>
            <a:grpFill/>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F62DA4B-C45D-2264-4A6B-8E263F12354A}"/>
                </a:ext>
              </a:extLst>
            </p:cNvPr>
            <p:cNvSpPr txBox="1"/>
            <p:nvPr/>
          </p:nvSpPr>
          <p:spPr>
            <a:xfrm>
              <a:off x="1600927" y="1287715"/>
              <a:ext cx="9805850" cy="35469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nl-NL" sz="4800" b="1" kern="0" dirty="0">
                  <a:effectLst/>
                  <a:latin typeface="Cambria" panose="02040503050406030204" pitchFamily="18" charset="0"/>
                  <a:ea typeface="Cambria" panose="02040503050406030204" pitchFamily="18" charset="0"/>
                </a:rPr>
                <a:t>Hoạt động 1: Nhận biết được </a:t>
              </a:r>
            </a:p>
            <a:p>
              <a:pPr marL="0" marR="0" lvl="0" indent="0" algn="ctr" defTabSz="914400" rtl="0" eaLnBrk="1" fontAlgn="auto" latinLnBrk="0" hangingPunct="1">
                <a:lnSpc>
                  <a:spcPct val="100000"/>
                </a:lnSpc>
                <a:spcBef>
                  <a:spcPts val="600"/>
                </a:spcBef>
                <a:spcAft>
                  <a:spcPts val="600"/>
                </a:spcAft>
                <a:buClrTx/>
                <a:buSzTx/>
                <a:buFontTx/>
                <a:buNone/>
                <a:tabLst/>
                <a:defRPr/>
              </a:pPr>
              <a:r>
                <a:rPr lang="nl-NL" sz="4800" b="1" kern="0" dirty="0">
                  <a:effectLst/>
                  <a:latin typeface="Cambria" panose="02040503050406030204" pitchFamily="18" charset="0"/>
                  <a:ea typeface="Cambria" panose="02040503050406030204" pitchFamily="18" charset="0"/>
                </a:rPr>
                <a:t>cái đúng, cái tốt cần bảo vệ </a:t>
              </a:r>
              <a:endParaRPr kumimoji="0" lang="en-US" sz="8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9" name="图片 23">
            <a:extLst>
              <a:ext uri="{FF2B5EF4-FFF2-40B4-BE49-F238E27FC236}">
                <a16:creationId xmlns:a16="http://schemas.microsoft.com/office/drawing/2014/main" id="{C6C9E70A-76CC-BC68-7663-871F7E5A3C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9532" y="3217189"/>
            <a:ext cx="3679881" cy="3679881"/>
          </a:xfrm>
          <a:prstGeom prst="rect">
            <a:avLst/>
          </a:prstGeom>
        </p:spPr>
      </p:pic>
    </p:spTree>
    <p:extLst>
      <p:ext uri="{BB962C8B-B14F-4D97-AF65-F5344CB8AC3E}">
        <p14:creationId xmlns:p14="http://schemas.microsoft.com/office/powerpoint/2010/main" val="13166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left)">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23A8CC-BBAB-69E1-AF2F-BBA4D968A4C3}"/>
              </a:ext>
            </a:extLst>
          </p:cNvPr>
          <p:cNvGrpSpPr/>
          <p:nvPr/>
        </p:nvGrpSpPr>
        <p:grpSpPr>
          <a:xfrm>
            <a:off x="1524000" y="168600"/>
            <a:ext cx="9078685" cy="790012"/>
            <a:chOff x="5624812" y="338890"/>
            <a:chExt cx="5923345" cy="1053349"/>
          </a:xfrm>
        </p:grpSpPr>
        <p:sp>
          <p:nvSpPr>
            <p:cNvPr id="4" name="Rectangle: Rounded Corners 3">
              <a:extLst>
                <a:ext uri="{FF2B5EF4-FFF2-40B4-BE49-F238E27FC236}">
                  <a16:creationId xmlns:a16="http://schemas.microsoft.com/office/drawing/2014/main" id="{62B1D743-0260-6FBE-6F74-ACE60FE47606}"/>
                </a:ext>
              </a:extLst>
            </p:cNvPr>
            <p:cNvSpPr/>
            <p:nvPr/>
          </p:nvSpPr>
          <p:spPr>
            <a:xfrm>
              <a:off x="5624812" y="338890"/>
              <a:ext cx="5640810" cy="958990"/>
            </a:xfrm>
            <a:custGeom>
              <a:avLst/>
              <a:gdLst>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 name="connsiteX0" fmla="*/ 0 w 5640810"/>
                <a:gd name="connsiteY0" fmla="*/ 159834 h 958990"/>
                <a:gd name="connsiteX1" fmla="*/ 78212 w 5640810"/>
                <a:gd name="connsiteY1" fmla="*/ 0 h 958990"/>
                <a:gd name="connsiteX2" fmla="*/ 5562597 w 5640810"/>
                <a:gd name="connsiteY2" fmla="*/ 0 h 958990"/>
                <a:gd name="connsiteX3" fmla="*/ 5640810 w 5640810"/>
                <a:gd name="connsiteY3" fmla="*/ 159834 h 958990"/>
                <a:gd name="connsiteX4" fmla="*/ 5640810 w 5640810"/>
                <a:gd name="connsiteY4" fmla="*/ 799155 h 958990"/>
                <a:gd name="connsiteX5" fmla="*/ 5562597 w 5640810"/>
                <a:gd name="connsiteY5" fmla="*/ 958990 h 958990"/>
                <a:gd name="connsiteX6" fmla="*/ 78212 w 5640810"/>
                <a:gd name="connsiteY6" fmla="*/ 958990 h 958990"/>
                <a:gd name="connsiteX7" fmla="*/ 0 w 5640810"/>
                <a:gd name="connsiteY7" fmla="*/ 799155 h 958990"/>
                <a:gd name="connsiteX8" fmla="*/ 0 w 5640810"/>
                <a:gd name="connsiteY8" fmla="*/ 159834 h 95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40810" h="958990" fill="none" extrusionOk="0">
                  <a:moveTo>
                    <a:pt x="0" y="159834"/>
                  </a:moveTo>
                  <a:cubicBezTo>
                    <a:pt x="-6992" y="78144"/>
                    <a:pt x="37770" y="1218"/>
                    <a:pt x="78212" y="0"/>
                  </a:cubicBezTo>
                  <a:cubicBezTo>
                    <a:pt x="1370428" y="478250"/>
                    <a:pt x="3561320" y="239362"/>
                    <a:pt x="5562597" y="0"/>
                  </a:cubicBezTo>
                  <a:cubicBezTo>
                    <a:pt x="5613036" y="485"/>
                    <a:pt x="5655466" y="65556"/>
                    <a:pt x="5640810" y="159834"/>
                  </a:cubicBezTo>
                  <a:cubicBezTo>
                    <a:pt x="5636603" y="192952"/>
                    <a:pt x="5638378" y="611935"/>
                    <a:pt x="5640810" y="799155"/>
                  </a:cubicBezTo>
                  <a:cubicBezTo>
                    <a:pt x="5646206" y="884865"/>
                    <a:pt x="5605079" y="963317"/>
                    <a:pt x="5562597" y="958990"/>
                  </a:cubicBezTo>
                  <a:cubicBezTo>
                    <a:pt x="4039393" y="664296"/>
                    <a:pt x="1799272" y="775490"/>
                    <a:pt x="78212" y="958990"/>
                  </a:cubicBezTo>
                  <a:cubicBezTo>
                    <a:pt x="22221" y="967013"/>
                    <a:pt x="6999" y="902798"/>
                    <a:pt x="0" y="799155"/>
                  </a:cubicBezTo>
                  <a:cubicBezTo>
                    <a:pt x="8149" y="550143"/>
                    <a:pt x="38890" y="407957"/>
                    <a:pt x="0" y="159834"/>
                  </a:cubicBezTo>
                  <a:close/>
                </a:path>
                <a:path w="5640810" h="958990" stroke="0" extrusionOk="0">
                  <a:moveTo>
                    <a:pt x="0" y="159834"/>
                  </a:moveTo>
                  <a:cubicBezTo>
                    <a:pt x="-4809" y="69590"/>
                    <a:pt x="42956" y="4912"/>
                    <a:pt x="78212" y="0"/>
                  </a:cubicBezTo>
                  <a:cubicBezTo>
                    <a:pt x="2440200" y="76785"/>
                    <a:pt x="3803800" y="57314"/>
                    <a:pt x="5562597" y="0"/>
                  </a:cubicBezTo>
                  <a:cubicBezTo>
                    <a:pt x="5603092" y="10570"/>
                    <a:pt x="5636010" y="65907"/>
                    <a:pt x="5640810" y="159834"/>
                  </a:cubicBezTo>
                  <a:cubicBezTo>
                    <a:pt x="5672592" y="437118"/>
                    <a:pt x="5628146" y="504795"/>
                    <a:pt x="5640810" y="799155"/>
                  </a:cubicBezTo>
                  <a:cubicBezTo>
                    <a:pt x="5639978" y="884082"/>
                    <a:pt x="5607281" y="965375"/>
                    <a:pt x="5562597" y="958990"/>
                  </a:cubicBezTo>
                  <a:cubicBezTo>
                    <a:pt x="4911358" y="1011931"/>
                    <a:pt x="827108" y="824443"/>
                    <a:pt x="78212" y="958990"/>
                  </a:cubicBezTo>
                  <a:cubicBezTo>
                    <a:pt x="28729" y="967501"/>
                    <a:pt x="-9630" y="889929"/>
                    <a:pt x="0" y="799155"/>
                  </a:cubicBezTo>
                  <a:cubicBezTo>
                    <a:pt x="14322" y="533042"/>
                    <a:pt x="-19894" y="382476"/>
                    <a:pt x="0" y="159834"/>
                  </a:cubicBezTo>
                  <a:close/>
                </a:path>
                <a:path w="5640810" h="958990" fill="none" stroke="0" extrusionOk="0">
                  <a:moveTo>
                    <a:pt x="0" y="159834"/>
                  </a:moveTo>
                  <a:cubicBezTo>
                    <a:pt x="334" y="69566"/>
                    <a:pt x="39899" y="918"/>
                    <a:pt x="78212" y="0"/>
                  </a:cubicBezTo>
                  <a:cubicBezTo>
                    <a:pt x="1831002" y="290643"/>
                    <a:pt x="3717576" y="-236924"/>
                    <a:pt x="5562597" y="0"/>
                  </a:cubicBezTo>
                  <a:cubicBezTo>
                    <a:pt x="5608947" y="1585"/>
                    <a:pt x="5637584" y="62313"/>
                    <a:pt x="5640810" y="159834"/>
                  </a:cubicBezTo>
                  <a:cubicBezTo>
                    <a:pt x="5610829" y="211217"/>
                    <a:pt x="5631922" y="615474"/>
                    <a:pt x="5640810" y="799155"/>
                  </a:cubicBezTo>
                  <a:cubicBezTo>
                    <a:pt x="5641980" y="886715"/>
                    <a:pt x="5607353" y="968153"/>
                    <a:pt x="5562597" y="958990"/>
                  </a:cubicBezTo>
                  <a:cubicBezTo>
                    <a:pt x="4032922" y="803062"/>
                    <a:pt x="1832273" y="1088492"/>
                    <a:pt x="78212" y="958990"/>
                  </a:cubicBezTo>
                  <a:cubicBezTo>
                    <a:pt x="30189" y="954566"/>
                    <a:pt x="6830" y="889179"/>
                    <a:pt x="0" y="799155"/>
                  </a:cubicBezTo>
                  <a:cubicBezTo>
                    <a:pt x="-7157" y="537343"/>
                    <a:pt x="2245" y="418147"/>
                    <a:pt x="0" y="159834"/>
                  </a:cubicBezTo>
                  <a:close/>
                </a:path>
              </a:pathLst>
            </a:custGeom>
            <a:ln w="38100">
              <a:solidFill>
                <a:srgbClr val="FF3300"/>
              </a:solidFill>
              <a:extLst>
                <a:ext uri="{C807C97D-BFC1-408E-A445-0C87EB9F89A2}">
                  <ask:lineSketchStyleProps xmlns:ask="http://schemas.microsoft.com/office/drawing/2018/sketchyshapes" sd="718854429">
                    <a:custGeom>
                      <a:avLst/>
                      <a:gdLst>
                        <a:gd name="connsiteX0" fmla="*/ 0 w 8645645"/>
                        <a:gd name="connsiteY0" fmla="*/ 119876 h 719243"/>
                        <a:gd name="connsiteX1" fmla="*/ 119876 w 8645645"/>
                        <a:gd name="connsiteY1" fmla="*/ 0 h 719243"/>
                        <a:gd name="connsiteX2" fmla="*/ 8525769 w 8645645"/>
                        <a:gd name="connsiteY2" fmla="*/ 0 h 719243"/>
                        <a:gd name="connsiteX3" fmla="*/ 8645645 w 8645645"/>
                        <a:gd name="connsiteY3" fmla="*/ 119876 h 719243"/>
                        <a:gd name="connsiteX4" fmla="*/ 8645645 w 8645645"/>
                        <a:gd name="connsiteY4" fmla="*/ 599367 h 719243"/>
                        <a:gd name="connsiteX5" fmla="*/ 8525769 w 8645645"/>
                        <a:gd name="connsiteY5" fmla="*/ 719243 h 719243"/>
                        <a:gd name="connsiteX6" fmla="*/ 119876 w 8645645"/>
                        <a:gd name="connsiteY6" fmla="*/ 719243 h 719243"/>
                        <a:gd name="connsiteX7" fmla="*/ 0 w 8645645"/>
                        <a:gd name="connsiteY7" fmla="*/ 599367 h 719243"/>
                        <a:gd name="connsiteX8" fmla="*/ 0 w 8645645"/>
                        <a:gd name="connsiteY8" fmla="*/ 119876 h 719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645" h="719243" fill="none" extrusionOk="0">
                          <a:moveTo>
                            <a:pt x="0" y="119876"/>
                          </a:moveTo>
                          <a:cubicBezTo>
                            <a:pt x="-5524" y="57053"/>
                            <a:pt x="55897" y="636"/>
                            <a:pt x="119876" y="0"/>
                          </a:cubicBezTo>
                          <a:cubicBezTo>
                            <a:pt x="2433054" y="135331"/>
                            <a:pt x="5364278" y="4454"/>
                            <a:pt x="8525769" y="0"/>
                          </a:cubicBezTo>
                          <a:cubicBezTo>
                            <a:pt x="8597058" y="231"/>
                            <a:pt x="8647014" y="53143"/>
                            <a:pt x="8645645" y="119876"/>
                          </a:cubicBezTo>
                          <a:cubicBezTo>
                            <a:pt x="8641093" y="170727"/>
                            <a:pt x="8645695" y="461476"/>
                            <a:pt x="8645645" y="599367"/>
                          </a:cubicBezTo>
                          <a:cubicBezTo>
                            <a:pt x="8652313" y="663852"/>
                            <a:pt x="8591113" y="722112"/>
                            <a:pt x="8525769" y="719243"/>
                          </a:cubicBezTo>
                          <a:cubicBezTo>
                            <a:pt x="6357515" y="557635"/>
                            <a:pt x="2580788" y="802938"/>
                            <a:pt x="119876" y="719243"/>
                          </a:cubicBezTo>
                          <a:cubicBezTo>
                            <a:pt x="51043" y="720688"/>
                            <a:pt x="4459" y="672402"/>
                            <a:pt x="0" y="599367"/>
                          </a:cubicBezTo>
                          <a:cubicBezTo>
                            <a:pt x="6102" y="413524"/>
                            <a:pt x="25852" y="310346"/>
                            <a:pt x="0" y="119876"/>
                          </a:cubicBezTo>
                          <a:close/>
                        </a:path>
                        <a:path w="8645645" h="719243" stroke="0" extrusionOk="0">
                          <a:moveTo>
                            <a:pt x="0" y="119876"/>
                          </a:moveTo>
                          <a:cubicBezTo>
                            <a:pt x="923" y="52145"/>
                            <a:pt x="60590" y="144"/>
                            <a:pt x="119876" y="0"/>
                          </a:cubicBezTo>
                          <a:cubicBezTo>
                            <a:pt x="3750871" y="140082"/>
                            <a:pt x="5633787" y="49945"/>
                            <a:pt x="8525769" y="0"/>
                          </a:cubicBezTo>
                          <a:cubicBezTo>
                            <a:pt x="8590882" y="8642"/>
                            <a:pt x="8641533" y="45141"/>
                            <a:pt x="8645645" y="119876"/>
                          </a:cubicBezTo>
                          <a:cubicBezTo>
                            <a:pt x="8684683" y="321888"/>
                            <a:pt x="8629011" y="372927"/>
                            <a:pt x="8645645" y="599367"/>
                          </a:cubicBezTo>
                          <a:cubicBezTo>
                            <a:pt x="8644401" y="666191"/>
                            <a:pt x="8593504" y="723087"/>
                            <a:pt x="8525769" y="719243"/>
                          </a:cubicBezTo>
                          <a:cubicBezTo>
                            <a:pt x="7539345" y="776252"/>
                            <a:pt x="1459122" y="565956"/>
                            <a:pt x="119876" y="719243"/>
                          </a:cubicBezTo>
                          <a:cubicBezTo>
                            <a:pt x="51860" y="715552"/>
                            <a:pt x="1999" y="661823"/>
                            <a:pt x="0" y="599367"/>
                          </a:cubicBezTo>
                          <a:cubicBezTo>
                            <a:pt x="-12814" y="391625"/>
                            <a:pt x="-36040" y="282797"/>
                            <a:pt x="0" y="119876"/>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b="1" dirty="0">
                  <a:solidFill>
                    <a:prstClr val="black"/>
                  </a:solidFill>
                  <a:latin typeface="Cambria" panose="02040503050406030204" pitchFamily="18" charset="0"/>
                  <a:ea typeface="Cambria" panose="02040503050406030204" pitchFamily="18" charset="0"/>
                </a:rPr>
                <a:t>Quan </a:t>
              </a:r>
              <a:r>
                <a:rPr lang="en-US" sz="3600" b="1" dirty="0" err="1">
                  <a:solidFill>
                    <a:prstClr val="black"/>
                  </a:solidFill>
                  <a:latin typeface="Cambria" panose="02040503050406030204" pitchFamily="18" charset="0"/>
                  <a:ea typeface="Cambria" panose="02040503050406030204" pitchFamily="18" charset="0"/>
                </a:rPr>
                <a:t>sát</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tranh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và</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thực</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hiện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yêu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cầu</a:t>
              </a:r>
              <a:endParaRPr lang="en-US" sz="3600" b="1" dirty="0">
                <a:solidFill>
                  <a:prstClr val="black"/>
                </a:solidFill>
                <a:latin typeface="Cambria" panose="02040503050406030204" pitchFamily="18" charset="0"/>
                <a:ea typeface="Cambria" panose="02040503050406030204" pitchFamily="18" charset="0"/>
              </a:endParaRPr>
            </a:p>
          </p:txBody>
        </p:sp>
        <p:pic>
          <p:nvPicPr>
            <p:cNvPr id="5" name="Picture 4" descr="Icon&#10;&#10;Description automatically generated">
              <a:extLst>
                <a:ext uri="{FF2B5EF4-FFF2-40B4-BE49-F238E27FC236}">
                  <a16:creationId xmlns:a16="http://schemas.microsoft.com/office/drawing/2014/main" id="{643EE3A7-DF1E-5F46-3057-917FA1880C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74798" y="398480"/>
              <a:ext cx="673359" cy="993759"/>
            </a:xfrm>
            <a:prstGeom prst="rect">
              <a:avLst/>
            </a:prstGeom>
          </p:spPr>
        </p:pic>
      </p:grpSp>
      <p:pic>
        <p:nvPicPr>
          <p:cNvPr id="9" name="Picture 8">
            <a:extLst>
              <a:ext uri="{FF2B5EF4-FFF2-40B4-BE49-F238E27FC236}">
                <a16:creationId xmlns:a16="http://schemas.microsoft.com/office/drawing/2014/main" id="{D8B682DE-530C-D30B-36E6-D88A38E91BB5}"/>
              </a:ext>
            </a:extLst>
          </p:cNvPr>
          <p:cNvPicPr>
            <a:picLocks noChangeAspect="1"/>
          </p:cNvPicPr>
          <p:nvPr/>
        </p:nvPicPr>
        <p:blipFill>
          <a:blip r:embed="rId3"/>
          <a:stretch>
            <a:fillRect/>
          </a:stretch>
        </p:blipFill>
        <p:spPr>
          <a:xfrm>
            <a:off x="295275" y="1089342"/>
            <a:ext cx="6755765" cy="2941541"/>
          </a:xfrm>
          <a:prstGeom prst="rect">
            <a:avLst/>
          </a:prstGeom>
        </p:spPr>
      </p:pic>
      <p:pic>
        <p:nvPicPr>
          <p:cNvPr id="13" name="Picture 12">
            <a:extLst>
              <a:ext uri="{FF2B5EF4-FFF2-40B4-BE49-F238E27FC236}">
                <a16:creationId xmlns:a16="http://schemas.microsoft.com/office/drawing/2014/main" id="{139B62AB-B623-AFAE-06DF-FC292CFBA433}"/>
              </a:ext>
            </a:extLst>
          </p:cNvPr>
          <p:cNvPicPr>
            <a:picLocks noChangeAspect="1"/>
          </p:cNvPicPr>
          <p:nvPr/>
        </p:nvPicPr>
        <p:blipFill>
          <a:blip r:embed="rId4"/>
          <a:stretch>
            <a:fillRect/>
          </a:stretch>
        </p:blipFill>
        <p:spPr>
          <a:xfrm>
            <a:off x="5140960" y="3548508"/>
            <a:ext cx="6510020" cy="3136772"/>
          </a:xfrm>
          <a:prstGeom prst="rect">
            <a:avLst/>
          </a:prstGeom>
        </p:spPr>
      </p:pic>
    </p:spTree>
    <p:extLst>
      <p:ext uri="{BB962C8B-B14F-4D97-AF65-F5344CB8AC3E}">
        <p14:creationId xmlns:p14="http://schemas.microsoft.com/office/powerpoint/2010/main" val="3973521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863</Words>
  <Application>Microsoft Office PowerPoint</Application>
  <PresentationFormat>Widescreen</PresentationFormat>
  <Paragraphs>58</Paragraphs>
  <Slides>33</Slides>
  <Notes>6</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33</vt:i4>
      </vt:variant>
    </vt:vector>
  </HeadingPairs>
  <TitlesOfParts>
    <vt:vector size="45" baseType="lpstr">
      <vt:lpstr>Arial</vt:lpstr>
      <vt:lpstr>Calibri</vt:lpstr>
      <vt:lpstr>Cambria</vt:lpstr>
      <vt:lpstr>Times New Roman</vt:lpstr>
      <vt:lpstr>UTM Avo</vt:lpstr>
      <vt:lpstr>Wingdings</vt:lpstr>
      <vt:lpstr>汉仪正圆-45W</vt:lpstr>
      <vt:lpstr>Office 主题​​</vt:lpstr>
      <vt:lpstr>12_Office Theme</vt:lpstr>
      <vt:lpstr>1_Office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32</cp:revision>
  <dcterms:created xsi:type="dcterms:W3CDTF">2024-07-17T03:40:02Z</dcterms:created>
  <dcterms:modified xsi:type="dcterms:W3CDTF">2024-10-12T11:03:26Z</dcterms:modified>
</cp:coreProperties>
</file>