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  <p:sldMasterId id="2147483698" r:id="rId2"/>
  </p:sldMasterIdLst>
  <p:notesMasterIdLst>
    <p:notesMasterId r:id="rId19"/>
  </p:notesMasterIdLst>
  <p:sldIdLst>
    <p:sldId id="256" r:id="rId3"/>
    <p:sldId id="350" r:id="rId4"/>
    <p:sldId id="368" r:id="rId5"/>
    <p:sldId id="344" r:id="rId6"/>
    <p:sldId id="388" r:id="rId7"/>
    <p:sldId id="375" r:id="rId8"/>
    <p:sldId id="384" r:id="rId9"/>
    <p:sldId id="385" r:id="rId10"/>
    <p:sldId id="360" r:id="rId11"/>
    <p:sldId id="386" r:id="rId12"/>
    <p:sldId id="257" r:id="rId13"/>
    <p:sldId id="258" r:id="rId14"/>
    <p:sldId id="259" r:id="rId15"/>
    <p:sldId id="260" r:id="rId16"/>
    <p:sldId id="387" r:id="rId17"/>
    <p:sldId id="261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 varScale="1">
        <p:scale>
          <a:sx n="110" d="100"/>
          <a:sy n="110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28968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7776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60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54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07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0564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7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099" y="4491875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6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1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8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9" r:id="rId3"/>
    <p:sldLayoutId id="2147483688" r:id="rId4"/>
    <p:sldLayoutId id="2147483693" r:id="rId5"/>
    <p:sldLayoutId id="214748369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3834619" y="-1981974"/>
            <a:ext cx="147476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025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09770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2.png"/><Relationship Id="rId5" Type="http://schemas.microsoft.com/office/2007/relationships/media" Target="../media/media4.mp4"/><Relationship Id="rId10" Type="http://schemas.openxmlformats.org/officeDocument/2006/relationships/image" Target="../media/image21.png"/><Relationship Id="rId4" Type="http://schemas.microsoft.com/office/2007/relationships/media" Target="../media/media3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2.png"/><Relationship Id="rId5" Type="http://schemas.microsoft.com/office/2007/relationships/media" Target="../media/media4.mp4"/><Relationship Id="rId10" Type="http://schemas.openxmlformats.org/officeDocument/2006/relationships/image" Target="../media/image21.png"/><Relationship Id="rId4" Type="http://schemas.microsoft.com/office/2007/relationships/media" Target="../media/media3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2.png"/><Relationship Id="rId5" Type="http://schemas.microsoft.com/office/2007/relationships/media" Target="../media/media4.mp4"/><Relationship Id="rId10" Type="http://schemas.openxmlformats.org/officeDocument/2006/relationships/image" Target="../media/image21.png"/><Relationship Id="rId4" Type="http://schemas.microsoft.com/office/2007/relationships/media" Target="../media/media3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2.png"/><Relationship Id="rId5" Type="http://schemas.microsoft.com/office/2007/relationships/media" Target="../media/media4.mp4"/><Relationship Id="rId10" Type="http://schemas.openxmlformats.org/officeDocument/2006/relationships/image" Target="../media/image21.png"/><Relationship Id="rId4" Type="http://schemas.microsoft.com/office/2007/relationships/media" Target="../media/media3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sv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0F9476-4187-2AF3-57F9-DE6818C6E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oogle Shape;1297;p52">
            <a:extLst>
              <a:ext uri="{FF2B5EF4-FFF2-40B4-BE49-F238E27FC236}">
                <a16:creationId xmlns="" xmlns:a16="http://schemas.microsoft.com/office/drawing/2014/main" id="{8EC12889-52F6-CF5A-A9D2-5F11A8454950}"/>
              </a:ext>
            </a:extLst>
          </p:cNvPr>
          <p:cNvGrpSpPr/>
          <p:nvPr/>
        </p:nvGrpSpPr>
        <p:grpSpPr>
          <a:xfrm rot="-197789">
            <a:off x="2805734" y="520549"/>
            <a:ext cx="6387976" cy="4246563"/>
            <a:chOff x="1188149" y="606827"/>
            <a:chExt cx="6643836" cy="4592124"/>
          </a:xfrm>
        </p:grpSpPr>
        <p:sp>
          <p:nvSpPr>
            <p:cNvPr id="7" name="Google Shape;1298;p52">
              <a:extLst>
                <a:ext uri="{FF2B5EF4-FFF2-40B4-BE49-F238E27FC236}">
                  <a16:creationId xmlns="" xmlns:a16="http://schemas.microsoft.com/office/drawing/2014/main" id="{F8128507-929F-248F-2FE6-3DDF011ABBBB}"/>
                </a:ext>
              </a:extLst>
            </p:cNvPr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299;p52">
              <a:extLst>
                <a:ext uri="{FF2B5EF4-FFF2-40B4-BE49-F238E27FC236}">
                  <a16:creationId xmlns="" xmlns:a16="http://schemas.microsoft.com/office/drawing/2014/main" id="{4B0FD0E3-733C-A892-0E4B-BDF22972F974}"/>
                </a:ext>
              </a:extLst>
            </p:cNvPr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D160F42-1F3D-783A-500D-16C4B9AD7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4" y="-152400"/>
            <a:ext cx="1109534" cy="11095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CE664BE-6780-D3F4-EE04-BAFCF5C6E3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837" t="15372" r="52860" b="74305"/>
          <a:stretch/>
        </p:blipFill>
        <p:spPr>
          <a:xfrm>
            <a:off x="5238421" y="172176"/>
            <a:ext cx="2644949" cy="4152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F65DF54-6006-529F-6057-925541C50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777" y="1208021"/>
            <a:ext cx="6090432" cy="1731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641117D-2B2E-125F-6B2A-C4995FBF0E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3428" y="2691786"/>
            <a:ext cx="2005758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3914" y="-2057400"/>
            <a:ext cx="5956173" cy="61722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=""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8644" y="-1056360"/>
            <a:ext cx="621388" cy="62138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3863340" y="2004060"/>
            <a:ext cx="3634740" cy="291084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4331494" y="2712376"/>
            <a:ext cx="57150" cy="45372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4306136" y="2620949"/>
            <a:ext cx="143505" cy="212275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4338575" y="2671923"/>
            <a:ext cx="73558" cy="123768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3611446" y="1761970"/>
            <a:ext cx="3729291" cy="3102607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549400" y="1016000"/>
            <a:ext cx="70104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32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32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sz="32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sz="32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lang="en-US" sz="32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=""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30366" y="2289941"/>
            <a:ext cx="3028950" cy="102605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=""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2" y="3506303"/>
              <a:ext cx="3256539" cy="615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A. Thái </a:t>
              </a:r>
              <a:r>
                <a:rPr lang="en-US" sz="24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endPara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31813" y="3612412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=""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4" y="5253184"/>
              <a:ext cx="23727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B. Thái </a:t>
              </a:r>
              <a:r>
                <a:rPr lang="en-US" sz="24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cử</a:t>
              </a:r>
              <a:endPara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5" y="3612412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=""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lang="en-US" sz="24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Tam </a:t>
              </a:r>
              <a:r>
                <a:rPr lang="en-US" sz="24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khôi</a:t>
              </a:r>
              <a:endPara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=""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=""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312334" y="829732"/>
            <a:ext cx="73152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Hiền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đỗ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=""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4783238" y="3612412"/>
            <a:ext cx="3028950" cy="1026056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=""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C. 13 </a:t>
              </a:r>
              <a:r>
                <a:rPr lang="en-US" sz="24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tuổi</a:t>
              </a:r>
              <a:endPara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31813" y="3612412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=""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4" y="5253184"/>
              <a:ext cx="23727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B. 14 </a:t>
              </a:r>
              <a:r>
                <a:rPr lang="en-US" sz="24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tuổi</a:t>
              </a:r>
              <a:endPara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331813" y="2243220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=""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A. 12 </a:t>
              </a:r>
              <a:r>
                <a:rPr lang="en-US" sz="24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tuổi</a:t>
              </a:r>
              <a:endPara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=""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=""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202267" y="863600"/>
            <a:ext cx="710353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Văn An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mệnh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danh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=""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75534" y="3528664"/>
            <a:ext cx="3028950" cy="1026056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=""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320172" y="3325680"/>
              <a:ext cx="3433380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1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muôn</a:t>
              </a:r>
              <a:r>
                <a: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75534" y="2133168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=""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275019" y="5049984"/>
              <a:ext cx="3153088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1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kính</a:t>
              </a:r>
              <a:endPara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6" y="3528664"/>
            <a:ext cx="3072275" cy="1026056"/>
            <a:chOff x="6232967" y="4816549"/>
            <a:chExt cx="4096366" cy="1368075"/>
          </a:xfrm>
        </p:grpSpPr>
        <p:sp>
          <p:nvSpPr>
            <p:cNvPr id="29" name="Freeform 3">
              <a:extLst>
                <a:ext uri="{FF2B5EF4-FFF2-40B4-BE49-F238E27FC236}">
                  <a16:creationId xmlns=""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3263925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1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đắc</a:t>
              </a:r>
              <a:r>
                <a: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đạo</a:t>
              </a:r>
              <a:endPara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=""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=""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744133" y="787400"/>
            <a:ext cx="64262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Tông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Chu Văn An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dâng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sớ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000" kern="1200" dirty="0">
                <a:solidFill>
                  <a:srgbClr val="15F4F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=""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30366" y="2289943"/>
            <a:ext cx="3028950" cy="1026056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=""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3"/>
              <a:ext cx="2996893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0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sz="20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trảm</a:t>
              </a:r>
              <a:r>
                <a:rPr lang="en-US" sz="20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sớ</a:t>
              </a:r>
              <a:endPara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31813" y="3570079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=""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2" y="5253184"/>
              <a:ext cx="2974316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0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sz="20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0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sớ</a:t>
              </a:r>
              <a:endPara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5" y="3570079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=""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7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0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Lục</a:t>
              </a:r>
              <a:r>
                <a:rPr lang="en-US" sz="20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trảm</a:t>
              </a:r>
              <a:r>
                <a:rPr lang="en-US" sz="20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sớ</a:t>
              </a:r>
              <a:endPara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=""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=""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=""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=""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4312605" y="406319"/>
            <a:ext cx="4006049" cy="4330863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05765" y="-194278"/>
            <a:ext cx="5956173" cy="6172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521142" y="1564536"/>
            <a:ext cx="3814323" cy="26545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8625" kern="1200">
                <a:solidFill>
                  <a:srgbClr val="FFBE1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=""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013924" y="341757"/>
            <a:ext cx="1732217" cy="1212704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=""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88644" y="-1056360"/>
            <a:ext cx="621388" cy="62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6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E8B847BA-6CB9-CB9C-9B40-142E75A7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395458" y="2766386"/>
            <a:ext cx="3490574" cy="2275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EDADD4C-6728-9A6B-D170-B0EC698FF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24" t="1" r="20932" b="-7732"/>
          <a:stretch/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442951-A1EC-35DA-3AAF-3785CB90E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614" y="1637969"/>
            <a:ext cx="7974773" cy="266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=""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Chương VII: Họ Đoàn Việt Nam dưới triều Trần (1225 – 1400) - Họ Đoàn Hà Nội">
            <a:extLst>
              <a:ext uri="{FF2B5EF4-FFF2-40B4-BE49-F238E27FC236}">
                <a16:creationId xmlns="" xmlns:a16="http://schemas.microsoft.com/office/drawing/2014/main" id="{54805108-5906-5BDD-FD7F-D1936E418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78"/>
            <a:ext cx="9113434" cy="500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矩形 17">
            <a:extLst>
              <a:ext uri="{FF2B5EF4-FFF2-40B4-BE49-F238E27FC236}">
                <a16:creationId xmlns="" xmlns:a16="http://schemas.microsoft.com/office/drawing/2014/main" id="{179C29C0-44E6-247A-2D08-CF559E7785B7}"/>
              </a:ext>
            </a:extLst>
          </p:cNvPr>
          <p:cNvSpPr/>
          <p:nvPr/>
        </p:nvSpPr>
        <p:spPr>
          <a:xfrm>
            <a:off x="4158532" y="316770"/>
            <a:ext cx="4688104" cy="2704725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1. Tìm hiểu về Triều Trần và công cuộc xây dựng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1675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=""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sp>
        <p:nvSpPr>
          <p:cNvPr id="7" name="圆角矩形 17">
            <a:extLst>
              <a:ext uri="{FF2B5EF4-FFF2-40B4-BE49-F238E27FC236}">
                <a16:creationId xmlns=""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145474" y="122258"/>
            <a:ext cx="5354782" cy="2863397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81827" y="159967"/>
            <a:ext cx="5456589" cy="29365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3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Đ</a:t>
            </a:r>
            <a:r>
              <a:rPr lang="vi-VN" sz="2300" b="1" dirty="0">
                <a:solidFill>
                  <a:srgbClr val="1E421E"/>
                </a:solidFill>
                <a:latin typeface="+mj-lt"/>
                <a:ea typeface="Assistant"/>
                <a:cs typeface="Assistant"/>
                <a:sym typeface="Assistant"/>
              </a:rPr>
              <a:t>ọc thông tin trong SGK và trả lời câu hỏi: </a:t>
            </a:r>
          </a:p>
          <a:p>
            <a:pPr marL="457200" indent="-457200" algn="just">
              <a:buFontTx/>
              <a:buChar char="-"/>
            </a:pPr>
            <a:r>
              <a:rPr lang="en-US" sz="2300" smtClean="0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TRình bày những nét chính về quân đội thời Trần?</a:t>
            </a:r>
          </a:p>
          <a:p>
            <a:pPr marL="457200" indent="-457200" algn="just">
              <a:buFontTx/>
              <a:buChar char="-"/>
            </a:pPr>
            <a:r>
              <a:rPr lang="en-US" sz="2300" smtClean="0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Em hiểu thế nào là “Ngụ binh ư nông”?</a:t>
            </a:r>
            <a:endParaRPr lang="en-US" sz="2300" smtClean="0">
              <a:solidFill>
                <a:srgbClr val="1E421E"/>
              </a:solidFill>
              <a:latin typeface="Times New Roman" panose="02020603050405020304" pitchFamily="18" charset="0"/>
              <a:ea typeface="Assistant"/>
              <a:cs typeface="Times New Roman" panose="02020603050405020304" pitchFamily="18" charset="0"/>
              <a:sym typeface="Assistant"/>
            </a:endParaRPr>
          </a:p>
          <a:p>
            <a:pPr marL="457200" indent="-457200" algn="just">
              <a:buFontTx/>
              <a:buChar char="-"/>
            </a:pPr>
            <a:r>
              <a:rPr lang="en-US" sz="2300" smtClean="0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Kể tên những vị tướng giỏi có công lớn trong kháng chiến </a:t>
            </a:r>
            <a:r>
              <a:rPr lang="en-US" sz="2500" smtClean="0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chống ngoại xâm?</a:t>
            </a:r>
          </a:p>
          <a:p>
            <a:pPr algn="just"/>
            <a:endParaRPr lang="vi-VN" sz="2800" dirty="0">
              <a:solidFill>
                <a:srgbClr val="1E421E"/>
              </a:solidFill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3448122-930E-67F9-A5CD-1F83E6F54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309" y="531677"/>
            <a:ext cx="3209921" cy="429518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26CA8E1-741D-BBCC-1565-CAA82D9C7F57}"/>
              </a:ext>
            </a:extLst>
          </p:cNvPr>
          <p:cNvGrpSpPr/>
          <p:nvPr/>
        </p:nvGrpSpPr>
        <p:grpSpPr>
          <a:xfrm>
            <a:off x="240216" y="3096491"/>
            <a:ext cx="3828056" cy="1538406"/>
            <a:chOff x="8174472" y="6331731"/>
            <a:chExt cx="3915138" cy="294807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033AABBD-4848-0BF0-0EBE-ADF8313AF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24B6A49A-B6D5-FADD-CEE6-F53547FBB334}"/>
                </a:ext>
              </a:extLst>
            </p:cNvPr>
            <p:cNvSpPr txBox="1"/>
            <p:nvPr/>
          </p:nvSpPr>
          <p:spPr>
            <a:xfrm>
              <a:off x="8174472" y="8365620"/>
              <a:ext cx="3915138" cy="914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674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="" xmlns:a16="http://schemas.microsoft.com/office/drawing/2014/main" id="{79AB715A-99EC-33F7-2DFE-D41E85E374E0}"/>
              </a:ext>
            </a:extLst>
          </p:cNvPr>
          <p:cNvSpPr/>
          <p:nvPr/>
        </p:nvSpPr>
        <p:spPr>
          <a:xfrm>
            <a:off x="259883" y="240633"/>
            <a:ext cx="8884117" cy="4764504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C7B4EA-5599-30FD-D88F-8F090EDD0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21" y="710142"/>
            <a:ext cx="4357688" cy="3413125"/>
          </a:xfrm>
          <a:prstGeom prst="rect">
            <a:avLst/>
          </a:prstGeom>
        </p:spPr>
      </p:pic>
      <p:pic>
        <p:nvPicPr>
          <p:cNvPr id="1026" name="Picture 2" descr="Yết Kiêu từ chối tình yêu của 3 nàng công chúa">
            <a:extLst>
              <a:ext uri="{FF2B5EF4-FFF2-40B4-BE49-F238E27FC236}">
                <a16:creationId xmlns="" xmlns:a16="http://schemas.microsoft.com/office/drawing/2014/main" id="{CBFE4BE8-59E0-ED96-34BA-20C6E61EC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77" y="482599"/>
            <a:ext cx="3520465" cy="416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35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=""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=""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76833" y="179832"/>
            <a:ext cx="8136864" cy="1437301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248744" y="124173"/>
            <a:ext cx="8004710" cy="1617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/>
            <a:r>
              <a:rPr lang="en-US" sz="2500" b="1" dirty="0" err="1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Đọc</a:t>
            </a:r>
            <a:r>
              <a:rPr lang="en-US" sz="2500" b="1" dirty="0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2500" b="1" dirty="0" err="1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đoạn</a:t>
            </a:r>
            <a:r>
              <a:rPr lang="en-US" sz="2500" b="1" dirty="0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2500" b="1" dirty="0" err="1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thông</a:t>
            </a:r>
            <a:r>
              <a:rPr lang="en-US" sz="2500" b="1" dirty="0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 tin </a:t>
            </a:r>
            <a:r>
              <a:rPr lang="en-US" sz="2500" b="1" dirty="0" err="1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về</a:t>
            </a:r>
            <a:r>
              <a:rPr lang="en-US" sz="2500" b="1" dirty="0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2500" b="1" dirty="0" err="1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giáo</a:t>
            </a:r>
            <a:r>
              <a:rPr lang="en-US" sz="2500" b="1" dirty="0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2500" b="1" dirty="0" err="1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dục</a:t>
            </a:r>
            <a:r>
              <a:rPr lang="en-US" sz="2500" b="1" dirty="0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2500" b="1" dirty="0" err="1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và</a:t>
            </a:r>
            <a:r>
              <a:rPr lang="en-US" sz="2500" b="1" dirty="0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2500" b="1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khoa </a:t>
            </a:r>
            <a:r>
              <a:rPr lang="en-US" sz="2500" b="1" smtClean="0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cử</a:t>
            </a:r>
            <a:r>
              <a:rPr lang="en-US" sz="2500" b="1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2500" b="1" smtClean="0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và trả lời câu hỏi:</a:t>
            </a:r>
            <a:r>
              <a:rPr lang="en-US" sz="2500" b="1" dirty="0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2500" b="1" i="1" smtClean="0">
                <a:solidFill>
                  <a:srgbClr val="1E421E"/>
                </a:solidFill>
                <a:latin typeface="Times New Roman" panose="02020603050405020304" pitchFamily="18" charset="0"/>
                <a:ea typeface="Assistant"/>
                <a:cs typeface="Times New Roman" panose="02020603050405020304" pitchFamily="18" charset="0"/>
                <a:sym typeface="Assistant"/>
              </a:rPr>
              <a:t>Những việc làm nào chứng tỏ Triều Trần chú trọng đến giáo dục, khoa cử?</a:t>
            </a:r>
            <a:endParaRPr lang="vi-VN" sz="2500" i="1" dirty="0">
              <a:solidFill>
                <a:srgbClr val="1E421E"/>
              </a:solidFill>
              <a:latin typeface="Times New Roman" panose="02020603050405020304" pitchFamily="18" charset="0"/>
              <a:ea typeface="Assistant"/>
              <a:cs typeface="Times New Roman" panose="02020603050405020304" pitchFamily="18" charset="0"/>
              <a:sym typeface="Assistan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13706A6-D0C1-CB61-88D2-E82AB4B74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3809"/>
            <a:ext cx="6815667" cy="26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54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0F8DEE8-80D8-11AE-AD84-69E0C6BFD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46" y="0"/>
            <a:ext cx="82261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9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F81A3E0-5A16-21CC-A013-9354B479D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533" y="67733"/>
            <a:ext cx="62610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27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E42E3C3-1E25-9087-1B35-6FFE3536615D}"/>
              </a:ext>
            </a:extLst>
          </p:cNvPr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72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214</Words>
  <Application>Microsoft Office PowerPoint</Application>
  <PresentationFormat>On-screen Show (16:9)</PresentationFormat>
  <Paragraphs>25</Paragraphs>
  <Slides>16</Slides>
  <Notes>6</Notes>
  <HiddenSlides>0</HiddenSlides>
  <MMClips>18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#9Slide02 Noi dung dai</vt:lpstr>
      <vt:lpstr>#9Slide02 Tieu de dai</vt:lpstr>
      <vt:lpstr>Arial</vt:lpstr>
      <vt:lpstr>Assistant</vt:lpstr>
      <vt:lpstr>Assistant Medium</vt:lpstr>
      <vt:lpstr>Calibri</vt:lpstr>
      <vt:lpstr>Cambria</vt:lpstr>
      <vt:lpstr>Nunito</vt:lpstr>
      <vt:lpstr>Rajdhani</vt:lpstr>
      <vt:lpstr>SVN-Androgyne</vt:lpstr>
      <vt:lpstr>Times New Roman</vt:lpstr>
      <vt:lpstr>World War II D-Day Invasion XL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Acer</cp:lastModifiedBy>
  <cp:revision>83</cp:revision>
  <dcterms:modified xsi:type="dcterms:W3CDTF">2024-12-09T02:10:39Z</dcterms:modified>
</cp:coreProperties>
</file>