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69" r:id="rId4"/>
    <p:sldId id="278" r:id="rId5"/>
    <p:sldId id="378" r:id="rId6"/>
    <p:sldId id="271" r:id="rId7"/>
    <p:sldId id="357" r:id="rId8"/>
    <p:sldId id="382" r:id="rId9"/>
    <p:sldId id="381" r:id="rId10"/>
    <p:sldId id="274" r:id="rId11"/>
    <p:sldId id="380" r:id="rId12"/>
    <p:sldId id="383" r:id="rId13"/>
    <p:sldId id="344" r:id="rId14"/>
    <p:sldId id="379" r:id="rId15"/>
    <p:sldId id="277" r:id="rId16"/>
    <p:sldId id="376" r:id="rId17"/>
    <p:sldId id="295" r:id="rId18"/>
    <p:sldId id="294" r:id="rId19"/>
    <p:sldId id="293" r:id="rId20"/>
    <p:sldId id="301" r:id="rId21"/>
    <p:sldId id="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DEB0"/>
    <a:srgbClr val="78F5F8"/>
    <a:srgbClr val="FE2F4D"/>
    <a:srgbClr val="1E2979"/>
    <a:srgbClr val="FEBDC9"/>
    <a:srgbClr val="49BCF5"/>
    <a:srgbClr val="FEE620"/>
    <a:srgbClr val="89DDF7"/>
    <a:srgbClr val="47DFB0"/>
    <a:srgbClr val="FFE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90" d="100"/>
          <a:sy n="90" d="100"/>
        </p:scale>
        <p:origin x="18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46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16</a:t>
            </a:fld>
            <a:endParaRPr lang="en-US"/>
          </a:p>
        </p:txBody>
      </p:sp>
    </p:spTree>
    <p:extLst>
      <p:ext uri="{BB962C8B-B14F-4D97-AF65-F5344CB8AC3E}">
        <p14:creationId xmlns:p14="http://schemas.microsoft.com/office/powerpoint/2010/main" val="182963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17</a:t>
            </a:fld>
            <a:endParaRPr lang="en-US"/>
          </a:p>
        </p:txBody>
      </p:sp>
    </p:spTree>
    <p:extLst>
      <p:ext uri="{BB962C8B-B14F-4D97-AF65-F5344CB8AC3E}">
        <p14:creationId xmlns:p14="http://schemas.microsoft.com/office/powerpoint/2010/main" val="315898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3564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7924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6.jp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6.jp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4" name="Picture 3">
            <a:extLst>
              <a:ext uri="{FF2B5EF4-FFF2-40B4-BE49-F238E27FC236}">
                <a16:creationId xmlns="" xmlns:a16="http://schemas.microsoft.com/office/drawing/2014/main" id="{9BD9EA39-2056-6BF1-AAE0-6446A2D67283}"/>
              </a:ext>
            </a:extLst>
          </p:cNvPr>
          <p:cNvPicPr>
            <a:picLocks noChangeAspect="1"/>
          </p:cNvPicPr>
          <p:nvPr/>
        </p:nvPicPr>
        <p:blipFill>
          <a:blip r:embed="rId7"/>
          <a:stretch>
            <a:fillRect/>
          </a:stretch>
        </p:blipFill>
        <p:spPr>
          <a:xfrm>
            <a:off x="7531519" y="3457674"/>
            <a:ext cx="2916101" cy="88064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ạn văn 8 Lá cờ thêu sáu chữ vàng Kết nối kiến thức">
            <a:extLst>
              <a:ext uri="{FF2B5EF4-FFF2-40B4-BE49-F238E27FC236}">
                <a16:creationId xmlns="" xmlns:a16="http://schemas.microsoft.com/office/drawing/2014/main" id="{661660B3-1964-4880-349D-3164E363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6E3D43ED-0760-5F96-CF7D-60A1EF2AD9B0}"/>
              </a:ext>
            </a:extLst>
          </p:cNvPr>
          <p:cNvGrpSpPr/>
          <p:nvPr/>
        </p:nvGrpSpPr>
        <p:grpSpPr>
          <a:xfrm>
            <a:off x="371475" y="734416"/>
            <a:ext cx="11564625" cy="3351810"/>
            <a:chOff x="832641" y="1233270"/>
            <a:chExt cx="11253229" cy="5053467"/>
          </a:xfrm>
        </p:grpSpPr>
        <p:sp>
          <p:nvSpPr>
            <p:cNvPr id="3" name="Round Diagonal Corner Rectangle 10">
              <a:extLst>
                <a:ext uri="{FF2B5EF4-FFF2-40B4-BE49-F238E27FC236}">
                  <a16:creationId xmlns="" xmlns:a16="http://schemas.microsoft.com/office/drawing/2014/main" id="{FCD70D1D-E5A5-4443-CBCC-94156D4059D2}"/>
                </a:ext>
              </a:extLst>
            </p:cNvPr>
            <p:cNvSpPr/>
            <p:nvPr/>
          </p:nvSpPr>
          <p:spPr>
            <a:xfrm>
              <a:off x="832641" y="1233270"/>
              <a:ext cx="11253229" cy="5053467"/>
            </a:xfrm>
            <a:prstGeom prst="round2DiagRect">
              <a:avLst/>
            </a:prstGeom>
            <a:solidFill>
              <a:schemeClr val="bg1">
                <a:alpha val="88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dirty="0"/>
            </a:p>
          </p:txBody>
        </p:sp>
        <p:sp>
          <p:nvSpPr>
            <p:cNvPr id="4" name="Rectangle 3">
              <a:extLst>
                <a:ext uri="{FF2B5EF4-FFF2-40B4-BE49-F238E27FC236}">
                  <a16:creationId xmlns="" xmlns:a16="http://schemas.microsoft.com/office/drawing/2014/main" id="{01E796BC-B9BF-CE32-A568-4E9993CDE933}"/>
                </a:ext>
              </a:extLst>
            </p:cNvPr>
            <p:cNvSpPr/>
            <p:nvPr/>
          </p:nvSpPr>
          <p:spPr>
            <a:xfrm>
              <a:off x="896420" y="1524534"/>
              <a:ext cx="11080699" cy="3170099"/>
            </a:xfrm>
            <a:prstGeom prst="rect">
              <a:avLst/>
            </a:prstGeom>
          </p:spPr>
          <p:txBody>
            <a:bodyPr wrap="square">
              <a:spAutoFit/>
            </a:bodyPr>
            <a:lstStyle/>
            <a:p>
              <a:pPr algn="just">
                <a:spcBef>
                  <a:spcPts val="600"/>
                </a:spcBef>
                <a:spcAft>
                  <a:spcPts val="600"/>
                </a:spcAft>
              </a:pPr>
              <a:r>
                <a:rPr lang="en-US" altLang="en-US" sz="4000" dirty="0">
                  <a:latin typeface="Cambria" panose="02040503050406030204" pitchFamily="18" charset="0"/>
                  <a:ea typeface="Cambria" panose="02040503050406030204" pitchFamily="18" charset="0"/>
                  <a:cs typeface="Arial" panose="020B0604020202020204" pitchFamily="34" charset="0"/>
                </a:rPr>
                <a:t>   </a:t>
              </a:r>
              <a:r>
                <a:rPr lang="vi-VN" altLang="en-US" sz="4000" dirty="0">
                  <a:latin typeface="Cambria" panose="02040503050406030204" pitchFamily="18" charset="0"/>
                  <a:ea typeface="Cambria" panose="02040503050406030204" pitchFamily="18" charset="0"/>
                  <a:cs typeface="Arial" panose="020B0604020202020204" pitchFamily="34" charset="0"/>
                </a:rPr>
                <a:t>Người thiếu niên Trần Quốc Toản tuy còn nhỏ tuổi nhưng đã xin vua được dự hội nghị Bình Than để bàn kế sách đánh giặc, các bô lão trong cả nước tại Hội nghị Diên Hồng năm 1285 đã đồng thanh hô “đánh” thể hiện ý chí quyết tâm bảo vệ đất nước.</a:t>
              </a:r>
              <a:endParaRPr lang="en-US" altLang="en-US" sz="36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6587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54000" y="95956"/>
            <a:ext cx="11551920" cy="2553352"/>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965476"/>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từ 3 đến 5, em hãy:</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câu chuyện về một nhân vật có đóng góp trong cuộc kháng chiến chống quân xâm lược Mông-Nguyên.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90641153-CE06-2778-7BC0-CD218A81CEF7}"/>
              </a:ext>
            </a:extLst>
          </p:cNvPr>
          <p:cNvPicPr>
            <a:picLocks noChangeAspect="1"/>
          </p:cNvPicPr>
          <p:nvPr/>
        </p:nvPicPr>
        <p:blipFill>
          <a:blip r:embed="rId2"/>
          <a:stretch>
            <a:fillRect/>
          </a:stretch>
        </p:blipFill>
        <p:spPr>
          <a:xfrm>
            <a:off x="0" y="2976880"/>
            <a:ext cx="4556759" cy="32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 xmlns:a16="http://schemas.microsoft.com/office/drawing/2014/main" id="{1526E5F9-D378-EB84-3B16-06CA8A90E5A5}"/>
              </a:ext>
            </a:extLst>
          </p:cNvPr>
          <p:cNvPicPr>
            <a:picLocks noChangeAspect="1"/>
          </p:cNvPicPr>
          <p:nvPr/>
        </p:nvPicPr>
        <p:blipFill>
          <a:blip r:embed="rId3"/>
          <a:stretch>
            <a:fillRect/>
          </a:stretch>
        </p:blipFill>
        <p:spPr>
          <a:xfrm>
            <a:off x="4602479" y="2832244"/>
            <a:ext cx="2530475"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 xmlns:a16="http://schemas.microsoft.com/office/drawing/2014/main" id="{ADCD5C46-5D8A-4821-406D-B0E0C3F27C84}"/>
              </a:ext>
            </a:extLst>
          </p:cNvPr>
          <p:cNvPicPr>
            <a:picLocks noChangeAspect="1"/>
          </p:cNvPicPr>
          <p:nvPr/>
        </p:nvPicPr>
        <p:blipFill>
          <a:blip r:embed="rId4"/>
          <a:stretch>
            <a:fillRect/>
          </a:stretch>
        </p:blipFill>
        <p:spPr>
          <a:xfrm>
            <a:off x="7214235" y="2771775"/>
            <a:ext cx="489585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3238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94" name="Google Shape;1494;p54"/>
          <p:cNvGrpSpPr/>
          <p:nvPr/>
        </p:nvGrpSpPr>
        <p:grpSpPr>
          <a:xfrm flipH="1">
            <a:off x="6776348" y="6435820"/>
            <a:ext cx="360619" cy="157097"/>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 xmlns:a16="http://schemas.microsoft.com/office/drawing/2014/main" id="{413905CE-3DCF-C38A-793D-FEF8146D8A81}"/>
              </a:ext>
            </a:extLst>
          </p:cNvPr>
          <p:cNvSpPr/>
          <p:nvPr/>
        </p:nvSpPr>
        <p:spPr>
          <a:xfrm>
            <a:off x="258427" y="74212"/>
            <a:ext cx="11662640" cy="207067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487641" y="0"/>
            <a:ext cx="11320536" cy="215621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200" b="1" kern="0" dirty="0">
                <a:solidFill>
                  <a:srgbClr val="1E421E"/>
                </a:solidFill>
                <a:latin typeface="Cambria" panose="02040503050406030204" pitchFamily="18" charset="0"/>
                <a:ea typeface="Assistant"/>
                <a:cs typeface="Assistant"/>
                <a:sym typeface="Assistant"/>
              </a:rPr>
              <a:t>Thời Trần quân Mông – Nguyên ba lần xâm lược nước ta vào các năm 1258, 1285, 1287 – 1288. Triều đình cùng quân dân nhà Trần đã quyết tâm đánh giặc và tích cực chuẩn bị cho kháng chiến. </a:t>
            </a:r>
            <a:endParaRPr lang="vi-VN" sz="3200" kern="0" dirty="0">
              <a:solidFill>
                <a:srgbClr val="1E421E"/>
              </a:solidFill>
              <a:latin typeface="Cambria" panose="02040503050406030204" pitchFamily="18" charset="0"/>
              <a:ea typeface="Assistant"/>
              <a:cs typeface="Assistant"/>
              <a:sym typeface="Assistant"/>
            </a:endParaRPr>
          </a:p>
        </p:txBody>
      </p:sp>
      <p:pic>
        <p:nvPicPr>
          <p:cNvPr id="4" name="Picture 3">
            <a:extLst>
              <a:ext uri="{FF2B5EF4-FFF2-40B4-BE49-F238E27FC236}">
                <a16:creationId xmlns="" xmlns:a16="http://schemas.microsoft.com/office/drawing/2014/main" id="{C453F437-48F7-63F8-B0AF-7C4ACE2CDF79}"/>
              </a:ext>
            </a:extLst>
          </p:cNvPr>
          <p:cNvPicPr>
            <a:picLocks noChangeAspect="1"/>
          </p:cNvPicPr>
          <p:nvPr/>
        </p:nvPicPr>
        <p:blipFill>
          <a:blip r:embed="rId3"/>
          <a:stretch>
            <a:fillRect/>
          </a:stretch>
        </p:blipFill>
        <p:spPr>
          <a:xfrm>
            <a:off x="3040281" y="2326070"/>
            <a:ext cx="6524601" cy="4684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 xmlns:a16="http://schemas.microsoft.com/office/drawing/2014/main" id="{BB2B5065-3915-4516-3C6D-6B234D67B0F1}"/>
              </a:ext>
            </a:extLst>
          </p:cNvPr>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a:extLst>
              <a:ext uri="{FF2B5EF4-FFF2-40B4-BE49-F238E27FC236}">
                <a16:creationId xmlns="" xmlns:a16="http://schemas.microsoft.com/office/drawing/2014/main" id="{DB294635-F7AD-9341-712E-CF865DC637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hân dung Người “đạo diễn” chính trận địa cọc ngầm lừng danh trên sông Bạch  Đằng – Bản tin Điện tử Họ Dương Việt Nam">
            <a:extLst>
              <a:ext uri="{FF2B5EF4-FFF2-40B4-BE49-F238E27FC236}">
                <a16:creationId xmlns="" xmlns:a16="http://schemas.microsoft.com/office/drawing/2014/main" id="{55FE1212-32E3-3CDB-2D53-36A9298A2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4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a:extLst>
              <a:ext uri="{FF2B5EF4-FFF2-40B4-BE49-F238E27FC236}">
                <a16:creationId xmlns="" xmlns:a16="http://schemas.microsoft.com/office/drawing/2014/main" id="{173B1FB0-D935-EE1C-886B-9CEBF3B6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a:extLst>
              <a:ext uri="{FF2B5EF4-FFF2-40B4-BE49-F238E27FC236}">
                <a16:creationId xmlns="" xmlns:a16="http://schemas.microsoft.com/office/drawing/2014/main" id="{BB2B5065-3915-4516-3C6D-6B234D67B0F1}"/>
              </a:ext>
            </a:extLst>
          </p:cNvPr>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43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 xmlns:a16="http://schemas.microsoft.com/office/drawing/2014/main" id="{7DD2B097-9D5E-A783-344D-9CCA5C17DD60}"/>
              </a:ext>
            </a:extLst>
          </p:cNvPr>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bố trí trận địa bãi cọc ở sông Bạch Đằng, lợi dụng địa hình, địa vật hiểm yếu, kết hợp quy luật lên xuống của thủy triều để tiêu diệt giặc.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Ý nghĩa của chiến thắng Bạch Đằng: </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Kết thúc hoàn toàn cuộc kháng chiến chống quân Mông – Nguyên của quân dân Đại Việt.</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Chứng tỏ tài năng quân sự xuất sắc của Trần Quốc Tuấn. </a:t>
            </a: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a:extLst>
              <a:ext uri="{FF2B5EF4-FFF2-40B4-BE49-F238E27FC236}">
                <a16:creationId xmlns="" xmlns:a16="http://schemas.microsoft.com/office/drawing/2014/main" id="{544F9453-1396-564D-7DFA-E7A02710C833}"/>
              </a:ext>
            </a:extLst>
          </p:cNvPr>
          <p:cNvPicPr>
            <a:picLocks noChangeAspect="1"/>
          </p:cNvPicPr>
          <p:nvPr/>
        </p:nvPicPr>
        <p:blipFill>
          <a:blip r:embed="rId5"/>
          <a:stretch>
            <a:fillRect/>
          </a:stretch>
        </p:blipFill>
        <p:spPr>
          <a:xfrm>
            <a:off x="521111" y="425752"/>
            <a:ext cx="11016427" cy="4749196"/>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8849360" y="1449607"/>
            <a:ext cx="3342640" cy="5408393"/>
          </a:xfrm>
          <a:prstGeom prst="rect">
            <a:avLst/>
          </a:prstGeom>
        </p:spPr>
      </p:pic>
      <p:pic>
        <p:nvPicPr>
          <p:cNvPr id="3" name="Picture 2">
            <a:extLst>
              <a:ext uri="{FF2B5EF4-FFF2-40B4-BE49-F238E27FC236}">
                <a16:creationId xmlns="" xmlns:a16="http://schemas.microsoft.com/office/drawing/2014/main" id="{9D3901DA-4BE0-E7AB-54FE-6F5E4AA03355}"/>
              </a:ext>
            </a:extLst>
          </p:cNvPr>
          <p:cNvPicPr>
            <a:picLocks noChangeAspect="1"/>
          </p:cNvPicPr>
          <p:nvPr/>
        </p:nvPicPr>
        <p:blipFill>
          <a:blip r:embed="rId6"/>
          <a:stretch>
            <a:fillRect/>
          </a:stretch>
        </p:blipFill>
        <p:spPr>
          <a:xfrm>
            <a:off x="-285750" y="1035242"/>
            <a:ext cx="12192000" cy="5111366"/>
          </a:xfrm>
          <a:prstGeom prst="rect">
            <a:avLst/>
          </a:prstGeom>
        </p:spPr>
      </p:pic>
    </p:spTree>
    <p:extLst>
      <p:ext uri="{BB962C8B-B14F-4D97-AF65-F5344CB8AC3E}">
        <p14:creationId xmlns:p14="http://schemas.microsoft.com/office/powerpoint/2010/main" val="354795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45071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12188,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62334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355E884-0CA5-3E7A-62FD-DE6C45774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88469" y="-123131"/>
            <a:ext cx="4603531" cy="8588075"/>
          </a:xfrm>
          <a:prstGeom prst="rect">
            <a:avLst/>
          </a:prstGeom>
        </p:spPr>
      </p:pic>
      <p:pic>
        <p:nvPicPr>
          <p:cNvPr id="11" name="Picture 10">
            <a:extLst>
              <a:ext uri="{FF2B5EF4-FFF2-40B4-BE49-F238E27FC236}">
                <a16:creationId xmlns="" xmlns:a16="http://schemas.microsoft.com/office/drawing/2014/main" id="{D445ED7A-232F-5A12-D976-9FF9A79BB708}"/>
              </a:ext>
            </a:extLst>
          </p:cNvPr>
          <p:cNvPicPr>
            <a:picLocks noChangeAspect="1"/>
          </p:cNvPicPr>
          <p:nvPr/>
        </p:nvPicPr>
        <p:blipFill>
          <a:blip r:embed="rId4"/>
          <a:stretch>
            <a:fillRect/>
          </a:stretch>
        </p:blipFill>
        <p:spPr>
          <a:xfrm>
            <a:off x="-739733" y="805475"/>
            <a:ext cx="10034886" cy="3292125"/>
          </a:xfrm>
          <a:prstGeom prst="rect">
            <a:avLst/>
          </a:prstGeom>
        </p:spPr>
      </p:pic>
    </p:spTree>
    <p:extLst>
      <p:ext uri="{BB962C8B-B14F-4D97-AF65-F5344CB8AC3E}">
        <p14:creationId xmlns:p14="http://schemas.microsoft.com/office/powerpoint/2010/main" val="154986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sp>
        <p:nvSpPr>
          <p:cNvPr id="5" name="Rectangle 4"/>
          <p:cNvSpPr/>
          <p:nvPr/>
        </p:nvSpPr>
        <p:spPr>
          <a:xfrm>
            <a:off x="4365709" y="2065867"/>
            <a:ext cx="6295313" cy="3165694"/>
          </a:xfrm>
          <a:prstGeom prst="rect">
            <a:avLst/>
          </a:prstGeom>
          <a:noFill/>
        </p:spPr>
        <p:txBody>
          <a:bodyPr wrap="none" lIns="91440" tIns="45720" rIns="91440" bIns="45720">
            <a:prstTxWarp prst="textArchUpPour">
              <a:avLst/>
            </a:prstTxWarp>
            <a:spAutoFit/>
            <a:scene3d>
              <a:camera prst="orthographicFront"/>
              <a:lightRig rig="threePt" dir="t"/>
            </a:scene3d>
            <a:sp3d extrusionH="57150">
              <a:bevelT w="38100" h="38100" prst="angle"/>
            </a:sp3d>
          </a:bodyPr>
          <a:lstStyle/>
          <a:p>
            <a:pPr algn="ctr"/>
            <a:r>
              <a:rPr lang="en-US" sz="5400" b="1" cap="none" spc="50" smtClean="0">
                <a:ln w="0">
                  <a:solidFill>
                    <a:srgbClr val="48DEB0"/>
                  </a:solidFill>
                </a:ln>
                <a:solidFill>
                  <a:schemeClr val="bg2"/>
                </a:solidFill>
                <a:effectLst>
                  <a:innerShdw blurRad="63500" dist="50800" dir="13500000">
                    <a:srgbClr val="000000">
                      <a:alpha val="50000"/>
                    </a:srgbClr>
                  </a:innerShdw>
                </a:effectLst>
                <a:latin typeface="Bodoni MT" panose="02070603080606020203" pitchFamily="18" charset="0"/>
              </a:rPr>
              <a:t>Chúc các em học tốt!</a:t>
            </a:r>
            <a:endParaRPr lang="en-US" sz="5400" b="1" cap="none" spc="50">
              <a:ln w="0">
                <a:solidFill>
                  <a:srgbClr val="48DEB0"/>
                </a:solidFill>
              </a:ln>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21"/>
            <a:ext cx="5120640" cy="8588075"/>
          </a:xfrm>
          <a:prstGeom prst="rect">
            <a:avLst/>
          </a:prstGeom>
        </p:spPr>
      </p:pic>
      <p:sp>
        <p:nvSpPr>
          <p:cNvPr id="3" name="Rectangle 2"/>
          <p:cNvSpPr/>
          <p:nvPr/>
        </p:nvSpPr>
        <p:spPr>
          <a:xfrm>
            <a:off x="4564" y="510926"/>
            <a:ext cx="12187436" cy="707886"/>
          </a:xfrm>
          <a:prstGeom prst="rect">
            <a:avLst/>
          </a:prstGeom>
          <a:solidFill>
            <a:schemeClr val="bg1"/>
          </a:solidFill>
        </p:spPr>
        <p:txBody>
          <a:bodyPr wrap="square">
            <a:spAutoFit/>
          </a:bodyPr>
          <a:lstStyle/>
          <a:p>
            <a:pPr marL="571500" indent="-571500" algn="ctr">
              <a:spcBef>
                <a:spcPct val="20000"/>
              </a:spcBef>
              <a:defRPr/>
            </a:pP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Nêu</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cảm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nghĩ</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của</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khi</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xem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video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trên</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322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1"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a:extLst>
              <a:ext uri="{FF2B5EF4-FFF2-40B4-BE49-F238E27FC236}">
                <a16:creationId xmlns="" xmlns:a16="http://schemas.microsoft.com/office/drawing/2014/main" id="{77AE737D-72C9-2D20-2904-8CE127D47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a:extLst>
              <a:ext uri="{FF2B5EF4-FFF2-40B4-BE49-F238E27FC236}">
                <a16:creationId xmlns="" xmlns:a16="http://schemas.microsoft.com/office/drawing/2014/main" id="{8AA2CF9C-4B2C-2C61-652F-71F6BEF44265}"/>
              </a:ext>
            </a:extLst>
          </p:cNvPr>
          <p:cNvSpPr/>
          <p:nvPr/>
        </p:nvSpPr>
        <p:spPr>
          <a:xfrm>
            <a:off x="1119464" y="4380090"/>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buClr>
                <a:srgbClr val="000000"/>
              </a:buClr>
              <a:defRPr/>
            </a:pP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Hoạt </a:t>
            </a:r>
            <a:r>
              <a:rPr lang="vi-VN" sz="4800" b="1" kern="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động </a:t>
            </a:r>
            <a:r>
              <a:rPr lang="en-US" sz="4800" b="1" kern="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2</a:t>
            </a:r>
            <a:r>
              <a:rPr lang="vi-VN" sz="4800" b="1" kern="0" smtClean="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Tìm hiểu về quyết tâm chống giặc của quân dân nhà Trần </a:t>
            </a:r>
          </a:p>
        </p:txBody>
      </p:sp>
    </p:spTree>
    <p:extLst>
      <p:ext uri="{BB962C8B-B14F-4D97-AF65-F5344CB8AC3E}">
        <p14:creationId xmlns:p14="http://schemas.microsoft.com/office/powerpoint/2010/main" val="20999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1902177"/>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1"/>
              <a:ext cx="2469735" cy="2008273"/>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a:t>
              </a:r>
              <a:r>
                <a:rPr lang="vi-VN" sz="3200" b="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các </a:t>
              </a:r>
              <a:r>
                <a:rPr lang="vi-VN" sz="3200" b="1" smtClean="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hình 3, </a:t>
              </a:r>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em hãy:</a:t>
              </a:r>
            </a:p>
            <a:p>
              <a:r>
                <a:rPr lang="vi-VN" sz="320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200" smtClean="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Em hãy nêu dẫn chứng thể hiện quyết tâm đánh giặc của quân dân nhà Trần?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90641153-CE06-2778-7BC0-CD218A81CEF7}"/>
              </a:ext>
            </a:extLst>
          </p:cNvPr>
          <p:cNvPicPr>
            <a:picLocks noChangeAspect="1"/>
          </p:cNvPicPr>
          <p:nvPr/>
        </p:nvPicPr>
        <p:blipFill>
          <a:blip r:embed="rId3"/>
          <a:stretch>
            <a:fillRect/>
          </a:stretch>
        </p:blipFill>
        <p:spPr>
          <a:xfrm>
            <a:off x="855133" y="2257213"/>
            <a:ext cx="10287000" cy="4092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00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 xmlns:a16="http://schemas.microsoft.com/office/drawing/2014/main" id="{FED6C29E-DC46-BF02-660B-401B565C74E0}"/>
              </a:ext>
            </a:extLst>
          </p:cNvPr>
          <p:cNvSpPr txBox="1"/>
          <p:nvPr/>
        </p:nvSpPr>
        <p:spPr>
          <a:xfrm>
            <a:off x="4898902" y="1361869"/>
            <a:ext cx="7077052" cy="2554545"/>
          </a:xfrm>
          <a:prstGeom prst="rect">
            <a:avLst/>
          </a:prstGeom>
          <a:noFill/>
        </p:spPr>
        <p:txBody>
          <a:bodyPr wrap="square" rtlCol="0">
            <a:spAutoFit/>
          </a:bodyPr>
          <a:lstStyle/>
          <a:p>
            <a:pPr algn="ctr" defTabSz="1219170">
              <a:buClr>
                <a:srgbClr val="000000"/>
              </a:buClr>
              <a:defRPr/>
            </a:pPr>
            <a:r>
              <a:rPr lang="en-US" sz="4000" b="1" kern="0" dirty="0" err="1">
                <a:solidFill>
                  <a:srgbClr val="2D575C"/>
                </a:solidFill>
                <a:latin typeface="Cambria" panose="02040503050406030204" pitchFamily="18" charset="0"/>
                <a:ea typeface="Cambria" panose="02040503050406030204" pitchFamily="18" charset="0"/>
                <a:cs typeface="Arial"/>
                <a:sym typeface="Arial"/>
              </a:rPr>
              <a:t>Hội</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nghị</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Diên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Hồng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không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chỉ</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thể</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hiện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tinh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thần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đoàn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kết</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đánh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giặc</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của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quân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dân</a:t>
            </a:r>
            <a:r>
              <a:rPr lang="en-US" sz="4000" b="1" kern="0" dirty="0">
                <a:solidFill>
                  <a:srgbClr val="2D575C"/>
                </a:solidFill>
                <a:latin typeface="Cambria" panose="02040503050406030204" pitchFamily="18" charset="0"/>
                <a:ea typeface="Cambria" panose="02040503050406030204" pitchFamily="18" charset="0"/>
                <a:cs typeface="Arial"/>
                <a:sym typeface="Arial"/>
              </a:rPr>
              <a:t> ta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mà</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còn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có</a:t>
            </a:r>
            <a:r>
              <a:rPr lang="en-US" sz="4000" b="1" kern="0" dirty="0">
                <a:solidFill>
                  <a:srgbClr val="2D575C"/>
                </a:solidFill>
                <a:latin typeface="Cambria" panose="02040503050406030204" pitchFamily="18" charset="0"/>
                <a:ea typeface="Cambria" panose="02040503050406030204" pitchFamily="18" charset="0"/>
                <a:cs typeface="Arial"/>
                <a:sym typeface="Arial"/>
              </a:rPr>
              <a:t> ý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nghĩa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gì</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 xmlns:a16="http://schemas.microsoft.com/office/drawing/2014/main" id="{BB2B5065-3915-4516-3C6D-6B234D67B0F1}"/>
              </a:ext>
            </a:extLst>
          </p:cNvPr>
          <p:cNvSpPr/>
          <p:nvPr/>
        </p:nvSpPr>
        <p:spPr>
          <a:xfrm>
            <a:off x="5689600" y="599440"/>
            <a:ext cx="6502400" cy="553720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cs typeface="Arial" panose="020B0604020202020204" pitchFamily="34" charset="0"/>
              </a:rPr>
              <a:t>Hội nghị Diên Hồng không chỉ thể hiện tinh thần đoàn kết đánh giặc của quân dân ta mà còn có ý nghĩa dân chủ khi nhà vua hỏi ý dân trước một sự kiện hệ trọng liên quan đến vận mệnh quốc gia.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 xmlns:a16="http://schemas.microsoft.com/office/drawing/2014/main" id="{EF4A739C-0805-8EB7-27BC-68628F7629C6}"/>
              </a:ext>
            </a:extLst>
          </p:cNvPr>
          <p:cNvPicPr>
            <a:picLocks noChangeAspect="1"/>
          </p:cNvPicPr>
          <p:nvPr/>
        </p:nvPicPr>
        <p:blipFill>
          <a:blip r:embed="rId3"/>
          <a:stretch>
            <a:fillRect/>
          </a:stretch>
        </p:blipFill>
        <p:spPr>
          <a:xfrm>
            <a:off x="459642" y="1350711"/>
            <a:ext cx="4996248" cy="358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163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828604"/>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p:cNvSpPr txBox="1"/>
            <p:nvPr/>
          </p:nvSpPr>
          <p:spPr>
            <a:xfrm>
              <a:off x="356866" y="2171162"/>
              <a:ext cx="2469735" cy="616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xem</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video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nghị</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Diên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Hồng</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3025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0063C1-434E-67CE-821F-4FFB2C55196A}"/>
              </a:ext>
            </a:extLst>
          </p:cNvPr>
          <p:cNvPicPr>
            <a:picLocks noChangeAspect="1"/>
          </p:cNvPicPr>
          <p:nvPr/>
        </p:nvPicPr>
        <p:blipFill>
          <a:blip r:embed="rId3"/>
          <a:stretch>
            <a:fillRect/>
          </a:stretch>
        </p:blipFill>
        <p:spPr>
          <a:xfrm>
            <a:off x="-223520" y="0"/>
            <a:ext cx="12192000" cy="1299347"/>
          </a:xfrm>
          <a:prstGeom prst="rect">
            <a:avLst/>
          </a:prstGeom>
        </p:spPr>
      </p:pic>
    </p:spTree>
    <p:extLst>
      <p:ext uri="{BB962C8B-B14F-4D97-AF65-F5344CB8AC3E}">
        <p14:creationId xmlns:p14="http://schemas.microsoft.com/office/powerpoint/2010/main" val="122439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594</Words>
  <Application>Microsoft Office PowerPoint</Application>
  <PresentationFormat>Widescreen</PresentationFormat>
  <Paragraphs>32</Paragraphs>
  <Slides>20</Slides>
  <Notes>4</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Arial</vt:lpstr>
      <vt:lpstr>Assistant</vt:lpstr>
      <vt:lpstr>Assistant Medium</vt:lpstr>
      <vt:lpstr>Bodoni MT</vt:lpstr>
      <vt:lpstr>Calibri</vt:lpstr>
      <vt:lpstr>Calibri Light</vt:lpstr>
      <vt:lpstr>Cambria</vt:lpstr>
      <vt:lpstr>Livvic</vt:lpstr>
      <vt:lpstr>Nunito</vt:lpstr>
      <vt:lpstr>Rajdhani</vt:lpstr>
      <vt:lpstr>Roboto Condensed Light</vt:lpstr>
      <vt:lpstr>Office Theme</vt:lpstr>
      <vt:lpstr>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Acer</cp:lastModifiedBy>
  <cp:revision>102</cp:revision>
  <dcterms:created xsi:type="dcterms:W3CDTF">2021-10-09T12:53:29Z</dcterms:created>
  <dcterms:modified xsi:type="dcterms:W3CDTF">2024-12-09T02:22:35Z</dcterms:modified>
</cp:coreProperties>
</file>