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4"/>
  </p:notesMasterIdLst>
  <p:sldIdLst>
    <p:sldId id="313" r:id="rId4"/>
    <p:sldId id="315" r:id="rId5"/>
    <p:sldId id="317" r:id="rId6"/>
    <p:sldId id="257" r:id="rId7"/>
    <p:sldId id="318" r:id="rId8"/>
    <p:sldId id="337" r:id="rId9"/>
    <p:sldId id="316" r:id="rId10"/>
    <p:sldId id="258" r:id="rId11"/>
    <p:sldId id="319" r:id="rId12"/>
    <p:sldId id="320" r:id="rId13"/>
    <p:sldId id="329" r:id="rId14"/>
    <p:sldId id="259" r:id="rId15"/>
    <p:sldId id="321" r:id="rId16"/>
    <p:sldId id="322" r:id="rId17"/>
    <p:sldId id="323" r:id="rId18"/>
    <p:sldId id="267" r:id="rId19"/>
    <p:sldId id="338" r:id="rId20"/>
    <p:sldId id="330" r:id="rId21"/>
    <p:sldId id="340" r:id="rId22"/>
    <p:sldId id="324" r:id="rId23"/>
    <p:sldId id="325" r:id="rId24"/>
    <p:sldId id="327" r:id="rId25"/>
    <p:sldId id="328" r:id="rId26"/>
    <p:sldId id="326" r:id="rId27"/>
    <p:sldId id="331" r:id="rId28"/>
    <p:sldId id="332" r:id="rId29"/>
    <p:sldId id="333" r:id="rId30"/>
    <p:sldId id="334" r:id="rId31"/>
    <p:sldId id="335" r:id="rId32"/>
    <p:sldId id="33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notesViewPr>
    <p:cSldViewPr snapToGrid="0">
      <p:cViewPr varScale="1">
        <p:scale>
          <a:sx n="53" d="100"/>
          <a:sy n="53" d="100"/>
        </p:scale>
        <p:origin x="2648"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5670B-E8A4-49C6-9551-690AB858E447}"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2E636-035C-488D-8B0D-52F45D2588C4}" type="slidenum">
              <a:rPr lang="en-US" smtClean="0"/>
              <a:t>‹#›</a:t>
            </a:fld>
            <a:endParaRPr lang="en-US"/>
          </a:p>
        </p:txBody>
      </p:sp>
    </p:spTree>
    <p:extLst>
      <p:ext uri="{BB962C8B-B14F-4D97-AF65-F5344CB8AC3E}">
        <p14:creationId xmlns:p14="http://schemas.microsoft.com/office/powerpoint/2010/main" val="337347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42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282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15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6147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600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1703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722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687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67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95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55505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40571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449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7666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21007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82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726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99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258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519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507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261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171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7339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575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24062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086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909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4780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430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050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93560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9234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14279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3636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57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591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9901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219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2435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04826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77713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306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3410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67358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38123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2736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9429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8282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97712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22336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27615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3217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6333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306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7427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67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0986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6869368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5/20/2024</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C816C2ED-B772-2131-3A94-75238AE111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4883" y="-406589"/>
            <a:ext cx="3174884" cy="3149609"/>
          </a:xfrm>
          <a:prstGeom prst="rect">
            <a:avLst/>
          </a:prstGeom>
        </p:spPr>
      </p:pic>
    </p:spTree>
    <p:extLst>
      <p:ext uri="{BB962C8B-B14F-4D97-AF65-F5344CB8AC3E}">
        <p14:creationId xmlns:p14="http://schemas.microsoft.com/office/powerpoint/2010/main" val="2761110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5/20/2024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C816C2ED-B772-2131-3A94-75238AE111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4883" y="-406590"/>
            <a:ext cx="3174884" cy="3149609"/>
          </a:xfrm>
          <a:prstGeom prst="rect">
            <a:avLst/>
          </a:prstGeom>
        </p:spPr>
      </p:pic>
    </p:spTree>
    <p:extLst>
      <p:ext uri="{BB962C8B-B14F-4D97-AF65-F5344CB8AC3E}">
        <p14:creationId xmlns:p14="http://schemas.microsoft.com/office/powerpoint/2010/main" val="1222100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 Id="rId5" Type="http://schemas.openxmlformats.org/officeDocument/2006/relationships/image" Target="../media/image32.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4.sv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4.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dirty="0">
                <a:ln>
                  <a:solidFill>
                    <a:sysClr val="windowText" lastClr="000000"/>
                  </a:solidFill>
                </a:ln>
                <a:solidFill>
                  <a:srgbClr val="97E493">
                    <a:lumMod val="50000"/>
                  </a:srgbClr>
                </a:solidFill>
                <a:latin typeface="iCiel Crocante" panose="02000000000000000000" pitchFamily="50" charset="0"/>
                <a:cs typeface="Arial"/>
                <a:sym typeface="Arial"/>
              </a:rPr>
              <a:t>Đ</a:t>
            </a:r>
            <a:r>
              <a:rPr lang="en-US" sz="7200" kern="0" dirty="0">
                <a:ln>
                  <a:solidFill>
                    <a:sysClr val="windowText" lastClr="000000"/>
                  </a:solidFill>
                </a:ln>
                <a:solidFill>
                  <a:srgbClr val="ECB6BD">
                    <a:lumMod val="75000"/>
                  </a:srgbClr>
                </a:solidFill>
                <a:latin typeface="iCiel Crocante" panose="02000000000000000000" pitchFamily="50" charset="0"/>
                <a:cs typeface="Arial"/>
                <a:sym typeface="Arial"/>
              </a:rPr>
              <a:t>Ạ</a:t>
            </a:r>
            <a:r>
              <a:rPr lang="en-US" sz="7200" kern="0" dirty="0">
                <a:ln>
                  <a:solidFill>
                    <a:sysClr val="windowText" lastClr="000000"/>
                  </a:solidFill>
                </a:ln>
                <a:solidFill>
                  <a:srgbClr val="00B0F0"/>
                </a:solidFill>
                <a:latin typeface="iCiel Crocante" panose="02000000000000000000" pitchFamily="50" charset="0"/>
                <a:cs typeface="Arial"/>
                <a:sym typeface="Arial"/>
              </a:rPr>
              <a:t>O</a:t>
            </a:r>
            <a:r>
              <a:rPr lang="en-US" sz="7200" kern="0" dirty="0">
                <a:ln>
                  <a:solidFill>
                    <a:sysClr val="windowText" lastClr="000000"/>
                  </a:solidFill>
                </a:ln>
                <a:solidFill>
                  <a:srgbClr val="000000"/>
                </a:solidFill>
                <a:latin typeface="iCiel Crocante" panose="02000000000000000000" pitchFamily="50" charset="0"/>
                <a:cs typeface="Arial"/>
                <a:sym typeface="Arial"/>
              </a:rPr>
              <a:t> </a:t>
            </a:r>
            <a:r>
              <a:rPr lang="en-US" sz="7200" kern="0" dirty="0">
                <a:ln>
                  <a:solidFill>
                    <a:sysClr val="windowText" lastClr="000000"/>
                  </a:solidFill>
                </a:ln>
                <a:solidFill>
                  <a:srgbClr val="FF9966"/>
                </a:solidFill>
                <a:latin typeface="iCiel Crocante" panose="02000000000000000000" pitchFamily="50" charset="0"/>
                <a:cs typeface="Arial"/>
                <a:sym typeface="Arial"/>
              </a:rPr>
              <a:t>Đ</a:t>
            </a:r>
            <a:r>
              <a:rPr lang="en-US" sz="7200" kern="0" dirty="0">
                <a:ln>
                  <a:solidFill>
                    <a:sysClr val="windowText" lastClr="000000"/>
                  </a:solidFill>
                </a:ln>
                <a:solidFill>
                  <a:srgbClr val="00FFFF"/>
                </a:solidFill>
                <a:latin typeface="iCiel Crocante" panose="02000000000000000000" pitchFamily="50" charset="0"/>
                <a:cs typeface="Arial"/>
                <a:sym typeface="Arial"/>
              </a:rPr>
              <a:t>Ứ</a:t>
            </a:r>
            <a:r>
              <a:rPr lang="en-US" sz="7200" kern="0" dirty="0">
                <a:ln>
                  <a:solidFill>
                    <a:sysClr val="windowText" lastClr="000000"/>
                  </a:solidFill>
                </a:ln>
                <a:solidFill>
                  <a:srgbClr val="FF00FF"/>
                </a:solidFill>
                <a:latin typeface="iCiel Crocante" panose="02000000000000000000" pitchFamily="50" charset="0"/>
                <a:cs typeface="Arial"/>
                <a:sym typeface="Arial"/>
              </a:rPr>
              <a:t>C</a:t>
            </a:r>
          </a:p>
        </p:txBody>
      </p:sp>
      <p:sp>
        <p:nvSpPr>
          <p:cNvPr id="9" name="TextBox 8">
            <a:extLst>
              <a:ext uri="{FF2B5EF4-FFF2-40B4-BE49-F238E27FC236}">
                <a16:creationId xmlns:a16="http://schemas.microsoft.com/office/drawing/2014/main" id="{E81B54B7-868E-0651-1A69-FCA718A42C13}"/>
              </a:ext>
            </a:extLst>
          </p:cNvPr>
          <p:cNvSpPr txBox="1"/>
          <p:nvPr/>
        </p:nvSpPr>
        <p:spPr>
          <a:xfrm>
            <a:off x="5259780" y="1462107"/>
            <a:ext cx="2265364" cy="1200329"/>
          </a:xfrm>
          <a:prstGeom prst="rect">
            <a:avLst/>
          </a:prstGeom>
          <a:noFill/>
        </p:spPr>
        <p:txBody>
          <a:bodyPr wrap="none" rtlCol="0">
            <a:spAutoFit/>
          </a:bodyPr>
          <a:lstStyle/>
          <a:p>
            <a:pPr defTabSz="1219170">
              <a:buClr>
                <a:srgbClr val="000000"/>
              </a:buClr>
            </a:pPr>
            <a:r>
              <a:rPr lang="en-US" sz="7200" kern="0">
                <a:ln w="168275">
                  <a:solidFill>
                    <a:srgbClr val="FFFFFF"/>
                  </a:solidFill>
                </a:ln>
                <a:solidFill>
                  <a:srgbClr val="FF00FF"/>
                </a:solidFill>
                <a:effectLst>
                  <a:glow rad="63500">
                    <a:srgbClr val="F1CB3A">
                      <a:lumMod val="20000"/>
                      <a:lumOff val="80000"/>
                      <a:alpha val="40000"/>
                    </a:srgbClr>
                  </a:glow>
                  <a:outerShdw blurRad="50800" dist="38100" dir="8100000" algn="tr" rotWithShape="0">
                    <a:prstClr val="black">
                      <a:alpha val="40000"/>
                    </a:prstClr>
                  </a:outerShdw>
                </a:effectLst>
                <a:latin typeface="LNTH-Hoa Nho LNTH" pitchFamily="2" charset="0"/>
                <a:cs typeface="Arial"/>
                <a:sym typeface="Arial"/>
              </a:rPr>
              <a:t>Chủ đề</a:t>
            </a:r>
          </a:p>
        </p:txBody>
      </p:sp>
      <p:sp>
        <p:nvSpPr>
          <p:cNvPr id="10" name="TextBox 9">
            <a:extLst>
              <a:ext uri="{FF2B5EF4-FFF2-40B4-BE49-F238E27FC236}">
                <a16:creationId xmlns:a16="http://schemas.microsoft.com/office/drawing/2014/main" id="{750230B0-F8B8-87FF-B9E1-D2A418BE2B10}"/>
              </a:ext>
            </a:extLst>
          </p:cNvPr>
          <p:cNvSpPr txBox="1"/>
          <p:nvPr/>
        </p:nvSpPr>
        <p:spPr>
          <a:xfrm>
            <a:off x="5259779" y="1462107"/>
            <a:ext cx="2265364" cy="1200329"/>
          </a:xfrm>
          <a:prstGeom prst="rect">
            <a:avLst/>
          </a:prstGeom>
          <a:noFill/>
        </p:spPr>
        <p:txBody>
          <a:bodyPr wrap="none" rtlCol="0">
            <a:spAutoFit/>
          </a:bodyPr>
          <a:lstStyle/>
          <a:p>
            <a:pPr defTabSz="1219170">
              <a:buClr>
                <a:srgbClr val="000000"/>
              </a:buClr>
            </a:pPr>
            <a:r>
              <a:rPr lang="en-US" sz="7200" kern="0">
                <a:solidFill>
                  <a:srgbClr val="FF0000"/>
                </a:solidFill>
                <a:latin typeface="LNTH-Hoa Nho LNTH" pitchFamily="2" charset="0"/>
                <a:cs typeface="Arial"/>
                <a:sym typeface="Arial"/>
              </a:rPr>
              <a:t>Chủ đề</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687985"/>
            <a:ext cx="7869462" cy="1200329"/>
          </a:xfrm>
          <a:prstGeom prst="rect">
            <a:avLst/>
          </a:prstGeom>
          <a:noFill/>
        </p:spPr>
        <p:txBody>
          <a:bodyPr wrap="none" rtlCol="0">
            <a:spAutoFit/>
          </a:bodyPr>
          <a:lstStyle/>
          <a:p>
            <a:pPr defTabSz="1219170">
              <a:buClr>
                <a:srgbClr val="000000"/>
              </a:buClr>
            </a:pPr>
            <a:r>
              <a:rPr lang="en-US" sz="7200" kern="0">
                <a:ln w="222250">
                  <a:solidFill>
                    <a:srgbClr val="FFFFFF"/>
                  </a:solidFill>
                </a:ln>
                <a:solidFill>
                  <a:srgbClr val="FF0000"/>
                </a:solidFill>
                <a:effectLst>
                  <a:glow rad="63500">
                    <a:srgbClr val="F1CB3A">
                      <a:satMod val="175000"/>
                      <a:alpha val="40000"/>
                    </a:srgbClr>
                  </a:glow>
                </a:effectLst>
                <a:latin typeface="LNTH-Hoa Nho LNTH" pitchFamily="2" charset="0"/>
                <a:cs typeface="Arial"/>
                <a:sym typeface="Arial"/>
              </a:rPr>
              <a:t>XỬ LÍ BẤT HÒA VỚI BẠN BÈ</a:t>
            </a:r>
          </a:p>
        </p:txBody>
      </p:sp>
      <p:sp>
        <p:nvSpPr>
          <p:cNvPr id="13" name="TextBox 12">
            <a:extLst>
              <a:ext uri="{FF2B5EF4-FFF2-40B4-BE49-F238E27FC236}">
                <a16:creationId xmlns:a16="http://schemas.microsoft.com/office/drawing/2014/main" id="{61130E09-BC73-A291-D384-66AC1E81F50B}"/>
              </a:ext>
            </a:extLst>
          </p:cNvPr>
          <p:cNvSpPr txBox="1"/>
          <p:nvPr/>
        </p:nvSpPr>
        <p:spPr>
          <a:xfrm>
            <a:off x="1997123" y="2705635"/>
            <a:ext cx="7869462" cy="1200329"/>
          </a:xfrm>
          <a:prstGeom prst="rect">
            <a:avLst/>
          </a:prstGeom>
          <a:noFill/>
        </p:spPr>
        <p:txBody>
          <a:bodyPr wrap="none" rtlCol="0">
            <a:spAutoFit/>
          </a:bodyPr>
          <a:lstStyle/>
          <a:p>
            <a:pPr defTabSz="1219170">
              <a:buClr>
                <a:srgbClr val="000000"/>
              </a:buClr>
            </a:pPr>
            <a:r>
              <a:rPr lang="en-US" sz="7200" kern="0">
                <a:solidFill>
                  <a:srgbClr val="00B0F0"/>
                </a:solidFill>
                <a:latin typeface="LNTH-Hoa Nho LNTH" pitchFamily="2" charset="0"/>
                <a:cs typeface="Arial"/>
                <a:sym typeface="Arial"/>
              </a:rPr>
              <a:t>XỬ LÍ BẤT HÒA VỚI BẠN BÈ</a:t>
            </a:r>
          </a:p>
        </p:txBody>
      </p:sp>
    </p:spTree>
    <p:extLst>
      <p:ext uri="{BB962C8B-B14F-4D97-AF65-F5344CB8AC3E}">
        <p14:creationId xmlns:p14="http://schemas.microsoft.com/office/powerpoint/2010/main" val="1096527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grpId="1" nodeType="click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13"/>
                                        </p:tgtEl>
                                        <p:attrNameLst>
                                          <p:attrName>r</p:attrName>
                                        </p:attrNameLst>
                                      </p:cBhvr>
                                    </p:animRot>
                                    <p:animRot by="-240000">
                                      <p:cBhvr>
                                        <p:cTn id="55" dur="200" fill="hold">
                                          <p:stCondLst>
                                            <p:cond delay="200"/>
                                          </p:stCondLst>
                                        </p:cTn>
                                        <p:tgtEl>
                                          <p:spTgt spid="13"/>
                                        </p:tgtEl>
                                        <p:attrNameLst>
                                          <p:attrName>r</p:attrName>
                                        </p:attrNameLst>
                                      </p:cBhvr>
                                    </p:animRot>
                                    <p:animRot by="240000">
                                      <p:cBhvr>
                                        <p:cTn id="56" dur="200" fill="hold">
                                          <p:stCondLst>
                                            <p:cond delay="400"/>
                                          </p:stCondLst>
                                        </p:cTn>
                                        <p:tgtEl>
                                          <p:spTgt spid="13"/>
                                        </p:tgtEl>
                                        <p:attrNameLst>
                                          <p:attrName>r</p:attrName>
                                        </p:attrNameLst>
                                      </p:cBhvr>
                                    </p:animRot>
                                    <p:animRot by="-240000">
                                      <p:cBhvr>
                                        <p:cTn id="57" dur="200" fill="hold">
                                          <p:stCondLst>
                                            <p:cond delay="600"/>
                                          </p:stCondLst>
                                        </p:cTn>
                                        <p:tgtEl>
                                          <p:spTgt spid="13"/>
                                        </p:tgtEl>
                                        <p:attrNameLst>
                                          <p:attrName>r</p:attrName>
                                        </p:attrNameLst>
                                      </p:cBhvr>
                                    </p:animRot>
                                    <p:animRot by="120000">
                                      <p:cBhvr>
                                        <p:cTn id="5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427300" y="1250334"/>
            <a:ext cx="6829187" cy="33750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Hình</a:t>
            </a:r>
            <a:r>
              <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rPr>
              <a:t> </a:t>
            </a:r>
            <a:r>
              <a:rPr lang="en-US" sz="10666" b="1" spc="133">
                <a:ln/>
                <a:solidFill>
                  <a:srgbClr val="FF0000"/>
                </a:solidFill>
                <a:effectLst>
                  <a:outerShdw blurRad="38100" dist="38100" dir="2700000" algn="tl">
                    <a:srgbClr val="000000">
                      <a:alpha val="43137"/>
                    </a:srgbClr>
                  </a:outerShdw>
                </a:effectLst>
                <a:latin typeface="UVN Banh Mi" pitchFamily="2" charset="0"/>
                <a:cs typeface="Arial"/>
                <a:sym typeface="Arial"/>
              </a:rPr>
              <a:t>thành </a:t>
            </a:r>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thức</a:t>
            </a:r>
            <a:r>
              <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rPr>
              <a:t> </a:t>
            </a:r>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mới</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4117082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044" y="12960"/>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476386" y="4020228"/>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430669" y="1148108"/>
            <a:ext cx="4297486"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Hoạ</a:t>
            </a:r>
            <a:r>
              <a:rPr lang="en-US" sz="5400" dirty="0">
                <a:solidFill>
                  <a:srgbClr val="EB1585"/>
                </a:solidFill>
                <a:latin typeface="#9Slide05 SVNClementine" panose="020F0502020204030203" pitchFamily="34" charset="0"/>
                <a:cs typeface="Arial"/>
                <a:sym typeface="Arial"/>
              </a:rPr>
              <a:t>t</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a:t>
            </a: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động</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2</a:t>
            </a:r>
          </a:p>
        </p:txBody>
      </p:sp>
      <p:sp>
        <p:nvSpPr>
          <p:cNvPr id="13" name="TextBox 12">
            <a:extLst>
              <a:ext uri="{FF2B5EF4-FFF2-40B4-BE49-F238E27FC236}">
                <a16:creationId xmlns:a16="http://schemas.microsoft.com/office/drawing/2014/main" id="{42E22BB6-2F57-E38A-CC6A-BA70F95471DF}"/>
              </a:ext>
            </a:extLst>
          </p:cNvPr>
          <p:cNvSpPr txBox="1"/>
          <p:nvPr/>
        </p:nvSpPr>
        <p:spPr>
          <a:xfrm>
            <a:off x="2319395" y="1989506"/>
            <a:ext cx="5984975" cy="415498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Em</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nhận</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biết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tình</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huống</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bất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hòa</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với</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bạn</a:t>
            </a:r>
            <a:endPar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136501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823831" y="115281"/>
            <a:ext cx="10544338" cy="1528190"/>
          </a:xfrm>
          <a:custGeom>
            <a:avLst/>
            <a:gdLst>
              <a:gd name="connsiteX0" fmla="*/ 0 w 10544338"/>
              <a:gd name="connsiteY0" fmla="*/ 254703 h 1528190"/>
              <a:gd name="connsiteX1" fmla="*/ 254703 w 10544338"/>
              <a:gd name="connsiteY1" fmla="*/ 0 h 1528190"/>
              <a:gd name="connsiteX2" fmla="*/ 10289635 w 10544338"/>
              <a:gd name="connsiteY2" fmla="*/ 0 h 1528190"/>
              <a:gd name="connsiteX3" fmla="*/ 10544338 w 10544338"/>
              <a:gd name="connsiteY3" fmla="*/ 254703 h 1528190"/>
              <a:gd name="connsiteX4" fmla="*/ 10544338 w 10544338"/>
              <a:gd name="connsiteY4" fmla="*/ 1273487 h 1528190"/>
              <a:gd name="connsiteX5" fmla="*/ 10289635 w 10544338"/>
              <a:gd name="connsiteY5" fmla="*/ 1528190 h 1528190"/>
              <a:gd name="connsiteX6" fmla="*/ 254703 w 10544338"/>
              <a:gd name="connsiteY6" fmla="*/ 1528190 h 1528190"/>
              <a:gd name="connsiteX7" fmla="*/ 0 w 10544338"/>
              <a:gd name="connsiteY7" fmla="*/ 1273487 h 1528190"/>
              <a:gd name="connsiteX8" fmla="*/ 0 w 10544338"/>
              <a:gd name="connsiteY8" fmla="*/ 254703 h 15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4338" h="1528190" fill="none" extrusionOk="0">
                <a:moveTo>
                  <a:pt x="0" y="254703"/>
                </a:moveTo>
                <a:cubicBezTo>
                  <a:pt x="379" y="124303"/>
                  <a:pt x="121289" y="12176"/>
                  <a:pt x="254703" y="0"/>
                </a:cubicBezTo>
                <a:cubicBezTo>
                  <a:pt x="2763493" y="72427"/>
                  <a:pt x="5780264" y="61419"/>
                  <a:pt x="10289635" y="0"/>
                </a:cubicBezTo>
                <a:cubicBezTo>
                  <a:pt x="10429015" y="-8870"/>
                  <a:pt x="10519612" y="106555"/>
                  <a:pt x="10544338" y="254703"/>
                </a:cubicBezTo>
                <a:cubicBezTo>
                  <a:pt x="10502529" y="574948"/>
                  <a:pt x="10521589" y="893194"/>
                  <a:pt x="10544338" y="1273487"/>
                </a:cubicBezTo>
                <a:cubicBezTo>
                  <a:pt x="10545623" y="1407636"/>
                  <a:pt x="10412780" y="1508545"/>
                  <a:pt x="10289635" y="1528190"/>
                </a:cubicBezTo>
                <a:cubicBezTo>
                  <a:pt x="6761782" y="1558017"/>
                  <a:pt x="4674591" y="1448884"/>
                  <a:pt x="254703" y="1528190"/>
                </a:cubicBezTo>
                <a:cubicBezTo>
                  <a:pt x="126588" y="1526771"/>
                  <a:pt x="-13638" y="1416853"/>
                  <a:pt x="0" y="1273487"/>
                </a:cubicBezTo>
                <a:cubicBezTo>
                  <a:pt x="58912" y="1095264"/>
                  <a:pt x="43764" y="462167"/>
                  <a:pt x="0" y="254703"/>
                </a:cubicBezTo>
                <a:close/>
              </a:path>
              <a:path w="10544338" h="1528190" stroke="0" extrusionOk="0">
                <a:moveTo>
                  <a:pt x="0" y="254703"/>
                </a:moveTo>
                <a:cubicBezTo>
                  <a:pt x="6968" y="115933"/>
                  <a:pt x="124122" y="21019"/>
                  <a:pt x="254703" y="0"/>
                </a:cubicBezTo>
                <a:cubicBezTo>
                  <a:pt x="4878121" y="123000"/>
                  <a:pt x="7200151" y="-96860"/>
                  <a:pt x="10289635" y="0"/>
                </a:cubicBezTo>
                <a:cubicBezTo>
                  <a:pt x="10421070" y="-7037"/>
                  <a:pt x="10549165" y="104303"/>
                  <a:pt x="10544338" y="254703"/>
                </a:cubicBezTo>
                <a:cubicBezTo>
                  <a:pt x="10530637" y="673515"/>
                  <a:pt x="10577954" y="908689"/>
                  <a:pt x="10544338" y="1273487"/>
                </a:cubicBezTo>
                <a:cubicBezTo>
                  <a:pt x="10538176" y="1416388"/>
                  <a:pt x="10412791" y="1525324"/>
                  <a:pt x="10289635" y="1528190"/>
                </a:cubicBezTo>
                <a:cubicBezTo>
                  <a:pt x="6412120" y="1367483"/>
                  <a:pt x="4193205" y="1567857"/>
                  <a:pt x="254703" y="1528190"/>
                </a:cubicBezTo>
                <a:cubicBezTo>
                  <a:pt x="93323" y="1524007"/>
                  <a:pt x="-23583" y="1403472"/>
                  <a:pt x="0" y="1273487"/>
                </a:cubicBezTo>
                <a:cubicBezTo>
                  <a:pt x="-31842" y="823812"/>
                  <a:pt x="11174" y="621926"/>
                  <a:pt x="0" y="25470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15" name="Picture 13">
            <a:extLst>
              <a:ext uri="{FF2B5EF4-FFF2-40B4-BE49-F238E27FC236}">
                <a16:creationId xmlns:a16="http://schemas.microsoft.com/office/drawing/2014/main" id="{7A26CE4E-7C44-A845-80C6-6EA6B4C92978}"/>
              </a:ext>
            </a:extLst>
          </p:cNvPr>
          <p:cNvPicPr>
            <a:picLocks noChangeAspect="1"/>
          </p:cNvPicPr>
          <p:nvPr/>
        </p:nvPicPr>
        <p:blipFill>
          <a:blip r:embed="rId5"/>
          <a:srcRect/>
          <a:stretch>
            <a:fillRect/>
          </a:stretch>
        </p:blipFill>
        <p:spPr>
          <a:xfrm>
            <a:off x="7604393" y="4367783"/>
            <a:ext cx="3235231" cy="2721637"/>
          </a:xfrm>
          <a:prstGeom prst="rect">
            <a:avLst/>
          </a:prstGeom>
        </p:spPr>
      </p:pic>
      <p:pic>
        <p:nvPicPr>
          <p:cNvPr id="16" name="Picture 16">
            <a:extLst>
              <a:ext uri="{FF2B5EF4-FFF2-40B4-BE49-F238E27FC236}">
                <a16:creationId xmlns:a16="http://schemas.microsoft.com/office/drawing/2014/main" id="{C55A5B85-F24B-7467-7864-4D7BF1A029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9284" y="1660599"/>
            <a:ext cx="4975823" cy="2830000"/>
          </a:xfrm>
          <a:prstGeom prst="rect">
            <a:avLst/>
          </a:prstGeom>
        </p:spPr>
      </p:pic>
      <p:sp>
        <p:nvSpPr>
          <p:cNvPr id="17" name="TextBox 16">
            <a:extLst>
              <a:ext uri="{FF2B5EF4-FFF2-40B4-BE49-F238E27FC236}">
                <a16:creationId xmlns:a16="http://schemas.microsoft.com/office/drawing/2014/main" id="{E73F0062-20C2-642B-0C33-65FA4CD77393}"/>
              </a:ext>
            </a:extLst>
          </p:cNvPr>
          <p:cNvSpPr txBox="1"/>
          <p:nvPr/>
        </p:nvSpPr>
        <p:spPr>
          <a:xfrm>
            <a:off x="7604393" y="2119689"/>
            <a:ext cx="3599079" cy="2062103"/>
          </a:xfrm>
          <a:prstGeom prst="rect">
            <a:avLst/>
          </a:prstGeom>
          <a:noFill/>
        </p:spPr>
        <p:txBody>
          <a:bodyPr wrap="square" rtlCol="0">
            <a:spAutoFit/>
          </a:bodyPr>
          <a:lstStyle/>
          <a:p>
            <a:pPr algn="ctr" defTabSz="1219170">
              <a:buClr>
                <a:srgbClr val="000000"/>
              </a:buClr>
            </a:pPr>
            <a:r>
              <a:rPr lang="en-US" sz="6400" kern="0">
                <a:solidFill>
                  <a:srgbClr val="ECB6BD">
                    <a:lumMod val="10000"/>
                  </a:srgbClr>
                </a:solidFill>
                <a:effectLst>
                  <a:glow rad="63500">
                    <a:srgbClr val="F1CB3A">
                      <a:satMod val="175000"/>
                      <a:alpha val="40000"/>
                    </a:srgbClr>
                  </a:glow>
                </a:effectLst>
                <a:latin typeface="LNTH-Hoa Nho LNTH" pitchFamily="2" charset="0"/>
                <a:cs typeface="Arial"/>
                <a:sym typeface="Arial"/>
              </a:rPr>
              <a:t>THẢO LUẬN NHÓM ĐÔI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Cloud 2">
            <a:extLst>
              <a:ext uri="{FF2B5EF4-FFF2-40B4-BE49-F238E27FC236}">
                <a16:creationId xmlns:a16="http://schemas.microsoft.com/office/drawing/2014/main" id="{01E956A6-A098-ABC5-36F8-9A2F94AB118C}"/>
              </a:ext>
            </a:extLst>
          </p:cNvPr>
          <p:cNvSpPr/>
          <p:nvPr/>
        </p:nvSpPr>
        <p:spPr>
          <a:xfrm>
            <a:off x="7159144" y="1669980"/>
            <a:ext cx="4748997" cy="3518040"/>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129245"/>
            <a:ext cx="10382206" cy="1512201"/>
          </a:xfrm>
          <a:custGeom>
            <a:avLst/>
            <a:gdLst>
              <a:gd name="connsiteX0" fmla="*/ 0 w 10382206"/>
              <a:gd name="connsiteY0" fmla="*/ 252039 h 1512201"/>
              <a:gd name="connsiteX1" fmla="*/ 252039 w 10382206"/>
              <a:gd name="connsiteY1" fmla="*/ 0 h 1512201"/>
              <a:gd name="connsiteX2" fmla="*/ 10130167 w 10382206"/>
              <a:gd name="connsiteY2" fmla="*/ 0 h 1512201"/>
              <a:gd name="connsiteX3" fmla="*/ 10382206 w 10382206"/>
              <a:gd name="connsiteY3" fmla="*/ 252039 h 1512201"/>
              <a:gd name="connsiteX4" fmla="*/ 10382206 w 10382206"/>
              <a:gd name="connsiteY4" fmla="*/ 1260162 h 1512201"/>
              <a:gd name="connsiteX5" fmla="*/ 10130167 w 10382206"/>
              <a:gd name="connsiteY5" fmla="*/ 1512201 h 1512201"/>
              <a:gd name="connsiteX6" fmla="*/ 252039 w 10382206"/>
              <a:gd name="connsiteY6" fmla="*/ 1512201 h 1512201"/>
              <a:gd name="connsiteX7" fmla="*/ 0 w 10382206"/>
              <a:gd name="connsiteY7" fmla="*/ 1260162 h 1512201"/>
              <a:gd name="connsiteX8" fmla="*/ 0 w 10382206"/>
              <a:gd name="connsiteY8" fmla="*/ 252039 h 151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206" h="1512201" fill="none" extrusionOk="0">
                <a:moveTo>
                  <a:pt x="0" y="252039"/>
                </a:moveTo>
                <a:cubicBezTo>
                  <a:pt x="752" y="133206"/>
                  <a:pt x="120303" y="12522"/>
                  <a:pt x="252039" y="0"/>
                </a:cubicBezTo>
                <a:cubicBezTo>
                  <a:pt x="1428412" y="72427"/>
                  <a:pt x="6641273" y="61419"/>
                  <a:pt x="10130167" y="0"/>
                </a:cubicBezTo>
                <a:cubicBezTo>
                  <a:pt x="10268328" y="-7134"/>
                  <a:pt x="10376892" y="111235"/>
                  <a:pt x="10382206" y="252039"/>
                </a:cubicBezTo>
                <a:cubicBezTo>
                  <a:pt x="10447307" y="484232"/>
                  <a:pt x="10335984" y="840474"/>
                  <a:pt x="10382206" y="1260162"/>
                </a:cubicBezTo>
                <a:cubicBezTo>
                  <a:pt x="10383399" y="1393305"/>
                  <a:pt x="10263657" y="1505803"/>
                  <a:pt x="10130167" y="1512201"/>
                </a:cubicBezTo>
                <a:cubicBezTo>
                  <a:pt x="5548599" y="1542028"/>
                  <a:pt x="3338467" y="1432895"/>
                  <a:pt x="252039" y="1512201"/>
                </a:cubicBezTo>
                <a:cubicBezTo>
                  <a:pt x="126501" y="1510657"/>
                  <a:pt x="-2555" y="1399864"/>
                  <a:pt x="0" y="1260162"/>
                </a:cubicBezTo>
                <a:cubicBezTo>
                  <a:pt x="-46254" y="995398"/>
                  <a:pt x="20144" y="627009"/>
                  <a:pt x="0" y="252039"/>
                </a:cubicBezTo>
                <a:close/>
              </a:path>
              <a:path w="10382206" h="1512201" stroke="0" extrusionOk="0">
                <a:moveTo>
                  <a:pt x="0" y="252039"/>
                </a:moveTo>
                <a:cubicBezTo>
                  <a:pt x="10871" y="115805"/>
                  <a:pt x="119812" y="14521"/>
                  <a:pt x="252039" y="0"/>
                </a:cubicBezTo>
                <a:cubicBezTo>
                  <a:pt x="1410297" y="123000"/>
                  <a:pt x="8940723" y="-96860"/>
                  <a:pt x="10130167" y="0"/>
                </a:cubicBezTo>
                <a:cubicBezTo>
                  <a:pt x="10258849" y="-8014"/>
                  <a:pt x="10392780" y="91524"/>
                  <a:pt x="10382206" y="252039"/>
                </a:cubicBezTo>
                <a:cubicBezTo>
                  <a:pt x="10439102" y="700087"/>
                  <a:pt x="10318976" y="782946"/>
                  <a:pt x="10382206" y="1260162"/>
                </a:cubicBezTo>
                <a:cubicBezTo>
                  <a:pt x="10378843" y="1400577"/>
                  <a:pt x="10263717" y="1511277"/>
                  <a:pt x="10130167" y="1512201"/>
                </a:cubicBezTo>
                <a:cubicBezTo>
                  <a:pt x="8587571" y="1351494"/>
                  <a:pt x="3045871" y="1551868"/>
                  <a:pt x="252039" y="1512201"/>
                </a:cubicBezTo>
                <a:cubicBezTo>
                  <a:pt x="102442" y="1510101"/>
                  <a:pt x="-5665" y="1396792"/>
                  <a:pt x="0" y="1260162"/>
                </a:cubicBezTo>
                <a:cubicBezTo>
                  <a:pt x="47118" y="1136177"/>
                  <a:pt x="-41265" y="404593"/>
                  <a:pt x="0" y="2520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2" name="Picture 18">
            <a:extLst>
              <a:ext uri="{FF2B5EF4-FFF2-40B4-BE49-F238E27FC236}">
                <a16:creationId xmlns:a16="http://schemas.microsoft.com/office/drawing/2014/main" id="{6250907E-FFEE-9757-B82F-DBE658193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46925" y="3617878"/>
            <a:ext cx="4215041" cy="3498484"/>
          </a:xfrm>
          <a:prstGeom prst="rect">
            <a:avLst/>
          </a:prstGeom>
        </p:spPr>
      </p:pic>
      <p:sp>
        <p:nvSpPr>
          <p:cNvPr id="4" name="TextBox 3">
            <a:extLst>
              <a:ext uri="{FF2B5EF4-FFF2-40B4-BE49-F238E27FC236}">
                <a16:creationId xmlns:a16="http://schemas.microsoft.com/office/drawing/2014/main" id="{4ECCBAE7-B143-EC4B-A9A6-C105970DB889}"/>
              </a:ext>
            </a:extLst>
          </p:cNvPr>
          <p:cNvSpPr txBox="1"/>
          <p:nvPr/>
        </p:nvSpPr>
        <p:spPr>
          <a:xfrm>
            <a:off x="7734103" y="1680280"/>
            <a:ext cx="3599079" cy="2062103"/>
          </a:xfrm>
          <a:prstGeom prst="rect">
            <a:avLst/>
          </a:prstGeom>
          <a:noFill/>
        </p:spPr>
        <p:txBody>
          <a:bodyPr wrap="square" rtlCol="0">
            <a:spAutoFit/>
          </a:bodyPr>
          <a:lstStyle/>
          <a:p>
            <a:pPr algn="ctr" defTabSz="1219170">
              <a:buClr>
                <a:srgbClr val="000000"/>
              </a:buClr>
            </a:pPr>
            <a:r>
              <a:rPr lang="en-US" sz="6400" kern="0">
                <a:solidFill>
                  <a:srgbClr val="00B050"/>
                </a:solidFill>
                <a:effectLst>
                  <a:glow rad="63500">
                    <a:srgbClr val="F1CB3A">
                      <a:satMod val="175000"/>
                      <a:alpha val="40000"/>
                    </a:srgbClr>
                  </a:glow>
                </a:effectLst>
                <a:latin typeface="LNTH-Hoa Nho LNTH" pitchFamily="2" charset="0"/>
                <a:cs typeface="Arial"/>
                <a:sym typeface="Arial"/>
              </a:rPr>
              <a:t>Chia sẻ trước lớp</a:t>
            </a:r>
          </a:p>
        </p:txBody>
      </p:sp>
    </p:spTree>
    <p:extLst>
      <p:ext uri="{BB962C8B-B14F-4D97-AF65-F5344CB8AC3E}">
        <p14:creationId xmlns:p14="http://schemas.microsoft.com/office/powerpoint/2010/main" val="15003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093472" cy="1024697"/>
          </a:xfrm>
          <a:custGeom>
            <a:avLst/>
            <a:gdLst>
              <a:gd name="connsiteX0" fmla="*/ 0 w 10093472"/>
              <a:gd name="connsiteY0" fmla="*/ 170786 h 1024697"/>
              <a:gd name="connsiteX1" fmla="*/ 170786 w 10093472"/>
              <a:gd name="connsiteY1" fmla="*/ 0 h 1024697"/>
              <a:gd name="connsiteX2" fmla="*/ 9922686 w 10093472"/>
              <a:gd name="connsiteY2" fmla="*/ 0 h 1024697"/>
              <a:gd name="connsiteX3" fmla="*/ 10093472 w 10093472"/>
              <a:gd name="connsiteY3" fmla="*/ 170786 h 1024697"/>
              <a:gd name="connsiteX4" fmla="*/ 10093472 w 10093472"/>
              <a:gd name="connsiteY4" fmla="*/ 853911 h 1024697"/>
              <a:gd name="connsiteX5" fmla="*/ 9922686 w 10093472"/>
              <a:gd name="connsiteY5" fmla="*/ 1024697 h 1024697"/>
              <a:gd name="connsiteX6" fmla="*/ 170786 w 10093472"/>
              <a:gd name="connsiteY6" fmla="*/ 1024697 h 1024697"/>
              <a:gd name="connsiteX7" fmla="*/ 0 w 10093472"/>
              <a:gd name="connsiteY7" fmla="*/ 853911 h 1024697"/>
              <a:gd name="connsiteX8" fmla="*/ 0 w 10093472"/>
              <a:gd name="connsiteY8" fmla="*/ 170786 h 102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3472" h="1024697" fill="none" extrusionOk="0">
                <a:moveTo>
                  <a:pt x="0" y="170786"/>
                </a:moveTo>
                <a:cubicBezTo>
                  <a:pt x="258" y="83444"/>
                  <a:pt x="81889" y="9107"/>
                  <a:pt x="170786" y="0"/>
                </a:cubicBezTo>
                <a:cubicBezTo>
                  <a:pt x="2836334" y="72427"/>
                  <a:pt x="7139090" y="61419"/>
                  <a:pt x="9922686" y="0"/>
                </a:cubicBezTo>
                <a:cubicBezTo>
                  <a:pt x="10015956" y="-7248"/>
                  <a:pt x="10076671" y="71381"/>
                  <a:pt x="10093472" y="170786"/>
                </a:cubicBezTo>
                <a:cubicBezTo>
                  <a:pt x="10083954" y="349375"/>
                  <a:pt x="10034390" y="634310"/>
                  <a:pt x="10093472" y="853911"/>
                </a:cubicBezTo>
                <a:cubicBezTo>
                  <a:pt x="10095447" y="938213"/>
                  <a:pt x="10005667" y="1011982"/>
                  <a:pt x="9922686" y="1024697"/>
                </a:cubicBezTo>
                <a:cubicBezTo>
                  <a:pt x="6733731" y="1054524"/>
                  <a:pt x="4192249" y="945391"/>
                  <a:pt x="170786" y="1024697"/>
                </a:cubicBezTo>
                <a:cubicBezTo>
                  <a:pt x="85502" y="1023675"/>
                  <a:pt x="-4893" y="949202"/>
                  <a:pt x="0" y="853911"/>
                </a:cubicBezTo>
                <a:cubicBezTo>
                  <a:pt x="-51744" y="738152"/>
                  <a:pt x="-45949" y="423130"/>
                  <a:pt x="0" y="170786"/>
                </a:cubicBezTo>
                <a:close/>
              </a:path>
              <a:path w="10093472" h="1024697" stroke="0" extrusionOk="0">
                <a:moveTo>
                  <a:pt x="0" y="170786"/>
                </a:moveTo>
                <a:cubicBezTo>
                  <a:pt x="5764" y="78034"/>
                  <a:pt x="77515" y="2191"/>
                  <a:pt x="170786" y="0"/>
                </a:cubicBezTo>
                <a:cubicBezTo>
                  <a:pt x="1770842" y="123000"/>
                  <a:pt x="5460147" y="-96860"/>
                  <a:pt x="9922686" y="0"/>
                </a:cubicBezTo>
                <a:cubicBezTo>
                  <a:pt x="10007884" y="-6954"/>
                  <a:pt x="10100118" y="63065"/>
                  <a:pt x="10093472" y="170786"/>
                </a:cubicBezTo>
                <a:cubicBezTo>
                  <a:pt x="10124151" y="508969"/>
                  <a:pt x="10150583" y="516810"/>
                  <a:pt x="10093472" y="853911"/>
                </a:cubicBezTo>
                <a:cubicBezTo>
                  <a:pt x="10089027" y="949844"/>
                  <a:pt x="10009474" y="1023464"/>
                  <a:pt x="9922686" y="1024697"/>
                </a:cubicBezTo>
                <a:cubicBezTo>
                  <a:pt x="7144635" y="863990"/>
                  <a:pt x="2043154" y="1064364"/>
                  <a:pt x="170786" y="1024697"/>
                </a:cubicBezTo>
                <a:cubicBezTo>
                  <a:pt x="66904" y="1022766"/>
                  <a:pt x="-8579" y="944347"/>
                  <a:pt x="0" y="853911"/>
                </a:cubicBezTo>
                <a:cubicBezTo>
                  <a:pt x="-37290" y="568072"/>
                  <a:pt x="-39250" y="473860"/>
                  <a:pt x="0" y="17078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FF0000"/>
                </a:solidFill>
                <a:latin typeface="UVN Da Lat" panose="03060902030302020204" pitchFamily="66" charset="0"/>
                <a:sym typeface="Arial"/>
              </a:rPr>
              <a:t>Tình huống thể hiện sự bất hòa là:</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4"/>
          <a:srcRect l="3393" t="32193" r="72091" b="31476"/>
          <a:stretch/>
        </p:blipFill>
        <p:spPr>
          <a:xfrm>
            <a:off x="251698" y="1465544"/>
            <a:ext cx="2960217" cy="2467661"/>
          </a:xfrm>
          <a:prstGeom prst="rect">
            <a:avLst/>
          </a:prstGeom>
          <a:ln>
            <a:solidFill>
              <a:srgbClr val="00B050"/>
            </a:solidFill>
          </a:ln>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4"/>
          <a:srcRect l="27195" t="31534" r="48289" b="32135"/>
          <a:stretch/>
        </p:blipFill>
        <p:spPr>
          <a:xfrm>
            <a:off x="3384090" y="1465544"/>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5"/>
          <a:srcRect l="22320" t="31004" r="56374" b="34309"/>
          <a:stretch/>
        </p:blipFill>
        <p:spPr>
          <a:xfrm>
            <a:off x="251698" y="3933206"/>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5"/>
          <a:srcRect l="43306" t="29995" r="31200" b="34022"/>
          <a:stretch/>
        </p:blipFill>
        <p:spPr>
          <a:xfrm>
            <a:off x="3384090" y="3933206"/>
            <a:ext cx="3082959" cy="2710785"/>
          </a:xfrm>
          <a:prstGeom prst="rect">
            <a:avLst/>
          </a:prstGeom>
        </p:spPr>
      </p:pic>
      <p:sp>
        <p:nvSpPr>
          <p:cNvPr id="2" name="Rectangle: Rounded Corners 1">
            <a:extLst>
              <a:ext uri="{FF2B5EF4-FFF2-40B4-BE49-F238E27FC236}">
                <a16:creationId xmlns:a16="http://schemas.microsoft.com/office/drawing/2014/main" id="{905D0467-D250-362F-C01F-2F0A69BC76F8}"/>
              </a:ext>
            </a:extLst>
          </p:cNvPr>
          <p:cNvSpPr/>
          <p:nvPr/>
        </p:nvSpPr>
        <p:spPr>
          <a:xfrm>
            <a:off x="6639222" y="1336243"/>
            <a:ext cx="5301079" cy="1413159"/>
          </a:xfrm>
          <a:custGeom>
            <a:avLst/>
            <a:gdLst>
              <a:gd name="connsiteX0" fmla="*/ 0 w 5301079"/>
              <a:gd name="connsiteY0" fmla="*/ 235531 h 1413159"/>
              <a:gd name="connsiteX1" fmla="*/ 235531 w 5301079"/>
              <a:gd name="connsiteY1" fmla="*/ 0 h 1413159"/>
              <a:gd name="connsiteX2" fmla="*/ 828933 w 5301079"/>
              <a:gd name="connsiteY2" fmla="*/ 0 h 1413159"/>
              <a:gd name="connsiteX3" fmla="*/ 1615536 w 5301079"/>
              <a:gd name="connsiteY3" fmla="*/ 0 h 1413159"/>
              <a:gd name="connsiteX4" fmla="*/ 2257238 w 5301079"/>
              <a:gd name="connsiteY4" fmla="*/ 0 h 1413159"/>
              <a:gd name="connsiteX5" fmla="*/ 2802340 w 5301079"/>
              <a:gd name="connsiteY5" fmla="*/ 0 h 1413159"/>
              <a:gd name="connsiteX6" fmla="*/ 3395742 w 5301079"/>
              <a:gd name="connsiteY6" fmla="*/ 0 h 1413159"/>
              <a:gd name="connsiteX7" fmla="*/ 4134045 w 5301079"/>
              <a:gd name="connsiteY7" fmla="*/ 0 h 1413159"/>
              <a:gd name="connsiteX8" fmla="*/ 5065548 w 5301079"/>
              <a:gd name="connsiteY8" fmla="*/ 0 h 1413159"/>
              <a:gd name="connsiteX9" fmla="*/ 5301079 w 5301079"/>
              <a:gd name="connsiteY9" fmla="*/ 235531 h 1413159"/>
              <a:gd name="connsiteX10" fmla="*/ 5301079 w 5301079"/>
              <a:gd name="connsiteY10" fmla="*/ 716000 h 1413159"/>
              <a:gd name="connsiteX11" fmla="*/ 5301079 w 5301079"/>
              <a:gd name="connsiteY11" fmla="*/ 1177628 h 1413159"/>
              <a:gd name="connsiteX12" fmla="*/ 5065548 w 5301079"/>
              <a:gd name="connsiteY12" fmla="*/ 1413159 h 1413159"/>
              <a:gd name="connsiteX13" fmla="*/ 4278945 w 5301079"/>
              <a:gd name="connsiteY13" fmla="*/ 1413159 h 1413159"/>
              <a:gd name="connsiteX14" fmla="*/ 3685543 w 5301079"/>
              <a:gd name="connsiteY14" fmla="*/ 1413159 h 1413159"/>
              <a:gd name="connsiteX15" fmla="*/ 2947241 w 5301079"/>
              <a:gd name="connsiteY15" fmla="*/ 1413159 h 1413159"/>
              <a:gd name="connsiteX16" fmla="*/ 2353838 w 5301079"/>
              <a:gd name="connsiteY16" fmla="*/ 1413159 h 1413159"/>
              <a:gd name="connsiteX17" fmla="*/ 1615536 w 5301079"/>
              <a:gd name="connsiteY17" fmla="*/ 1413159 h 1413159"/>
              <a:gd name="connsiteX18" fmla="*/ 1070434 w 5301079"/>
              <a:gd name="connsiteY18" fmla="*/ 1413159 h 1413159"/>
              <a:gd name="connsiteX19" fmla="*/ 235531 w 5301079"/>
              <a:gd name="connsiteY19" fmla="*/ 1413159 h 1413159"/>
              <a:gd name="connsiteX20" fmla="*/ 0 w 5301079"/>
              <a:gd name="connsiteY20" fmla="*/ 1177628 h 1413159"/>
              <a:gd name="connsiteX21" fmla="*/ 0 w 5301079"/>
              <a:gd name="connsiteY21" fmla="*/ 697159 h 1413159"/>
              <a:gd name="connsiteX22" fmla="*/ 0 w 5301079"/>
              <a:gd name="connsiteY22" fmla="*/ 235531 h 141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413159" fill="none" extrusionOk="0">
                <a:moveTo>
                  <a:pt x="0" y="235531"/>
                </a:moveTo>
                <a:cubicBezTo>
                  <a:pt x="16068" y="99297"/>
                  <a:pt x="100338" y="4625"/>
                  <a:pt x="235531" y="0"/>
                </a:cubicBezTo>
                <a:cubicBezTo>
                  <a:pt x="424098" y="24757"/>
                  <a:pt x="568348" y="7036"/>
                  <a:pt x="828933" y="0"/>
                </a:cubicBezTo>
                <a:cubicBezTo>
                  <a:pt x="1089518" y="-7036"/>
                  <a:pt x="1388996" y="28386"/>
                  <a:pt x="1615536" y="0"/>
                </a:cubicBezTo>
                <a:cubicBezTo>
                  <a:pt x="1842076" y="-28386"/>
                  <a:pt x="2019880" y="19234"/>
                  <a:pt x="2257238" y="0"/>
                </a:cubicBezTo>
                <a:cubicBezTo>
                  <a:pt x="2494596" y="-19234"/>
                  <a:pt x="2681234" y="26676"/>
                  <a:pt x="2802340" y="0"/>
                </a:cubicBezTo>
                <a:cubicBezTo>
                  <a:pt x="2923446" y="-26676"/>
                  <a:pt x="3099821" y="21398"/>
                  <a:pt x="3395742" y="0"/>
                </a:cubicBezTo>
                <a:cubicBezTo>
                  <a:pt x="3691663" y="-21398"/>
                  <a:pt x="3847264" y="-36379"/>
                  <a:pt x="4134045" y="0"/>
                </a:cubicBezTo>
                <a:cubicBezTo>
                  <a:pt x="4420826" y="36379"/>
                  <a:pt x="4834955" y="8591"/>
                  <a:pt x="5065548" y="0"/>
                </a:cubicBezTo>
                <a:cubicBezTo>
                  <a:pt x="5209464" y="-18353"/>
                  <a:pt x="5310642" y="109745"/>
                  <a:pt x="5301079" y="235531"/>
                </a:cubicBezTo>
                <a:cubicBezTo>
                  <a:pt x="5324202" y="359400"/>
                  <a:pt x="5293672" y="494128"/>
                  <a:pt x="5301079" y="716000"/>
                </a:cubicBezTo>
                <a:cubicBezTo>
                  <a:pt x="5308486" y="937872"/>
                  <a:pt x="5323397" y="967011"/>
                  <a:pt x="5301079" y="1177628"/>
                </a:cubicBezTo>
                <a:cubicBezTo>
                  <a:pt x="5316904" y="1287739"/>
                  <a:pt x="5209412" y="1412796"/>
                  <a:pt x="5065548" y="1413159"/>
                </a:cubicBezTo>
                <a:cubicBezTo>
                  <a:pt x="4676711" y="1390143"/>
                  <a:pt x="4576759" y="1434721"/>
                  <a:pt x="4278945" y="1413159"/>
                </a:cubicBezTo>
                <a:cubicBezTo>
                  <a:pt x="3981131" y="1391597"/>
                  <a:pt x="3956834" y="1429398"/>
                  <a:pt x="3685543" y="1413159"/>
                </a:cubicBezTo>
                <a:cubicBezTo>
                  <a:pt x="3414252" y="1396920"/>
                  <a:pt x="3146961" y="1405550"/>
                  <a:pt x="2947241" y="1413159"/>
                </a:cubicBezTo>
                <a:cubicBezTo>
                  <a:pt x="2747521" y="1420768"/>
                  <a:pt x="2636924" y="1394753"/>
                  <a:pt x="2353838" y="1413159"/>
                </a:cubicBezTo>
                <a:cubicBezTo>
                  <a:pt x="2070752" y="1431565"/>
                  <a:pt x="1853699" y="1439341"/>
                  <a:pt x="1615536" y="1413159"/>
                </a:cubicBezTo>
                <a:cubicBezTo>
                  <a:pt x="1377373" y="1386977"/>
                  <a:pt x="1285271" y="1414389"/>
                  <a:pt x="1070434" y="1413159"/>
                </a:cubicBezTo>
                <a:cubicBezTo>
                  <a:pt x="855597" y="1411929"/>
                  <a:pt x="507677" y="1422677"/>
                  <a:pt x="235531" y="1413159"/>
                </a:cubicBezTo>
                <a:cubicBezTo>
                  <a:pt x="108397" y="1408616"/>
                  <a:pt x="-5152" y="1298628"/>
                  <a:pt x="0" y="1177628"/>
                </a:cubicBezTo>
                <a:cubicBezTo>
                  <a:pt x="21499" y="1068817"/>
                  <a:pt x="-17638" y="914260"/>
                  <a:pt x="0" y="697159"/>
                </a:cubicBezTo>
                <a:cubicBezTo>
                  <a:pt x="17638" y="480058"/>
                  <a:pt x="-12003" y="387469"/>
                  <a:pt x="0" y="235531"/>
                </a:cubicBezTo>
                <a:close/>
              </a:path>
              <a:path w="5301079" h="1413159" stroke="0" extrusionOk="0">
                <a:moveTo>
                  <a:pt x="0" y="235531"/>
                </a:moveTo>
                <a:cubicBezTo>
                  <a:pt x="-4144" y="82109"/>
                  <a:pt x="115671" y="-4292"/>
                  <a:pt x="235531" y="0"/>
                </a:cubicBezTo>
                <a:cubicBezTo>
                  <a:pt x="491120" y="33355"/>
                  <a:pt x="648323" y="-7721"/>
                  <a:pt x="973834" y="0"/>
                </a:cubicBezTo>
                <a:cubicBezTo>
                  <a:pt x="1299345" y="7721"/>
                  <a:pt x="1459266" y="8329"/>
                  <a:pt x="1615536" y="0"/>
                </a:cubicBezTo>
                <a:cubicBezTo>
                  <a:pt x="1771806" y="-8329"/>
                  <a:pt x="2105328" y="-8652"/>
                  <a:pt x="2402139" y="0"/>
                </a:cubicBezTo>
                <a:cubicBezTo>
                  <a:pt x="2698950" y="8652"/>
                  <a:pt x="2927453" y="3045"/>
                  <a:pt x="3140441" y="0"/>
                </a:cubicBezTo>
                <a:cubicBezTo>
                  <a:pt x="3353429" y="-3045"/>
                  <a:pt x="3537748" y="-30006"/>
                  <a:pt x="3830444" y="0"/>
                </a:cubicBezTo>
                <a:cubicBezTo>
                  <a:pt x="4123140" y="30006"/>
                  <a:pt x="4109698" y="-18904"/>
                  <a:pt x="4375546" y="0"/>
                </a:cubicBezTo>
                <a:cubicBezTo>
                  <a:pt x="4641394" y="18904"/>
                  <a:pt x="4824672" y="4252"/>
                  <a:pt x="5065548" y="0"/>
                </a:cubicBezTo>
                <a:cubicBezTo>
                  <a:pt x="5200920" y="393"/>
                  <a:pt x="5280840" y="90152"/>
                  <a:pt x="5301079" y="235531"/>
                </a:cubicBezTo>
                <a:cubicBezTo>
                  <a:pt x="5321967" y="358989"/>
                  <a:pt x="5297657" y="560521"/>
                  <a:pt x="5301079" y="706580"/>
                </a:cubicBezTo>
                <a:cubicBezTo>
                  <a:pt x="5304501" y="852639"/>
                  <a:pt x="5290916" y="1055502"/>
                  <a:pt x="5301079" y="1177628"/>
                </a:cubicBezTo>
                <a:cubicBezTo>
                  <a:pt x="5303418" y="1299337"/>
                  <a:pt x="5220616" y="1414979"/>
                  <a:pt x="5065548" y="1413159"/>
                </a:cubicBezTo>
                <a:cubicBezTo>
                  <a:pt x="4843730" y="1393617"/>
                  <a:pt x="4702272" y="1383656"/>
                  <a:pt x="4472146" y="1413159"/>
                </a:cubicBezTo>
                <a:cubicBezTo>
                  <a:pt x="4242020" y="1442662"/>
                  <a:pt x="3999981" y="1414206"/>
                  <a:pt x="3733843" y="1413159"/>
                </a:cubicBezTo>
                <a:cubicBezTo>
                  <a:pt x="3467705" y="1412112"/>
                  <a:pt x="3301446" y="1434661"/>
                  <a:pt x="2995541" y="1413159"/>
                </a:cubicBezTo>
                <a:cubicBezTo>
                  <a:pt x="2689636" y="1391657"/>
                  <a:pt x="2509286" y="1382188"/>
                  <a:pt x="2257238" y="1413159"/>
                </a:cubicBezTo>
                <a:cubicBezTo>
                  <a:pt x="2005190" y="1444130"/>
                  <a:pt x="1864996" y="1423423"/>
                  <a:pt x="1663836" y="1413159"/>
                </a:cubicBezTo>
                <a:cubicBezTo>
                  <a:pt x="1462676" y="1402895"/>
                  <a:pt x="1200970" y="1432694"/>
                  <a:pt x="1022134" y="1413159"/>
                </a:cubicBezTo>
                <a:cubicBezTo>
                  <a:pt x="843298" y="1393624"/>
                  <a:pt x="596507" y="1437901"/>
                  <a:pt x="235531" y="1413159"/>
                </a:cubicBezTo>
                <a:cubicBezTo>
                  <a:pt x="101819" y="1439796"/>
                  <a:pt x="12928" y="1319083"/>
                  <a:pt x="0" y="1177628"/>
                </a:cubicBezTo>
                <a:cubicBezTo>
                  <a:pt x="-5311" y="1043175"/>
                  <a:pt x="-8523" y="896651"/>
                  <a:pt x="0" y="725421"/>
                </a:cubicBezTo>
                <a:cubicBezTo>
                  <a:pt x="8523" y="554191"/>
                  <a:pt x="-497" y="463496"/>
                  <a:pt x="0" y="235531"/>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1: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với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việc</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chạm</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3" name="Rectangle: Rounded Corners 2">
            <a:extLst>
              <a:ext uri="{FF2B5EF4-FFF2-40B4-BE49-F238E27FC236}">
                <a16:creationId xmlns:a16="http://schemas.microsoft.com/office/drawing/2014/main" id="{754241F8-A5D2-C7DE-1EAE-415F164E6BC8}"/>
              </a:ext>
            </a:extLst>
          </p:cNvPr>
          <p:cNvSpPr/>
          <p:nvPr/>
        </p:nvSpPr>
        <p:spPr>
          <a:xfrm>
            <a:off x="6639221" y="3017838"/>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chemeClr val="accent3">
                <a:lumMod val="25000"/>
              </a:schemeClr>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a:solidFill>
                  <a:srgbClr val="ECB6BD">
                    <a:lumMod val="25000"/>
                  </a:srgbClr>
                </a:solidFill>
                <a:latin typeface="Calibri" panose="020F0502020204030204" pitchFamily="34" charset="0"/>
                <a:ea typeface="Calibri" panose="020F0502020204030204" pitchFamily="34" charset="0"/>
                <a:cs typeface="Calibri" panose="020F0502020204030204" pitchFamily="34" charset="0"/>
                <a:sym typeface="Arial"/>
              </a:rPr>
              <a:t>Tranh 2: Tình huống bất hòa. Biểu hiện: tranh cãi, giành nhau cái ghế.</a:t>
            </a:r>
          </a:p>
        </p:txBody>
      </p:sp>
      <p:sp>
        <p:nvSpPr>
          <p:cNvPr id="4" name="Rectangle: Rounded Corners 3">
            <a:extLst>
              <a:ext uri="{FF2B5EF4-FFF2-40B4-BE49-F238E27FC236}">
                <a16:creationId xmlns:a16="http://schemas.microsoft.com/office/drawing/2014/main" id="{944DC3EC-9346-84BA-FAF4-577D4F2BDB45}"/>
              </a:ext>
            </a:extLst>
          </p:cNvPr>
          <p:cNvSpPr/>
          <p:nvPr/>
        </p:nvSpPr>
        <p:spPr>
          <a:xfrm>
            <a:off x="6639220" y="4869710"/>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rgbClr val="00B05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4: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đổ</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cho</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123658"/>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tình huống bất hòa khác mà em biết</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algn="ctr" defTabSz="604738"/>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Cùng</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nhau</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chia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sẻ</a:t>
            </a:r>
            <a:endPar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01945" y="322622"/>
            <a:ext cx="4746806" cy="2554545"/>
          </a:xfrm>
          <a:prstGeom prst="rect">
            <a:avLst/>
          </a:prstGeom>
          <a:noFill/>
        </p:spPr>
        <p:txBody>
          <a:bodyPr wrap="square" rtlCol="0">
            <a:spAutoFit/>
          </a:bodyPr>
          <a:lstStyle/>
          <a:p>
            <a:pPr lvl="0" algn="just" defTabSz="604708">
              <a:defRPr/>
            </a:pPr>
            <a:r>
              <a:rPr lang="en-US" sz="3200" b="1" dirty="0">
                <a:solidFill>
                  <a:prstClr val="white"/>
                </a:solidFill>
                <a:latin typeface="Calibri" panose="020F0502020204030204"/>
                <a:cs typeface="Arial"/>
                <a:sym typeface="Arial"/>
              </a:rPr>
              <a:t>	C</a:t>
            </a:r>
            <a:r>
              <a:rPr lang="vi-VN" sz="3200" b="1" dirty="0">
                <a:solidFill>
                  <a:prstClr val="white"/>
                </a:solidFill>
                <a:latin typeface="Calibri" panose="020F0502020204030204"/>
                <a:cs typeface="Arial"/>
                <a:sym typeface="Arial"/>
              </a:rPr>
              <a:t>ác bi</a:t>
            </a:r>
            <a:r>
              <a:rPr lang="en-US" sz="3200" b="1" dirty="0">
                <a:solidFill>
                  <a:prstClr val="white"/>
                </a:solidFill>
                <a:latin typeface="Calibri" panose="020F0502020204030204"/>
                <a:cs typeface="Arial"/>
                <a:sym typeface="Arial"/>
              </a:rPr>
              <a:t>ể</a:t>
            </a:r>
            <a:r>
              <a:rPr lang="vi-VN" sz="3200" b="1" dirty="0">
                <a:solidFill>
                  <a:prstClr val="white"/>
                </a:solidFill>
                <a:latin typeface="Calibri" panose="020F0502020204030204"/>
                <a:cs typeface="Arial"/>
                <a:sym typeface="Arial"/>
              </a:rPr>
              <a:t>u hiện bất hòa với bạn bè mà em biết: không giữ lời hứa; làm rách sách của bạn; nói xấu sau lưng bạn;….</a:t>
            </a:r>
            <a:endParaRPr kumimoji="0" lang="en-US" sz="3200" b="1"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358923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881496" y="1205200"/>
            <a:ext cx="3252060"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B1585"/>
                </a:solidFill>
                <a:effectLst/>
                <a:uLnTx/>
                <a:uFillTx/>
                <a:latin typeface="#9Slide05 SVNClementine" panose="020F0502020204030203" pitchFamily="34" charset="0"/>
                <a:ea typeface="+mn-ea"/>
                <a:cs typeface="Arial"/>
                <a:sym typeface="Arial"/>
              </a:rPr>
              <a:t>Hoạt động 3</a:t>
            </a:r>
            <a:endPar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endParaRPr>
          </a:p>
        </p:txBody>
      </p:sp>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4163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7200">
                <a:solidFill>
                  <a:prstClr val="white">
                    <a:lumMod val="10000"/>
                  </a:prstClr>
                </a:solidFill>
                <a:latin typeface="#9Slide05 Phobia" panose="02000506000000020003" pitchFamily="2" charset="0"/>
                <a:cs typeface="Arial"/>
                <a:sym typeface="Arial"/>
              </a:rPr>
              <a:t>Quan sát </a:t>
            </a:r>
            <a:r>
              <a:rPr kumimoji="0" lang="en-US" sz="7200" b="0" i="0" u="none" strike="noStrike" kern="1200" cap="none" spc="0" normalizeH="0" baseline="0" noProof="0">
                <a:ln>
                  <a:noFill/>
                </a:ln>
                <a:solidFill>
                  <a:prstClr val="white">
                    <a:lumMod val="10000"/>
                  </a:prstClr>
                </a:solidFill>
                <a:effectLst/>
                <a:uLnTx/>
                <a:uFillTx/>
                <a:latin typeface="#9Slide05 Phobia" panose="02000506000000020003" pitchFamily="2" charset="0"/>
                <a:ea typeface="+mn-ea"/>
                <a:cs typeface="Arial"/>
                <a:sym typeface="Arial"/>
              </a:rPr>
              <a:t>tình huống và cho biết lợi ích của việc xử lí bất hòa</a:t>
            </a:r>
            <a:endParaRPr kumimoji="0" lang="en-US" sz="72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2.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439015"/>
            <a:ext cx="4516644" cy="2310371"/>
          </a:xfrm>
          <a:custGeom>
            <a:avLst/>
            <a:gdLst>
              <a:gd name="connsiteX0" fmla="*/ 845380 w 4516644"/>
              <a:gd name="connsiteY0" fmla="*/ 2785568 h 2310371"/>
              <a:gd name="connsiteX1" fmla="*/ 965979 w 4516644"/>
              <a:gd name="connsiteY1" fmla="*/ 2102522 h 2310371"/>
              <a:gd name="connsiteX2" fmla="*/ 1267986 w 4516644"/>
              <a:gd name="connsiteY2" fmla="*/ 116999 h 2310371"/>
              <a:gd name="connsiteX3" fmla="*/ 3121125 w 4516644"/>
              <a:gd name="connsiteY3" fmla="*/ 87632 h 2310371"/>
              <a:gd name="connsiteX4" fmla="*/ 3704177 w 4516644"/>
              <a:gd name="connsiteY4" fmla="*/ 2042576 h 2310371"/>
              <a:gd name="connsiteX5" fmla="*/ 1753849 w 4516644"/>
              <a:gd name="connsiteY5" fmla="*/ 2281181 h 2310371"/>
              <a:gd name="connsiteX6" fmla="*/ 845380 w 4516644"/>
              <a:gd name="connsiteY6" fmla="*/ 2785568 h 23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644" h="2310371" fill="none" extrusionOk="0">
                <a:moveTo>
                  <a:pt x="845380" y="2785568"/>
                </a:moveTo>
                <a:cubicBezTo>
                  <a:pt x="863069" y="2652590"/>
                  <a:pt x="943208" y="2218105"/>
                  <a:pt x="965979" y="2102522"/>
                </a:cubicBezTo>
                <a:cubicBezTo>
                  <a:pt x="-371922" y="1802487"/>
                  <a:pt x="-274411" y="589463"/>
                  <a:pt x="1267986" y="116999"/>
                </a:cubicBezTo>
                <a:cubicBezTo>
                  <a:pt x="1883796" y="-114509"/>
                  <a:pt x="2493484" y="31479"/>
                  <a:pt x="3121125" y="87632"/>
                </a:cubicBezTo>
                <a:cubicBezTo>
                  <a:pt x="4691430" y="513992"/>
                  <a:pt x="4989416" y="1508674"/>
                  <a:pt x="3704177" y="2042576"/>
                </a:cubicBezTo>
                <a:cubicBezTo>
                  <a:pt x="3162043" y="2284307"/>
                  <a:pt x="2459382" y="2376805"/>
                  <a:pt x="1753849" y="2281181"/>
                </a:cubicBezTo>
                <a:cubicBezTo>
                  <a:pt x="1551861" y="2470055"/>
                  <a:pt x="1034841" y="2717575"/>
                  <a:pt x="845380" y="2785568"/>
                </a:cubicBezTo>
                <a:close/>
              </a:path>
              <a:path w="4516644" h="2310371" stroke="0" extrusionOk="0">
                <a:moveTo>
                  <a:pt x="845380" y="2785568"/>
                </a:moveTo>
                <a:cubicBezTo>
                  <a:pt x="887041" y="2604388"/>
                  <a:pt x="994020" y="2180716"/>
                  <a:pt x="965979" y="2102522"/>
                </a:cubicBezTo>
                <a:cubicBezTo>
                  <a:pt x="-249357" y="1680498"/>
                  <a:pt x="-302554" y="618621"/>
                  <a:pt x="1267986" y="116999"/>
                </a:cubicBezTo>
                <a:cubicBezTo>
                  <a:pt x="1895600" y="-27461"/>
                  <a:pt x="2565726" y="-78009"/>
                  <a:pt x="3121125" y="87632"/>
                </a:cubicBezTo>
                <a:cubicBezTo>
                  <a:pt x="4717556" y="416458"/>
                  <a:pt x="4978947" y="1510755"/>
                  <a:pt x="3704177" y="2042576"/>
                </a:cubicBezTo>
                <a:cubicBezTo>
                  <a:pt x="3116120" y="2238125"/>
                  <a:pt x="2527824" y="2458372"/>
                  <a:pt x="1753849" y="2281181"/>
                </a:cubicBezTo>
                <a:cubicBezTo>
                  <a:pt x="1446992" y="2347509"/>
                  <a:pt x="1311530" y="2567033"/>
                  <a:pt x="845380" y="2785568"/>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Em</a:t>
            </a:r>
            <a:r>
              <a:rPr kumimoji="0" lang="en-US" sz="4800" b="0" i="0" u="none" strike="noStrike" kern="1200" cap="none" spc="0" normalizeH="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 hãy nêu tình huống trong tranh</a:t>
            </a:r>
            <a:endPar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Khởi</a:t>
            </a:r>
            <a:r>
              <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rPr>
              <a:t> </a:t>
            </a:r>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động</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1188720" y="1942430"/>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Thảo luận nhóm</a:t>
            </a:r>
          </a:p>
        </p:txBody>
      </p:sp>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8">
            <a:extLst>
              <a:ext uri="{FF2B5EF4-FFF2-40B4-BE49-F238E27FC236}">
                <a16:creationId xmlns:a16="http://schemas.microsoft.com/office/drawing/2014/main" id="{F56671F1-DCDD-BF7C-D30D-F17A07066D80}"/>
              </a:ext>
            </a:extLst>
          </p:cNvPr>
          <p:cNvSpPr/>
          <p:nvPr/>
        </p:nvSpPr>
        <p:spPr>
          <a:xfrm>
            <a:off x="1175556" y="1731653"/>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Chia sẻ trước lớp</a:t>
            </a: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59" y="3608980"/>
            <a:ext cx="4215041" cy="3498484"/>
          </a:xfrm>
          <a:prstGeom prst="rect">
            <a:avLst/>
          </a:prstGeom>
        </p:spPr>
      </p:pic>
    </p:spTree>
    <p:extLst>
      <p:ext uri="{BB962C8B-B14F-4D97-AF65-F5344CB8AC3E}">
        <p14:creationId xmlns:p14="http://schemas.microsoft.com/office/powerpoint/2010/main" val="1337278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11470" y="341672"/>
            <a:ext cx="4600989" cy="2800767"/>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lợi ích khác của việc xử lí  tình huống bất hòa</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01551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8256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peech Bubble: Rectangle with Corners Rounded 1">
            <a:extLst>
              <a:ext uri="{FF2B5EF4-FFF2-40B4-BE49-F238E27FC236}">
                <a16:creationId xmlns:a16="http://schemas.microsoft.com/office/drawing/2014/main" id="{4E0FD400-8B72-9169-0925-C8642A288DFD}"/>
              </a:ext>
            </a:extLst>
          </p:cNvPr>
          <p:cNvSpPr/>
          <p:nvPr/>
        </p:nvSpPr>
        <p:spPr>
          <a:xfrm>
            <a:off x="556169" y="1873106"/>
            <a:ext cx="4570075" cy="3713878"/>
          </a:xfrm>
          <a:prstGeom prst="wedgeRoundRectCallout">
            <a:avLst>
              <a:gd name="adj1" fmla="val -60964"/>
              <a:gd name="adj2" fmla="val -42542"/>
              <a:gd name="adj3" fmla="val 16667"/>
            </a:avLst>
          </a:prstGeom>
          <a:solidFill>
            <a:schemeClr val="tx2"/>
          </a:solidFill>
          <a:ln>
            <a:solidFill>
              <a:schemeClr val="accent3">
                <a:lumMod val="50000"/>
              </a:schemeClr>
            </a:solidFill>
            <a:prstDash val="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3">
                    <a:lumMod val="25000"/>
                  </a:schemeClr>
                </a:solidFill>
              </a:rPr>
              <a:t>Lợi</a:t>
            </a:r>
            <a:r>
              <a:rPr lang="en-US" sz="2800" dirty="0">
                <a:solidFill>
                  <a:schemeClr val="accent3">
                    <a:lumMod val="25000"/>
                  </a:schemeClr>
                </a:solidFill>
              </a:rPr>
              <a:t> </a:t>
            </a:r>
            <a:r>
              <a:rPr lang="en-US" sz="2800" dirty="0" err="1">
                <a:solidFill>
                  <a:schemeClr val="accent3">
                    <a:lumMod val="25000"/>
                  </a:schemeClr>
                </a:solidFill>
              </a:rPr>
              <a:t>ích</a:t>
            </a:r>
            <a:r>
              <a:rPr lang="en-US" sz="2800" dirty="0">
                <a:solidFill>
                  <a:schemeClr val="accent3">
                    <a:lumMod val="25000"/>
                  </a:schemeClr>
                </a:solidFill>
              </a:rPr>
              <a:t> </a:t>
            </a:r>
            <a:r>
              <a:rPr lang="en-US" sz="2800" dirty="0" err="1">
                <a:solidFill>
                  <a:schemeClr val="accent3">
                    <a:lumMod val="25000"/>
                  </a:schemeClr>
                </a:solidFill>
              </a:rPr>
              <a:t>của</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là</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và</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bè</a:t>
            </a:r>
            <a:r>
              <a:rPr lang="en-US" sz="2800" dirty="0">
                <a:solidFill>
                  <a:schemeClr val="accent3">
                    <a:lumMod val="25000"/>
                  </a:schemeClr>
                </a:solidFill>
              </a:rPr>
              <a:t> </a:t>
            </a:r>
            <a:r>
              <a:rPr lang="en-US" sz="2800" dirty="0" err="1">
                <a:solidFill>
                  <a:schemeClr val="accent3">
                    <a:lumMod val="25000"/>
                  </a:schemeClr>
                </a:solidFill>
              </a:rPr>
              <a:t>hiểu</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r>
              <a:rPr lang="en-US" sz="2800" dirty="0" err="1">
                <a:solidFill>
                  <a:schemeClr val="accent3">
                    <a:lumMod val="25000"/>
                  </a:schemeClr>
                </a:solidFill>
              </a:rPr>
              <a:t>hơn</a:t>
            </a:r>
            <a:r>
              <a:rPr lang="en-US" sz="2800" dirty="0">
                <a:solidFill>
                  <a:schemeClr val="accent3">
                    <a:lumMod val="25000"/>
                  </a:schemeClr>
                </a:solidFill>
              </a:rPr>
              <a:t>. </a:t>
            </a:r>
            <a:r>
              <a:rPr lang="en-US" sz="2800" dirty="0" err="1">
                <a:solidFill>
                  <a:schemeClr val="accent3">
                    <a:lumMod val="25000"/>
                  </a:schemeClr>
                </a:solidFill>
              </a:rPr>
              <a:t>Tình</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sẽ</a:t>
            </a:r>
            <a:r>
              <a:rPr lang="en-US" sz="2800" dirty="0">
                <a:solidFill>
                  <a:schemeClr val="accent3">
                    <a:lumMod val="25000"/>
                  </a:schemeClr>
                </a:solidFill>
              </a:rPr>
              <a:t> </a:t>
            </a:r>
            <a:r>
              <a:rPr lang="en-US" sz="2800" dirty="0" err="1">
                <a:solidFill>
                  <a:schemeClr val="accent3">
                    <a:lumMod val="25000"/>
                  </a:schemeClr>
                </a:solidFill>
              </a:rPr>
              <a:t>ngày</a:t>
            </a:r>
            <a:r>
              <a:rPr lang="en-US" sz="2800" dirty="0">
                <a:solidFill>
                  <a:schemeClr val="accent3">
                    <a:lumMod val="25000"/>
                  </a:schemeClr>
                </a:solidFill>
              </a:rPr>
              <a:t> </a:t>
            </a:r>
            <a:r>
              <a:rPr lang="en-US" sz="2800" dirty="0" err="1">
                <a:solidFill>
                  <a:schemeClr val="accent3">
                    <a:lumMod val="25000"/>
                  </a:schemeClr>
                </a:solidFill>
              </a:rPr>
              <a:t>càng</a:t>
            </a:r>
            <a:r>
              <a:rPr lang="en-US" sz="2800" dirty="0">
                <a:solidFill>
                  <a:schemeClr val="accent3">
                    <a:lumMod val="25000"/>
                  </a:schemeClr>
                </a:solidFill>
              </a:rPr>
              <a:t> </a:t>
            </a:r>
            <a:r>
              <a:rPr lang="en-US" sz="2800" dirty="0" err="1">
                <a:solidFill>
                  <a:schemeClr val="accent3">
                    <a:lumMod val="25000"/>
                  </a:schemeClr>
                </a:solidFill>
              </a:rPr>
              <a:t>bền</a:t>
            </a:r>
            <a:r>
              <a:rPr lang="en-US" sz="2800" dirty="0">
                <a:solidFill>
                  <a:schemeClr val="accent3">
                    <a:lumMod val="25000"/>
                  </a:schemeClr>
                </a:solidFill>
              </a:rPr>
              <a:t> </a:t>
            </a:r>
            <a:r>
              <a:rPr lang="en-US" sz="2800" dirty="0" err="1">
                <a:solidFill>
                  <a:schemeClr val="accent3">
                    <a:lumMod val="25000"/>
                  </a:schemeClr>
                </a:solidFill>
              </a:rPr>
              <a:t>chặt</a:t>
            </a:r>
            <a:r>
              <a:rPr lang="en-US" sz="2800" dirty="0">
                <a:solidFill>
                  <a:schemeClr val="accent3">
                    <a:lumMod val="25000"/>
                  </a:schemeClr>
                </a:solidFill>
              </a:rPr>
              <a:t>, </a:t>
            </a:r>
            <a:r>
              <a:rPr lang="en-US" sz="2800" dirty="0" err="1">
                <a:solidFill>
                  <a:schemeClr val="accent3">
                    <a:lumMod val="25000"/>
                  </a:schemeClr>
                </a:solidFill>
              </a:rPr>
              <a:t>gắn</a:t>
            </a:r>
            <a:r>
              <a:rPr lang="en-US" sz="2800" dirty="0">
                <a:solidFill>
                  <a:schemeClr val="accent3">
                    <a:lumMod val="25000"/>
                  </a:schemeClr>
                </a:solidFill>
              </a:rPr>
              <a:t> </a:t>
            </a:r>
            <a:r>
              <a:rPr lang="en-US" sz="2800" dirty="0" err="1">
                <a:solidFill>
                  <a:schemeClr val="accent3">
                    <a:lumMod val="25000"/>
                  </a:schemeClr>
                </a:solidFill>
              </a:rPr>
              <a:t>bó</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luyện</a:t>
            </a:r>
            <a:r>
              <a:rPr lang="en-US" sz="2800" dirty="0">
                <a:solidFill>
                  <a:schemeClr val="accent3">
                    <a:lumMod val="25000"/>
                  </a:schemeClr>
                </a:solidFill>
              </a:rPr>
              <a:t> </a:t>
            </a:r>
            <a:r>
              <a:rPr lang="en-US" sz="2800" dirty="0" err="1">
                <a:solidFill>
                  <a:schemeClr val="accent3">
                    <a:lumMod val="25000"/>
                  </a:schemeClr>
                </a:solidFill>
              </a:rPr>
              <a:t>sự</a:t>
            </a:r>
            <a:r>
              <a:rPr lang="en-US" sz="2800" dirty="0">
                <a:solidFill>
                  <a:schemeClr val="accent3">
                    <a:lumMod val="25000"/>
                  </a:schemeClr>
                </a:solidFill>
              </a:rPr>
              <a:t> </a:t>
            </a:r>
            <a:r>
              <a:rPr lang="en-US" sz="2800" dirty="0" err="1">
                <a:solidFill>
                  <a:schemeClr val="accent3">
                    <a:lumMod val="25000"/>
                  </a:schemeClr>
                </a:solidFill>
              </a:rPr>
              <a:t>tự</a:t>
            </a:r>
            <a:r>
              <a:rPr lang="en-US" sz="2800" dirty="0">
                <a:solidFill>
                  <a:schemeClr val="accent3">
                    <a:lumMod val="25000"/>
                  </a:schemeClr>
                </a:solidFill>
              </a:rPr>
              <a:t> tin </a:t>
            </a:r>
            <a:r>
              <a:rPr lang="en-US" sz="2800" dirty="0" err="1">
                <a:solidFill>
                  <a:schemeClr val="accent3">
                    <a:lumMod val="25000"/>
                  </a:schemeClr>
                </a:solidFill>
              </a:rPr>
              <a:t>khi</a:t>
            </a:r>
            <a:r>
              <a:rPr lang="en-US" sz="2800" dirty="0">
                <a:solidFill>
                  <a:schemeClr val="accent3">
                    <a:lumMod val="25000"/>
                  </a:schemeClr>
                </a:solidFill>
              </a:rPr>
              <a:t> chia </a:t>
            </a:r>
            <a:r>
              <a:rPr lang="en-US" sz="2800" dirty="0" err="1">
                <a:solidFill>
                  <a:schemeClr val="accent3">
                    <a:lumMod val="25000"/>
                  </a:schemeClr>
                </a:solidFill>
              </a:rPr>
              <a:t>sẻ</a:t>
            </a:r>
            <a:r>
              <a:rPr lang="en-US" sz="2800" dirty="0">
                <a:solidFill>
                  <a:schemeClr val="accent3">
                    <a:lumMod val="25000"/>
                  </a:schemeClr>
                </a:solidFill>
              </a:rPr>
              <a:t>, </a:t>
            </a:r>
            <a:r>
              <a:rPr lang="en-US" sz="2800" dirty="0" err="1">
                <a:solidFill>
                  <a:schemeClr val="accent3">
                    <a:lumMod val="25000"/>
                  </a:schemeClr>
                </a:solidFill>
              </a:rPr>
              <a:t>trò</a:t>
            </a:r>
            <a:r>
              <a:rPr lang="en-US" sz="2800" dirty="0">
                <a:solidFill>
                  <a:schemeClr val="accent3">
                    <a:lumMod val="25000"/>
                  </a:schemeClr>
                </a:solidFill>
              </a:rPr>
              <a:t> </a:t>
            </a:r>
            <a:r>
              <a:rPr lang="en-US" sz="2800" dirty="0" err="1">
                <a:solidFill>
                  <a:schemeClr val="accent3">
                    <a:lumMod val="25000"/>
                  </a:schemeClr>
                </a:solidFill>
              </a:rPr>
              <a:t>chuyện</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p>
        </p:txBody>
      </p:sp>
    </p:spTree>
    <p:extLst>
      <p:ext uri="{BB962C8B-B14F-4D97-AF65-F5344CB8AC3E}">
        <p14:creationId xmlns:p14="http://schemas.microsoft.com/office/powerpoint/2010/main" val="75379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8">
            <a:extLst>
              <a:ext uri="{FF2B5EF4-FFF2-40B4-BE49-F238E27FC236}">
                <a16:creationId xmlns:a16="http://schemas.microsoft.com/office/drawing/2014/main" id="{1C91C7C5-3A40-DD65-AE10-6B8ED2C602AA}"/>
              </a:ext>
            </a:extLst>
          </p:cNvPr>
          <p:cNvPicPr>
            <a:picLocks noChangeAspect="1"/>
          </p:cNvPicPr>
          <p:nvPr/>
        </p:nvPicPr>
        <p:blipFill rotWithShape="1">
          <a:blip r:embed="rId2"/>
          <a:srcRect r="1315"/>
          <a:stretch/>
        </p:blipFill>
        <p:spPr>
          <a:xfrm>
            <a:off x="0" y="1282"/>
            <a:ext cx="12263350" cy="6856718"/>
          </a:xfrm>
          <a:prstGeom prst="rect">
            <a:avLst/>
          </a:prstGeom>
        </p:spPr>
      </p:pic>
      <p:pic>
        <p:nvPicPr>
          <p:cNvPr id="4" name="Picture 11">
            <a:extLst>
              <a:ext uri="{FF2B5EF4-FFF2-40B4-BE49-F238E27FC236}">
                <a16:creationId xmlns:a16="http://schemas.microsoft.com/office/drawing/2014/main" id="{0D586E8E-12D8-FCE0-59E4-94BB2F47C8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4321" y="0"/>
            <a:ext cx="8191846" cy="3246021"/>
          </a:xfrm>
          <a:prstGeom prst="rect">
            <a:avLst/>
          </a:prstGeom>
        </p:spPr>
      </p:pic>
      <p:pic>
        <p:nvPicPr>
          <p:cNvPr id="3" name="Picture 12">
            <a:extLst>
              <a:ext uri="{FF2B5EF4-FFF2-40B4-BE49-F238E27FC236}">
                <a16:creationId xmlns:a16="http://schemas.microsoft.com/office/drawing/2014/main" id="{11A808E8-2D1D-DC2D-548D-6DF60D180A3B}"/>
              </a:ext>
            </a:extLst>
          </p:cNvPr>
          <p:cNvPicPr>
            <a:picLocks noChangeAspect="1"/>
          </p:cNvPicPr>
          <p:nvPr/>
        </p:nvPicPr>
        <p:blipFill>
          <a:blip r:embed="rId5"/>
          <a:srcRect/>
          <a:stretch>
            <a:fillRect/>
          </a:stretch>
        </p:blipFill>
        <p:spPr>
          <a:xfrm>
            <a:off x="-180975" y="2451199"/>
            <a:ext cx="6024642" cy="4405519"/>
          </a:xfrm>
          <a:prstGeom prst="rect">
            <a:avLst/>
          </a:prstGeom>
        </p:spPr>
      </p:pic>
      <p:sp>
        <p:nvSpPr>
          <p:cNvPr id="5" name="TextBox 4">
            <a:extLst>
              <a:ext uri="{FF2B5EF4-FFF2-40B4-BE49-F238E27FC236}">
                <a16:creationId xmlns:a16="http://schemas.microsoft.com/office/drawing/2014/main" id="{F4185701-552B-BEB2-67EA-225DDC7C23D4}"/>
              </a:ext>
            </a:extLst>
          </p:cNvPr>
          <p:cNvSpPr txBox="1"/>
          <p:nvPr/>
        </p:nvSpPr>
        <p:spPr>
          <a:xfrm>
            <a:off x="5111444" y="1623010"/>
            <a:ext cx="5900974" cy="1015663"/>
          </a:xfrm>
          <a:prstGeom prst="rect">
            <a:avLst/>
          </a:prstGeom>
          <a:noFill/>
        </p:spPr>
        <p:txBody>
          <a:bodyPr wrap="none" rtlCol="0">
            <a:spAutoFit/>
          </a:bodyPr>
          <a:lstStyle/>
          <a:p>
            <a:r>
              <a:rPr lang="en-US" sz="6000">
                <a:solidFill>
                  <a:srgbClr val="FF0000"/>
                </a:solidFill>
                <a:latin typeface="LNTH-LuoLuoNotangYuanTi 1" pitchFamily="2" charset="-128"/>
                <a:ea typeface="LNTH-LuoLuoNotangYuanTi 1" pitchFamily="2" charset="-128"/>
                <a:cs typeface="LNTH-LuoLuoNotangYuanTi 1" pitchFamily="2" charset="-128"/>
              </a:rPr>
              <a:t>ĐÔI BẠN CÙNG TIẾN</a:t>
            </a:r>
          </a:p>
        </p:txBody>
      </p:sp>
      <p:sp>
        <p:nvSpPr>
          <p:cNvPr id="6" name="Rectangle: Rounded Corners 5">
            <a:extLst>
              <a:ext uri="{FF2B5EF4-FFF2-40B4-BE49-F238E27FC236}">
                <a16:creationId xmlns:a16="http://schemas.microsoft.com/office/drawing/2014/main" id="{AB88C7D8-1DEB-A588-7B5B-6BA4B90FC851}"/>
              </a:ext>
            </a:extLst>
          </p:cNvPr>
          <p:cNvSpPr/>
          <p:nvPr/>
        </p:nvSpPr>
        <p:spPr>
          <a:xfrm>
            <a:off x="6167360" y="3324225"/>
            <a:ext cx="5567440" cy="3028950"/>
          </a:xfrm>
          <a:custGeom>
            <a:avLst/>
            <a:gdLst>
              <a:gd name="connsiteX0" fmla="*/ 0 w 5567440"/>
              <a:gd name="connsiteY0" fmla="*/ 504835 h 3028950"/>
              <a:gd name="connsiteX1" fmla="*/ 504835 w 5567440"/>
              <a:gd name="connsiteY1" fmla="*/ 0 h 3028950"/>
              <a:gd name="connsiteX2" fmla="*/ 5062605 w 5567440"/>
              <a:gd name="connsiteY2" fmla="*/ 0 h 3028950"/>
              <a:gd name="connsiteX3" fmla="*/ 5567440 w 5567440"/>
              <a:gd name="connsiteY3" fmla="*/ 504835 h 3028950"/>
              <a:gd name="connsiteX4" fmla="*/ 5567440 w 5567440"/>
              <a:gd name="connsiteY4" fmla="*/ 2524115 h 3028950"/>
              <a:gd name="connsiteX5" fmla="*/ 5062605 w 5567440"/>
              <a:gd name="connsiteY5" fmla="*/ 3028950 h 3028950"/>
              <a:gd name="connsiteX6" fmla="*/ 504835 w 5567440"/>
              <a:gd name="connsiteY6" fmla="*/ 3028950 h 3028950"/>
              <a:gd name="connsiteX7" fmla="*/ 0 w 5567440"/>
              <a:gd name="connsiteY7" fmla="*/ 2524115 h 3028950"/>
              <a:gd name="connsiteX8" fmla="*/ 0 w 5567440"/>
              <a:gd name="connsiteY8" fmla="*/ 504835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440" h="3028950" fill="none" extrusionOk="0">
                <a:moveTo>
                  <a:pt x="0" y="504835"/>
                </a:moveTo>
                <a:cubicBezTo>
                  <a:pt x="10549" y="237707"/>
                  <a:pt x="214062" y="-7004"/>
                  <a:pt x="504835" y="0"/>
                </a:cubicBezTo>
                <a:cubicBezTo>
                  <a:pt x="2088780" y="5905"/>
                  <a:pt x="4427433" y="37353"/>
                  <a:pt x="5062605" y="0"/>
                </a:cubicBezTo>
                <a:cubicBezTo>
                  <a:pt x="5330318" y="-15663"/>
                  <a:pt x="5570936" y="226306"/>
                  <a:pt x="5567440" y="504835"/>
                </a:cubicBezTo>
                <a:cubicBezTo>
                  <a:pt x="5680731" y="1197383"/>
                  <a:pt x="5510370" y="2057468"/>
                  <a:pt x="5567440" y="2524115"/>
                </a:cubicBezTo>
                <a:cubicBezTo>
                  <a:pt x="5578471" y="2828339"/>
                  <a:pt x="5361322" y="3002696"/>
                  <a:pt x="5062605" y="3028950"/>
                </a:cubicBezTo>
                <a:cubicBezTo>
                  <a:pt x="3016076" y="3029988"/>
                  <a:pt x="2525541" y="2863292"/>
                  <a:pt x="504835" y="3028950"/>
                </a:cubicBezTo>
                <a:cubicBezTo>
                  <a:pt x="209067" y="2979197"/>
                  <a:pt x="-2230" y="2837892"/>
                  <a:pt x="0" y="2524115"/>
                </a:cubicBezTo>
                <a:cubicBezTo>
                  <a:pt x="-71540" y="2177549"/>
                  <a:pt x="169143" y="1279915"/>
                  <a:pt x="0" y="504835"/>
                </a:cubicBezTo>
                <a:close/>
              </a:path>
              <a:path w="5567440" h="3028950" stroke="0" extrusionOk="0">
                <a:moveTo>
                  <a:pt x="0" y="504835"/>
                </a:moveTo>
                <a:cubicBezTo>
                  <a:pt x="15756" y="228577"/>
                  <a:pt x="244982" y="6922"/>
                  <a:pt x="504835" y="0"/>
                </a:cubicBezTo>
                <a:cubicBezTo>
                  <a:pt x="2630395" y="-69805"/>
                  <a:pt x="4518728" y="-113742"/>
                  <a:pt x="5062605" y="0"/>
                </a:cubicBezTo>
                <a:cubicBezTo>
                  <a:pt x="5344491" y="-12773"/>
                  <a:pt x="5550053" y="224161"/>
                  <a:pt x="5567440" y="504835"/>
                </a:cubicBezTo>
                <a:cubicBezTo>
                  <a:pt x="5584731" y="1295108"/>
                  <a:pt x="5428905" y="2065511"/>
                  <a:pt x="5567440" y="2524115"/>
                </a:cubicBezTo>
                <a:cubicBezTo>
                  <a:pt x="5580463" y="2820757"/>
                  <a:pt x="5370593" y="3012037"/>
                  <a:pt x="5062605" y="3028950"/>
                </a:cubicBezTo>
                <a:cubicBezTo>
                  <a:pt x="3758723" y="2866175"/>
                  <a:pt x="2190067" y="2959221"/>
                  <a:pt x="504835" y="3028950"/>
                </a:cubicBezTo>
                <a:cubicBezTo>
                  <a:pt x="174834" y="3041557"/>
                  <a:pt x="13552" y="2834045"/>
                  <a:pt x="0" y="2524115"/>
                </a:cubicBezTo>
                <a:cubicBezTo>
                  <a:pt x="87032" y="1782059"/>
                  <a:pt x="3884" y="1344951"/>
                  <a:pt x="0" y="504835"/>
                </a:cubicBezTo>
                <a:close/>
              </a:path>
            </a:pathLst>
          </a:custGeom>
          <a:solidFill>
            <a:schemeClr val="bg1"/>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Luật chơi:</a:t>
            </a:r>
          </a:p>
          <a:p>
            <a:pPr algn="ctr"/>
            <a:r>
              <a:rPr lang="en-US" sz="3600">
                <a:solidFill>
                  <a:schemeClr val="tx1">
                    <a:lumMod val="95000"/>
                    <a:lumOff val="5000"/>
                  </a:schemeClr>
                </a:solidFill>
              </a:rPr>
              <a:t>Em hãy tìm một người bạn để ghép đôi, sau đó hoàn thành các câu hỏi sau</a:t>
            </a:r>
          </a:p>
        </p:txBody>
      </p:sp>
    </p:spTree>
    <p:extLst>
      <p:ext uri="{BB962C8B-B14F-4D97-AF65-F5344CB8AC3E}">
        <p14:creationId xmlns:p14="http://schemas.microsoft.com/office/powerpoint/2010/main" val="823195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5481" y="209550"/>
            <a:ext cx="8289644"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2390775" y="371475"/>
            <a:ext cx="7724775" cy="1323439"/>
          </a:xfrm>
          <a:prstGeom prst="rect">
            <a:avLst/>
          </a:prstGeom>
          <a:noFill/>
        </p:spPr>
        <p:txBody>
          <a:bodyPr wrap="square" rtlCol="0">
            <a:spAutoFit/>
          </a:bodyPr>
          <a:lstStyle/>
          <a:p>
            <a:r>
              <a:rPr lang="en-US" sz="4000" b="1">
                <a:solidFill>
                  <a:srgbClr val="FF0000"/>
                </a:solidFill>
              </a:rPr>
              <a:t>Câu 1: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   A. Minh </a:t>
            </a:r>
            <a:r>
              <a:rPr lang="en-US" sz="2800" dirty="0" err="1">
                <a:solidFill>
                  <a:schemeClr val="tx1"/>
                </a:solidFill>
              </a:rPr>
              <a:t>và</a:t>
            </a:r>
            <a:r>
              <a:rPr lang="en-US" sz="2800" dirty="0">
                <a:solidFill>
                  <a:schemeClr val="tx1"/>
                </a:solidFill>
              </a:rPr>
              <a:t> </a:t>
            </a:r>
            <a:r>
              <a:rPr lang="en-US" sz="2800" dirty="0" err="1">
                <a:solidFill>
                  <a:schemeClr val="tx1"/>
                </a:solidFill>
              </a:rPr>
              <a:t>Huy</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muốn</a:t>
            </a:r>
            <a:r>
              <a:rPr lang="en-US" sz="2800" dirty="0">
                <a:solidFill>
                  <a:schemeClr val="tx1"/>
                </a:solidFill>
              </a:rPr>
              <a:t> </a:t>
            </a:r>
            <a:r>
              <a:rPr lang="en-US" sz="2800" dirty="0" err="1">
                <a:solidFill>
                  <a:schemeClr val="tx1"/>
                </a:solidFill>
              </a:rPr>
              <a:t>mượn</a:t>
            </a:r>
            <a:r>
              <a:rPr lang="en-US" sz="2800" dirty="0">
                <a:solidFill>
                  <a:schemeClr val="tx1"/>
                </a:solidFill>
              </a:rPr>
              <a:t> </a:t>
            </a:r>
            <a:r>
              <a:rPr lang="en-US" sz="2800" dirty="0" err="1">
                <a:solidFill>
                  <a:schemeClr val="tx1"/>
                </a:solidFill>
              </a:rPr>
              <a:t>cuốn</a:t>
            </a:r>
            <a:r>
              <a:rPr lang="en-US" sz="2800" dirty="0">
                <a:solidFill>
                  <a:schemeClr val="tx1"/>
                </a:solidFill>
              </a:rPr>
              <a:t> </a:t>
            </a:r>
            <a:r>
              <a:rPr lang="en-US" sz="2800" dirty="0" err="1">
                <a:solidFill>
                  <a:schemeClr val="tx1"/>
                </a:solidFill>
              </a:rPr>
              <a:t>truyện</a:t>
            </a:r>
            <a:r>
              <a:rPr lang="en-US" sz="2800" dirty="0">
                <a:solidFill>
                  <a:schemeClr val="tx1"/>
                </a:solidFill>
              </a:rPr>
              <a:t> Conan </a:t>
            </a:r>
            <a:r>
              <a:rPr lang="en-US" sz="2800" dirty="0" err="1">
                <a:solidFill>
                  <a:schemeClr val="tx1"/>
                </a:solidFill>
              </a:rPr>
              <a:t>nhưng</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còn</a:t>
            </a:r>
            <a:r>
              <a:rPr lang="en-US" sz="2800" dirty="0">
                <a:solidFill>
                  <a:schemeClr val="tx1"/>
                </a:solidFill>
              </a:rPr>
              <a:t> 1 </a:t>
            </a:r>
            <a:r>
              <a:rPr lang="en-US" sz="2800" dirty="0" err="1">
                <a:solidFill>
                  <a:schemeClr val="tx1"/>
                </a:solidFill>
              </a:rPr>
              <a:t>cuốn</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290122" y="4225377"/>
            <a:ext cx="5167704"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D. Thu </a:t>
            </a:r>
            <a:r>
              <a:rPr lang="en-US" sz="2800" dirty="0" err="1">
                <a:solidFill>
                  <a:schemeClr val="tx1"/>
                </a:solidFill>
              </a:rPr>
              <a:t>giúp</a:t>
            </a:r>
            <a:r>
              <a:rPr lang="en-US" sz="2800" dirty="0">
                <a:solidFill>
                  <a:schemeClr val="tx1"/>
                </a:solidFill>
              </a:rPr>
              <a:t> Lan </a:t>
            </a:r>
            <a:r>
              <a:rPr lang="en-US" sz="2800" dirty="0" err="1">
                <a:solidFill>
                  <a:schemeClr val="tx1"/>
                </a:solidFill>
              </a:rPr>
              <a:t>mượn</a:t>
            </a:r>
            <a:r>
              <a:rPr lang="en-US" sz="2800" dirty="0">
                <a:solidFill>
                  <a:schemeClr val="tx1"/>
                </a:solidFill>
              </a:rPr>
              <a:t> </a:t>
            </a:r>
            <a:r>
              <a:rPr lang="en-US" sz="2800" dirty="0" err="1">
                <a:solidFill>
                  <a:schemeClr val="tx1"/>
                </a:solidFill>
              </a:rPr>
              <a:t>sách</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B. Lan </a:t>
            </a:r>
            <a:r>
              <a:rPr lang="en-US" sz="2800" dirty="0" err="1">
                <a:solidFill>
                  <a:schemeClr val="tx1"/>
                </a:solidFill>
              </a:rPr>
              <a:t>giúp</a:t>
            </a:r>
            <a:r>
              <a:rPr lang="en-US" sz="2800" dirty="0">
                <a:solidFill>
                  <a:schemeClr val="tx1"/>
                </a:solidFill>
              </a:rPr>
              <a:t> </a:t>
            </a:r>
            <a:r>
              <a:rPr lang="en-US" sz="2800" dirty="0" err="1">
                <a:solidFill>
                  <a:schemeClr val="tx1"/>
                </a:solidFill>
              </a:rPr>
              <a:t>Hoa</a:t>
            </a:r>
            <a:r>
              <a:rPr lang="en-US" sz="2800" dirty="0">
                <a:solidFill>
                  <a:schemeClr val="tx1"/>
                </a:solidFill>
              </a:rPr>
              <a:t> </a:t>
            </a:r>
            <a:r>
              <a:rPr lang="en-US" sz="2800" dirty="0" err="1">
                <a:solidFill>
                  <a:schemeClr val="tx1"/>
                </a:solidFill>
              </a:rPr>
              <a:t>làm</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tập</a:t>
            </a:r>
            <a:r>
              <a:rPr lang="en-US" sz="2800" dirty="0">
                <a:solidFill>
                  <a:schemeClr val="tx1"/>
                </a:solidFill>
              </a:rPr>
              <a:t>.  </a:t>
            </a:r>
          </a:p>
        </p:txBody>
      </p:sp>
    </p:spTree>
    <p:extLst>
      <p:ext uri="{BB962C8B-B14F-4D97-AF65-F5344CB8AC3E}">
        <p14:creationId xmlns:p14="http://schemas.microsoft.com/office/powerpoint/2010/main" val="262894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
                                        </p:tgtEl>
                                        <p:attrNameLst>
                                          <p:attrName>fillcolor</p:attrName>
                                        </p:attrNameLst>
                                      </p:cBhvr>
                                      <p:to>
                                        <a:srgbClr val="FFFF00"/>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2: Trong các tình huống sau, tình huống nào không phải là tình huống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A. Minh và Huy cùng muốn mượn cuốn truyện Conan nhưng chỉ còn 1 cuốn trong thư viện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C. Vũ cùng Chí được cô ghép thành đôi bạn cùng tiến để giúp nhau trong môn Toán nhưng Chí không thích Vũ</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Thu và Lan bất đồng trong cách giải bài toán cô giao</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Lan giúp Hoa làm bài tập  </a:t>
            </a:r>
          </a:p>
        </p:txBody>
      </p:sp>
    </p:spTree>
    <p:extLst>
      <p:ext uri="{BB962C8B-B14F-4D97-AF65-F5344CB8AC3E}">
        <p14:creationId xmlns:p14="http://schemas.microsoft.com/office/powerpoint/2010/main" val="16887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2"/>
                                        </p:tgtEl>
                                        <p:attrNameLst>
                                          <p:attrName>fillcolor</p:attrName>
                                        </p:attrNameLst>
                                      </p:cBhvr>
                                      <p:to>
                                        <a:srgbClr val="FFFF00"/>
                                      </p:to>
                                    </p:animClr>
                                    <p:set>
                                      <p:cBhvr>
                                        <p:cTn id="33" dur="2000" fill="hold"/>
                                        <p:tgtEl>
                                          <p:spTgt spid="12"/>
                                        </p:tgtEl>
                                        <p:attrNameLst>
                                          <p:attrName>fill.type</p:attrName>
                                        </p:attrNameLst>
                                      </p:cBhvr>
                                      <p:to>
                                        <p:strVal val="solid"/>
                                      </p:to>
                                    </p:set>
                                    <p:set>
                                      <p:cBhvr>
                                        <p:cTn id="34" dur="2000" fill="hold"/>
                                        <p:tgtEl>
                                          <p:spTgt spid="1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3: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A. Lan thấy Hoa bị ốm liền mang vở qua cho Hoa chép bài</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 </a:t>
            </a:r>
            <a:r>
              <a:rPr lang="en-US" sz="2800" dirty="0" err="1">
                <a:solidFill>
                  <a:schemeClr val="tx1"/>
                </a:solidFill>
              </a:rPr>
              <a:t>nhưng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thích</a:t>
            </a:r>
            <a:r>
              <a:rPr lang="en-US" sz="2800" dirty="0">
                <a:solidFill>
                  <a:schemeClr val="tx1"/>
                </a:solidFill>
              </a:rPr>
              <a:t> </a:t>
            </a:r>
            <a:r>
              <a:rPr lang="en-US" sz="2800" dirty="0" err="1">
                <a:solidFill>
                  <a:schemeClr val="tx1"/>
                </a:solidFill>
              </a:rPr>
              <a:t>Vũ</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Lớp của Minh cùng đoàn kết phấn đấu trở thành lớp Xuất sắc </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Tổ của Lâm cùng nhau chăm sóc vườn hoa được cô giáo chủ nhiệm phân công</a:t>
            </a:r>
          </a:p>
        </p:txBody>
      </p:sp>
    </p:spTree>
    <p:extLst>
      <p:ext uri="{BB962C8B-B14F-4D97-AF65-F5344CB8AC3E}">
        <p14:creationId xmlns:p14="http://schemas.microsoft.com/office/powerpoint/2010/main" val="325976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0"/>
                                        </p:tgtEl>
                                        <p:attrNameLst>
                                          <p:attrName>fillcolor</p:attrName>
                                        </p:attrNameLst>
                                      </p:cBhvr>
                                      <p:to>
                                        <a:srgbClr val="FFFF00"/>
                                      </p:to>
                                    </p:animClr>
                                    <p:set>
                                      <p:cBhvr>
                                        <p:cTn id="29" dur="2000" fill="hold"/>
                                        <p:tgtEl>
                                          <p:spTgt spid="10"/>
                                        </p:tgtEl>
                                        <p:attrNameLst>
                                          <p:attrName>fill.type</p:attrName>
                                        </p:attrNameLst>
                                      </p:cBhvr>
                                      <p:to>
                                        <p:strVal val="solid"/>
                                      </p:to>
                                    </p:set>
                                    <p:set>
                                      <p:cBhvr>
                                        <p:cTn id="30" dur="20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4: Lợi ích của việc xử lí tình huống gây bất hòa với bạn là?</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A. Giúp tình bạn gắn bó, thân thiết hơn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 Giúp lớp học đoàn kết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D. Cả 3 đáp án trên</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B. Giúp em luyện sự tự tin khi giao tiếp với bạn bè </a:t>
            </a:r>
          </a:p>
        </p:txBody>
      </p:sp>
    </p:spTree>
    <p:extLst>
      <p:ext uri="{BB962C8B-B14F-4D97-AF65-F5344CB8AC3E}">
        <p14:creationId xmlns:p14="http://schemas.microsoft.com/office/powerpoint/2010/main" val="409433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1"/>
                                        </p:tgtEl>
                                        <p:attrNameLst>
                                          <p:attrName>fillcolor</p:attrName>
                                        </p:attrNameLst>
                                      </p:cBhvr>
                                      <p:to>
                                        <a:srgbClr val="FFFF00"/>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9190205" cy="435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6"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a:ln>
                  <a:solidFill>
                    <a:sysClr val="windowText" lastClr="000000"/>
                  </a:solidFill>
                </a:ln>
                <a:solidFill>
                  <a:srgbClr val="97E493">
                    <a:lumMod val="50000"/>
                  </a:srgbClr>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ECB6BD">
                    <a:lumMod val="75000"/>
                  </a:srgbClr>
                </a:solidFill>
                <a:effectLst/>
                <a:uLnTx/>
                <a:uFillTx/>
                <a:latin typeface="iCiel Crocante" panose="02000000000000000000" pitchFamily="50" charset="0"/>
                <a:ea typeface="+mn-ea"/>
                <a:cs typeface="Arial"/>
                <a:sym typeface="Arial"/>
              </a:rPr>
              <a:t>Ạ</a:t>
            </a:r>
            <a:r>
              <a:rPr kumimoji="0" lang="en-US" sz="7200" b="0" i="0" u="none" strike="noStrike" kern="0" cap="none" spc="0" normalizeH="0" baseline="0" noProof="0" dirty="0">
                <a:ln>
                  <a:solidFill>
                    <a:sysClr val="windowText" lastClr="000000"/>
                  </a:solidFill>
                </a:ln>
                <a:solidFill>
                  <a:srgbClr val="00B0F0"/>
                </a:solidFill>
                <a:effectLst/>
                <a:uLnTx/>
                <a:uFillTx/>
                <a:latin typeface="iCiel Crocante" panose="02000000000000000000" pitchFamily="50" charset="0"/>
                <a:ea typeface="+mn-ea"/>
                <a:cs typeface="Arial"/>
                <a:sym typeface="Arial"/>
              </a:rPr>
              <a:t>O</a:t>
            </a:r>
            <a:r>
              <a:rPr kumimoji="0" lang="en-US" sz="7200" b="0" i="0" u="none" strike="noStrike" kern="0" cap="none" spc="0" normalizeH="0" baseline="0" noProof="0" dirty="0">
                <a:ln>
                  <a:solidFill>
                    <a:sysClr val="windowText" lastClr="000000"/>
                  </a:solidFill>
                </a:ln>
                <a:solidFill>
                  <a:srgbClr val="000000"/>
                </a:solidFill>
                <a:effectLst/>
                <a:uLnTx/>
                <a:uFillTx/>
                <a:latin typeface="iCiel Crocante" panose="02000000000000000000" pitchFamily="50" charset="0"/>
                <a:ea typeface="+mn-ea"/>
                <a:cs typeface="Arial"/>
                <a:sym typeface="Arial"/>
              </a:rPr>
              <a:t> </a:t>
            </a:r>
            <a:r>
              <a:rPr kumimoji="0" lang="en-US" sz="7200" b="0" i="0" u="none" strike="noStrike" kern="0" cap="none" spc="0" normalizeH="0" baseline="0" noProof="0" dirty="0">
                <a:ln>
                  <a:solidFill>
                    <a:sysClr val="windowText" lastClr="000000"/>
                  </a:solidFill>
                </a:ln>
                <a:solidFill>
                  <a:srgbClr val="FF9966"/>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00FFFF"/>
                </a:solidFill>
                <a:effectLst/>
                <a:uLnTx/>
                <a:uFillTx/>
                <a:latin typeface="iCiel Crocante" panose="02000000000000000000" pitchFamily="50" charset="0"/>
                <a:ea typeface="+mn-ea"/>
                <a:cs typeface="Arial"/>
                <a:sym typeface="Arial"/>
              </a:rPr>
              <a:t>Ứ</a:t>
            </a:r>
            <a:r>
              <a:rPr kumimoji="0" lang="en-US" sz="7200" b="0" i="0" u="none" strike="noStrike" kern="0" cap="none" spc="0" normalizeH="0" baseline="0" noProof="0" dirty="0">
                <a:ln>
                  <a:solidFill>
                    <a:sysClr val="windowText" lastClr="000000"/>
                  </a:solidFill>
                </a:ln>
                <a:solidFill>
                  <a:srgbClr val="FF00FF"/>
                </a:solidFill>
                <a:effectLst/>
                <a:uLnTx/>
                <a:uFillTx/>
                <a:latin typeface="iCiel Crocante" panose="02000000000000000000" pitchFamily="50" charset="0"/>
                <a:ea typeface="+mn-ea"/>
                <a:cs typeface="Arial"/>
                <a:sym typeface="Arial"/>
              </a:rPr>
              <a:t>C</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359552"/>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w="222250">
                  <a:solidFill>
                    <a:srgbClr val="FFFFFF"/>
                  </a:solidFill>
                </a:ln>
                <a:solidFill>
                  <a:srgbClr val="FF0000"/>
                </a:solidFill>
                <a:effectLst>
                  <a:glow rad="63500">
                    <a:srgbClr val="F1CB3A">
                      <a:satMod val="175000"/>
                      <a:alpha val="40000"/>
                    </a:srgbClr>
                  </a:glow>
                </a:effectLst>
                <a:uLnTx/>
                <a:uFillTx/>
                <a:latin typeface="LNTH-Hoa Nho LNTH" pitchFamily="2" charset="0"/>
                <a:ea typeface="+mn-ea"/>
                <a:cs typeface="Arial"/>
                <a:sym typeface="Arial"/>
              </a:rPr>
              <a:t>XIN CHÀO VÀ HẸN GẶP LẠI!</a:t>
            </a:r>
          </a:p>
        </p:txBody>
      </p:sp>
      <p:sp>
        <p:nvSpPr>
          <p:cNvPr id="13" name="TextBox 12">
            <a:extLst>
              <a:ext uri="{FF2B5EF4-FFF2-40B4-BE49-F238E27FC236}">
                <a16:creationId xmlns:a16="http://schemas.microsoft.com/office/drawing/2014/main" id="{61130E09-BC73-A291-D384-66AC1E81F50B}"/>
              </a:ext>
            </a:extLst>
          </p:cNvPr>
          <p:cNvSpPr txBox="1"/>
          <p:nvPr/>
        </p:nvSpPr>
        <p:spPr>
          <a:xfrm>
            <a:off x="2005694" y="2363819"/>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a:noFill/>
                </a:ln>
                <a:solidFill>
                  <a:srgbClr val="00B050"/>
                </a:solidFill>
                <a:effectLst/>
                <a:uLnTx/>
                <a:uFillTx/>
                <a:latin typeface="LNTH-Hoa Nho LNTH" pitchFamily="2" charset="0"/>
                <a:ea typeface="+mn-ea"/>
                <a:cs typeface="Arial"/>
                <a:sym typeface="Arial"/>
              </a:rPr>
              <a:t>XIN CHÀO VÀ HẸN GẶP LẠI!</a:t>
            </a:r>
          </a:p>
        </p:txBody>
      </p:sp>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9" name="Cloud 8">
            <a:extLst>
              <a:ext uri="{FF2B5EF4-FFF2-40B4-BE49-F238E27FC236}">
                <a16:creationId xmlns:a16="http://schemas.microsoft.com/office/drawing/2014/main" id="{76EFF450-E735-77C8-B3C3-5D07F648BC07}"/>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261037"/>
            <a:ext cx="10290048" cy="1783466"/>
          </a:xfrm>
          <a:custGeom>
            <a:avLst/>
            <a:gdLst>
              <a:gd name="connsiteX0" fmla="*/ 0 w 10290048"/>
              <a:gd name="connsiteY0" fmla="*/ 297250 h 1783466"/>
              <a:gd name="connsiteX1" fmla="*/ 297250 w 10290048"/>
              <a:gd name="connsiteY1" fmla="*/ 0 h 1783466"/>
              <a:gd name="connsiteX2" fmla="*/ 9992798 w 10290048"/>
              <a:gd name="connsiteY2" fmla="*/ 0 h 1783466"/>
              <a:gd name="connsiteX3" fmla="*/ 10290048 w 10290048"/>
              <a:gd name="connsiteY3" fmla="*/ 297250 h 1783466"/>
              <a:gd name="connsiteX4" fmla="*/ 10290048 w 10290048"/>
              <a:gd name="connsiteY4" fmla="*/ 1486216 h 1783466"/>
              <a:gd name="connsiteX5" fmla="*/ 9992798 w 10290048"/>
              <a:gd name="connsiteY5" fmla="*/ 1783466 h 1783466"/>
              <a:gd name="connsiteX6" fmla="*/ 297250 w 10290048"/>
              <a:gd name="connsiteY6" fmla="*/ 1783466 h 1783466"/>
              <a:gd name="connsiteX7" fmla="*/ 0 w 10290048"/>
              <a:gd name="connsiteY7" fmla="*/ 1486216 h 1783466"/>
              <a:gd name="connsiteX8" fmla="*/ 0 w 10290048"/>
              <a:gd name="connsiteY8" fmla="*/ 297250 h 17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783466" fill="none" extrusionOk="0">
                <a:moveTo>
                  <a:pt x="0" y="297250"/>
                </a:moveTo>
                <a:cubicBezTo>
                  <a:pt x="669" y="151197"/>
                  <a:pt x="145130" y="20219"/>
                  <a:pt x="297250" y="0"/>
                </a:cubicBezTo>
                <a:cubicBezTo>
                  <a:pt x="1513349" y="72427"/>
                  <a:pt x="8587421" y="61419"/>
                  <a:pt x="9992798" y="0"/>
                </a:cubicBezTo>
                <a:cubicBezTo>
                  <a:pt x="10156064" y="-6205"/>
                  <a:pt x="10285292" y="131644"/>
                  <a:pt x="10290048" y="297250"/>
                </a:cubicBezTo>
                <a:cubicBezTo>
                  <a:pt x="10215741" y="468322"/>
                  <a:pt x="10350490" y="1334694"/>
                  <a:pt x="10290048" y="1486216"/>
                </a:cubicBezTo>
                <a:cubicBezTo>
                  <a:pt x="10294748" y="1626529"/>
                  <a:pt x="10139342" y="1763710"/>
                  <a:pt x="9992798" y="1783466"/>
                </a:cubicBezTo>
                <a:cubicBezTo>
                  <a:pt x="7763407" y="1813293"/>
                  <a:pt x="3322485" y="1704160"/>
                  <a:pt x="297250" y="1783466"/>
                </a:cubicBezTo>
                <a:cubicBezTo>
                  <a:pt x="163827" y="1779991"/>
                  <a:pt x="-31102" y="1656533"/>
                  <a:pt x="0" y="1486216"/>
                </a:cubicBezTo>
                <a:cubicBezTo>
                  <a:pt x="35067" y="1302917"/>
                  <a:pt x="62294" y="578934"/>
                  <a:pt x="0" y="297250"/>
                </a:cubicBezTo>
                <a:close/>
              </a:path>
              <a:path w="10290048" h="1783466" stroke="0" extrusionOk="0">
                <a:moveTo>
                  <a:pt x="0" y="297250"/>
                </a:moveTo>
                <a:cubicBezTo>
                  <a:pt x="3939" y="134157"/>
                  <a:pt x="146484" y="27921"/>
                  <a:pt x="297250" y="0"/>
                </a:cubicBezTo>
                <a:cubicBezTo>
                  <a:pt x="2094538" y="123000"/>
                  <a:pt x="5845452" y="-96860"/>
                  <a:pt x="9992798" y="0"/>
                </a:cubicBezTo>
                <a:cubicBezTo>
                  <a:pt x="10131645" y="-19298"/>
                  <a:pt x="10303883" y="105191"/>
                  <a:pt x="10290048" y="297250"/>
                </a:cubicBezTo>
                <a:cubicBezTo>
                  <a:pt x="10248490" y="463602"/>
                  <a:pt x="10358028" y="1055766"/>
                  <a:pt x="10290048" y="1486216"/>
                </a:cubicBezTo>
                <a:cubicBezTo>
                  <a:pt x="10260300" y="1661160"/>
                  <a:pt x="10147790" y="1781964"/>
                  <a:pt x="9992798" y="1783466"/>
                </a:cubicBezTo>
                <a:cubicBezTo>
                  <a:pt x="5599850" y="1622759"/>
                  <a:pt x="1758248" y="1823133"/>
                  <a:pt x="297250" y="1783466"/>
                </a:cubicBezTo>
                <a:cubicBezTo>
                  <a:pt x="103554" y="1777502"/>
                  <a:pt x="-10199" y="1645763"/>
                  <a:pt x="0" y="1486216"/>
                </a:cubicBezTo>
                <a:cubicBezTo>
                  <a:pt x="-10202" y="1102351"/>
                  <a:pt x="36710" y="490039"/>
                  <a:pt x="0" y="297250"/>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200" kern="0" dirty="0">
                <a:solidFill>
                  <a:schemeClr val="tx1">
                    <a:lumMod val="50000"/>
                  </a:schemeClr>
                </a:solidFill>
                <a:latin typeface="Calibri" panose="020F0502020204030204" pitchFamily="34" charset="0"/>
                <a:cs typeface="Calibri" panose="020F0502020204030204" pitchFamily="34" charset="0"/>
                <a:sym typeface="Arial"/>
              </a:rPr>
              <a:t>Bin đang cảm thấy tức giận, mất bình tĩnh khi nghĩ bạn làm đổ nước vào sách của mình, còn bạn đang cảm thấy bất ngờ vì bị Bin trách móc dù mình không làm đổ nước. </a:t>
            </a:r>
            <a:endParaRPr lang="en-US" sz="3200" kern="0" dirty="0">
              <a:solidFill>
                <a:schemeClr val="tx1">
                  <a:lumMod val="50000"/>
                </a:schemeClr>
              </a:solidFill>
              <a:latin typeface="Calibri" panose="020F0502020204030204" pitchFamily="34" charset="0"/>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67758" y="2447525"/>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578687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580872" y="534749"/>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6720232" y="4023968"/>
            <a:ext cx="5471769" cy="283403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00B050"/>
                </a:solidFill>
                <a:latin typeface="UVN Da Lat" panose="03060902030302020204" pitchFamily="66" charset="0"/>
                <a:sym typeface="Arial"/>
              </a:rPr>
              <a:t>Theo em, hai bạn sẽ cảm thấy như thế nào?</a:t>
            </a:r>
          </a:p>
        </p:txBody>
      </p:sp>
    </p:spTree>
    <p:extLst>
      <p:ext uri="{BB962C8B-B14F-4D97-AF65-F5344CB8AC3E}">
        <p14:creationId xmlns:p14="http://schemas.microsoft.com/office/powerpoint/2010/main" val="1573709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39767" y="478766"/>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2" name="Cloud 1">
            <a:extLst>
              <a:ext uri="{FF2B5EF4-FFF2-40B4-BE49-F238E27FC236}">
                <a16:creationId xmlns:a16="http://schemas.microsoft.com/office/drawing/2014/main" id="{3B10D580-C66C-E113-6249-7781B809F8B4}"/>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EBC53B5-A97C-B8EB-0712-DFF40B400DD6}"/>
              </a:ext>
            </a:extLst>
          </p:cNvPr>
          <p:cNvSpPr/>
          <p:nvPr/>
        </p:nvSpPr>
        <p:spPr>
          <a:xfrm>
            <a:off x="6792796" y="1790535"/>
            <a:ext cx="4950539" cy="4804861"/>
          </a:xfrm>
          <a:custGeom>
            <a:avLst/>
            <a:gdLst>
              <a:gd name="connsiteX0" fmla="*/ 0 w 4950539"/>
              <a:gd name="connsiteY0" fmla="*/ 800826 h 4804861"/>
              <a:gd name="connsiteX1" fmla="*/ 800826 w 4950539"/>
              <a:gd name="connsiteY1" fmla="*/ 0 h 4804861"/>
              <a:gd name="connsiteX2" fmla="*/ 4149713 w 4950539"/>
              <a:gd name="connsiteY2" fmla="*/ 0 h 4804861"/>
              <a:gd name="connsiteX3" fmla="*/ 4950539 w 4950539"/>
              <a:gd name="connsiteY3" fmla="*/ 800826 h 4804861"/>
              <a:gd name="connsiteX4" fmla="*/ 4950539 w 4950539"/>
              <a:gd name="connsiteY4" fmla="*/ 4004035 h 4804861"/>
              <a:gd name="connsiteX5" fmla="*/ 4149713 w 4950539"/>
              <a:gd name="connsiteY5" fmla="*/ 4804861 h 4804861"/>
              <a:gd name="connsiteX6" fmla="*/ 800826 w 4950539"/>
              <a:gd name="connsiteY6" fmla="*/ 4804861 h 4804861"/>
              <a:gd name="connsiteX7" fmla="*/ 0 w 4950539"/>
              <a:gd name="connsiteY7" fmla="*/ 4004035 h 4804861"/>
              <a:gd name="connsiteX8" fmla="*/ 0 w 4950539"/>
              <a:gd name="connsiteY8" fmla="*/ 800826 h 480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539" h="4804861" fill="none" extrusionOk="0">
                <a:moveTo>
                  <a:pt x="0" y="800826"/>
                </a:moveTo>
                <a:cubicBezTo>
                  <a:pt x="2222" y="418683"/>
                  <a:pt x="385843" y="45819"/>
                  <a:pt x="800826" y="0"/>
                </a:cubicBezTo>
                <a:cubicBezTo>
                  <a:pt x="2148184" y="72427"/>
                  <a:pt x="2478335" y="61419"/>
                  <a:pt x="4149713" y="0"/>
                </a:cubicBezTo>
                <a:cubicBezTo>
                  <a:pt x="4581013" y="-75614"/>
                  <a:pt x="4894770" y="341673"/>
                  <a:pt x="4950539" y="800826"/>
                </a:cubicBezTo>
                <a:cubicBezTo>
                  <a:pt x="5051415" y="1960066"/>
                  <a:pt x="4843226" y="3144668"/>
                  <a:pt x="4950539" y="4004035"/>
                </a:cubicBezTo>
                <a:cubicBezTo>
                  <a:pt x="4954768" y="4424856"/>
                  <a:pt x="4572975" y="4783537"/>
                  <a:pt x="4149713" y="4804861"/>
                </a:cubicBezTo>
                <a:cubicBezTo>
                  <a:pt x="3126597" y="4834688"/>
                  <a:pt x="1519098" y="4725555"/>
                  <a:pt x="800826" y="4804861"/>
                </a:cubicBezTo>
                <a:cubicBezTo>
                  <a:pt x="415940" y="4798373"/>
                  <a:pt x="-41241" y="4454474"/>
                  <a:pt x="0" y="4004035"/>
                </a:cubicBezTo>
                <a:cubicBezTo>
                  <a:pt x="50037" y="3368620"/>
                  <a:pt x="770" y="2071048"/>
                  <a:pt x="0" y="800826"/>
                </a:cubicBezTo>
                <a:close/>
              </a:path>
              <a:path w="4950539" h="4804861" stroke="0" extrusionOk="0">
                <a:moveTo>
                  <a:pt x="0" y="800826"/>
                </a:moveTo>
                <a:cubicBezTo>
                  <a:pt x="81656" y="380800"/>
                  <a:pt x="372656" y="29406"/>
                  <a:pt x="800826" y="0"/>
                </a:cubicBezTo>
                <a:cubicBezTo>
                  <a:pt x="2038979" y="123000"/>
                  <a:pt x="3102190" y="-96860"/>
                  <a:pt x="4149713" y="0"/>
                </a:cubicBezTo>
                <a:cubicBezTo>
                  <a:pt x="4541512" y="-38477"/>
                  <a:pt x="4975822" y="307570"/>
                  <a:pt x="4950539" y="800826"/>
                </a:cubicBezTo>
                <a:cubicBezTo>
                  <a:pt x="4953712" y="1228929"/>
                  <a:pt x="5044806" y="2782022"/>
                  <a:pt x="4950539" y="4004035"/>
                </a:cubicBezTo>
                <a:cubicBezTo>
                  <a:pt x="4902126" y="4463858"/>
                  <a:pt x="4507260" y="4790993"/>
                  <a:pt x="4149713" y="4804861"/>
                </a:cubicBezTo>
                <a:cubicBezTo>
                  <a:pt x="2837017" y="4644154"/>
                  <a:pt x="1476096" y="4844528"/>
                  <a:pt x="800826" y="4804861"/>
                </a:cubicBezTo>
                <a:cubicBezTo>
                  <a:pt x="314038" y="4795872"/>
                  <a:pt x="-50587" y="4423401"/>
                  <a:pt x="0" y="4004035"/>
                </a:cubicBezTo>
                <a:cubicBezTo>
                  <a:pt x="32216" y="3413014"/>
                  <a:pt x="57206" y="1272609"/>
                  <a:pt x="0" y="800826"/>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5" name="Picture 34" descr="Graphical user interface, text, application&#10;&#10;Description automatically generated">
            <a:extLst>
              <a:ext uri="{FF2B5EF4-FFF2-40B4-BE49-F238E27FC236}">
                <a16:creationId xmlns:a16="http://schemas.microsoft.com/office/drawing/2014/main" id="{4DDFF5D1-7172-C16C-C77C-D2080B10796C}"/>
              </a:ext>
            </a:extLst>
          </p:cNvPr>
          <p:cNvPicPr>
            <a:picLocks noChangeAspect="1"/>
          </p:cNvPicPr>
          <p:nvPr/>
        </p:nvPicPr>
        <p:blipFill rotWithShape="1">
          <a:blip r:embed="rId3"/>
          <a:srcRect l="7800" t="36267" r="53120" b="32871"/>
          <a:stretch/>
        </p:blipFill>
        <p:spPr>
          <a:xfrm>
            <a:off x="355540" y="401513"/>
            <a:ext cx="6210512" cy="3518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a:extLst>
              <a:ext uri="{FF2B5EF4-FFF2-40B4-BE49-F238E27FC236}">
                <a16:creationId xmlns:a16="http://schemas.microsoft.com/office/drawing/2014/main" id="{C128B02A-C94A-2378-CAB0-A9437D1C7EB8}"/>
              </a:ext>
            </a:extLst>
          </p:cNvPr>
          <p:cNvSpPr txBox="1"/>
          <p:nvPr/>
        </p:nvSpPr>
        <p:spPr>
          <a:xfrm>
            <a:off x="6836685" y="1952726"/>
            <a:ext cx="4862759" cy="4524315"/>
          </a:xfrm>
          <a:prstGeom prst="rect">
            <a:avLst/>
          </a:prstGeom>
          <a:noFill/>
        </p:spPr>
        <p:txBody>
          <a:bodyPr wrap="square">
            <a:spAutoFit/>
          </a:bodyPr>
          <a:lstStyle/>
          <a:p>
            <a:pPr algn="ctr" defTabSz="1219170">
              <a:buClr>
                <a:srgbClr val="000000"/>
              </a:buClr>
            </a:pP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Khi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đặt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vào</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trí</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được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xúc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tức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giận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vẻ</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tĩnh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phía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còn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lại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đang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ngờ</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nếu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tiếp</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tục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có</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thể</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dẫn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đến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80">
                                          <p:stCondLst>
                                            <p:cond delay="0"/>
                                          </p:stCondLst>
                                        </p:cTn>
                                        <p:tgtEl>
                                          <p:spTgt spid="42"/>
                                        </p:tgtEl>
                                      </p:cBhvr>
                                    </p:animEffect>
                                    <p:anim calcmode="lin" valueType="num">
                                      <p:cBhvr>
                                        <p:cTn id="2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2"/>
                                        </p:tgtEl>
                                      </p:cBhvr>
                                      <p:to x="100000" y="60000"/>
                                    </p:animScale>
                                    <p:animScale>
                                      <p:cBhvr>
                                        <p:cTn id="30" dur="166" decel="50000">
                                          <p:stCondLst>
                                            <p:cond delay="676"/>
                                          </p:stCondLst>
                                        </p:cTn>
                                        <p:tgtEl>
                                          <p:spTgt spid="42"/>
                                        </p:tgtEl>
                                      </p:cBhvr>
                                      <p:to x="100000" y="100000"/>
                                    </p:animScale>
                                    <p:animScale>
                                      <p:cBhvr>
                                        <p:cTn id="31" dur="26">
                                          <p:stCondLst>
                                            <p:cond delay="1312"/>
                                          </p:stCondLst>
                                        </p:cTn>
                                        <p:tgtEl>
                                          <p:spTgt spid="42"/>
                                        </p:tgtEl>
                                      </p:cBhvr>
                                      <p:to x="100000" y="80000"/>
                                    </p:animScale>
                                    <p:animScale>
                                      <p:cBhvr>
                                        <p:cTn id="32" dur="166" decel="50000">
                                          <p:stCondLst>
                                            <p:cond delay="1338"/>
                                          </p:stCondLst>
                                        </p:cTn>
                                        <p:tgtEl>
                                          <p:spTgt spid="42"/>
                                        </p:tgtEl>
                                      </p:cBhvr>
                                      <p:to x="100000" y="100000"/>
                                    </p:animScale>
                                    <p:animScale>
                                      <p:cBhvr>
                                        <p:cTn id="33" dur="26">
                                          <p:stCondLst>
                                            <p:cond delay="1642"/>
                                          </p:stCondLst>
                                        </p:cTn>
                                        <p:tgtEl>
                                          <p:spTgt spid="42"/>
                                        </p:tgtEl>
                                      </p:cBhvr>
                                      <p:to x="100000" y="90000"/>
                                    </p:animScale>
                                    <p:animScale>
                                      <p:cBhvr>
                                        <p:cTn id="34" dur="166" decel="50000">
                                          <p:stCondLst>
                                            <p:cond delay="1668"/>
                                          </p:stCondLst>
                                        </p:cTn>
                                        <p:tgtEl>
                                          <p:spTgt spid="42"/>
                                        </p:tgtEl>
                                      </p:cBhvr>
                                      <p:to x="100000" y="100000"/>
                                    </p:animScale>
                                    <p:animScale>
                                      <p:cBhvr>
                                        <p:cTn id="35" dur="26">
                                          <p:stCondLst>
                                            <p:cond delay="1808"/>
                                          </p:stCondLst>
                                        </p:cTn>
                                        <p:tgtEl>
                                          <p:spTgt spid="42"/>
                                        </p:tgtEl>
                                      </p:cBhvr>
                                      <p:to x="100000" y="95000"/>
                                    </p:animScale>
                                    <p:animScale>
                                      <p:cBhvr>
                                        <p:cTn id="36"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49570" y="217847"/>
            <a:ext cx="4600989" cy="2942472"/>
          </a:xfrm>
          <a:prstGeom prst="rect">
            <a:avLst/>
          </a:prstGeom>
          <a:noFill/>
        </p:spPr>
        <p:txBody>
          <a:bodyPr wrap="square" rtlCol="0">
            <a:spAutoFit/>
          </a:bodyPr>
          <a:lstStyle/>
          <a:p>
            <a:pPr algn="just" defTabSz="604708"/>
            <a:r>
              <a:rPr lang="en-US" sz="3704" b="1" dirty="0" err="1">
                <a:solidFill>
                  <a:prstClr val="white"/>
                </a:solidFill>
                <a:latin typeface="Calibri" panose="020F0502020204030204"/>
                <a:cs typeface="Arial"/>
                <a:sym typeface="Arial"/>
              </a:rPr>
              <a:t>Việc</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nhận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biết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rất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quan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trọng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chúng</a:t>
            </a:r>
            <a:r>
              <a:rPr lang="en-US" sz="3704" b="1" dirty="0">
                <a:solidFill>
                  <a:prstClr val="white"/>
                </a:solidFill>
                <a:latin typeface="Calibri" panose="020F0502020204030204"/>
                <a:cs typeface="Arial"/>
                <a:sym typeface="Arial"/>
              </a:rPr>
              <a:t> ta </a:t>
            </a:r>
            <a:r>
              <a:rPr lang="en-US" sz="3704" b="1" dirty="0" err="1">
                <a:solidFill>
                  <a:prstClr val="white"/>
                </a:solidFill>
                <a:latin typeface="Calibri" panose="020F0502020204030204"/>
                <a:cs typeface="Arial"/>
                <a:sym typeface="Arial"/>
              </a:rPr>
              <a:t>có</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kịp</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thời</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lí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xây</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dựng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tình</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bạn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đẹp</a:t>
            </a:r>
            <a:r>
              <a:rPr lang="en-US" sz="3704" b="1" dirty="0">
                <a:solidFill>
                  <a:prstClr val="white"/>
                </a:solidFill>
                <a:latin typeface="Calibri" panose="020F0502020204030204"/>
                <a:cs typeface="Arial"/>
                <a:sym typeface="Arial"/>
              </a:rPr>
              <a:t>.</a:t>
            </a:r>
          </a:p>
        </p:txBody>
      </p:sp>
    </p:spTree>
    <p:extLst>
      <p:ext uri="{BB962C8B-B14F-4D97-AF65-F5344CB8AC3E}">
        <p14:creationId xmlns:p14="http://schemas.microsoft.com/office/powerpoint/2010/main" val="138493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890</Words>
  <Application>Microsoft Office PowerPoint</Application>
  <PresentationFormat>Widescreen</PresentationFormat>
  <Paragraphs>71</Paragraphs>
  <Slides>30</Slides>
  <Notes>15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#9Slide05 Phobia</vt:lpstr>
      <vt:lpstr>#9Slide05 SVNClementine</vt:lpstr>
      <vt:lpstr>Arial</vt:lpstr>
      <vt:lpstr>Bellota Text</vt:lpstr>
      <vt:lpstr>Calibri</vt:lpstr>
      <vt:lpstr>Calibri Light</vt:lpstr>
      <vt:lpstr>Chau Philomene One</vt:lpstr>
      <vt:lpstr>iCiel Crocante</vt:lpstr>
      <vt:lpstr>LNTH-Hoa Nho LNTH</vt:lpstr>
      <vt:lpstr>LNTH-LuoLuoNotangYuanTi 1</vt:lpstr>
      <vt:lpstr>Poller One</vt:lpstr>
      <vt:lpstr>UVN Banh Mi</vt:lpstr>
      <vt:lpstr>UVN Da Lat</vt:lpstr>
      <vt:lpstr>Cooperative Learning Activities for Pre-K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Chinh Lee</cp:lastModifiedBy>
  <cp:revision>11</cp:revision>
  <dcterms:created xsi:type="dcterms:W3CDTF">2022-12-10T06:43:32Z</dcterms:created>
  <dcterms:modified xsi:type="dcterms:W3CDTF">2024-05-20T14:04:43Z</dcterms:modified>
</cp:coreProperties>
</file>