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36" r:id="rId3"/>
    <p:sldId id="408" r:id="rId4"/>
    <p:sldId id="441" r:id="rId5"/>
    <p:sldId id="438" r:id="rId6"/>
    <p:sldId id="442" r:id="rId7"/>
    <p:sldId id="440" r:id="rId8"/>
    <p:sldId id="443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66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2" d="100"/>
          <a:sy n="52" d="100"/>
        </p:scale>
        <p:origin x="-558" y="-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0.jpg"/><Relationship Id="rId7" Type="http://schemas.openxmlformats.org/officeDocument/2006/relationships/hyperlink" Target="bai%20tap/bai%20tap%204.ppt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bai%20tap/bai%20tap%203.ppt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bai%20tap/bai%20tap%202.ppt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bai%20tap/bai%20tap%201.ppt" TargetMode="External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 BẠCH ĐẰNG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200643"/>
            <a:ext cx="10928600" cy="76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có nghĩa giống nhau; Biện pháp so sánh</a:t>
            </a:r>
            <a:endParaRPr lang="en-GB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33" name="Group 32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34" name="Straight Connector 33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4279976" y="1258669"/>
            <a:ext cx="75921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DU LỊCH ĐẠI DƯƠNG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38" descr="Water droplets"/>
          <p:cNvSpPr txBox="1">
            <a:spLocks noChangeArrowheads="1"/>
          </p:cNvSpPr>
          <p:nvPr/>
        </p:nvSpPr>
        <p:spPr bwMode="auto">
          <a:xfrm>
            <a:off x="11430794" y="7131050"/>
            <a:ext cx="3689350" cy="10223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  <a:p>
            <a:pPr eaLnBrk="1" hangingPunct="1"/>
            <a:r>
              <a:rPr lang="en-US" altLang="en-US" sz="3500" b="1">
                <a:solidFill>
                  <a:srgbClr val="000099"/>
                </a:solidFill>
                <a:cs typeface="Arial" charset="0"/>
              </a:rPr>
              <a:t>BẮT ĐẦU QUAY</a:t>
            </a:r>
          </a:p>
          <a:p>
            <a:pPr eaLnBrk="1" hangingPunct="1"/>
            <a:endParaRPr lang="en-US" altLang="en-US" sz="1100" b="1">
              <a:solidFill>
                <a:srgbClr val="000099"/>
              </a:solidFill>
              <a:cs typeface="Arial" charset="0"/>
            </a:endParaRP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11281569" y="2763838"/>
            <a:ext cx="4019550" cy="4019550"/>
            <a:chOff x="2000250" y="2819400"/>
            <a:chExt cx="4019550" cy="4019550"/>
          </a:xfrm>
          <a:blipFill>
            <a:blip r:embed="rId3"/>
            <a:stretch>
              <a:fillRect/>
            </a:stretch>
          </a:blipFill>
        </p:grpSpPr>
        <p:sp>
          <p:nvSpPr>
            <p:cNvPr id="41" name="Line 37"/>
            <p:cNvSpPr>
              <a:spLocks noChangeShapeType="1"/>
            </p:cNvSpPr>
            <p:nvPr/>
          </p:nvSpPr>
          <p:spPr bwMode="auto">
            <a:xfrm flipV="1">
              <a:off x="4264025" y="3452813"/>
              <a:ext cx="0" cy="1320800"/>
            </a:xfrm>
            <a:prstGeom prst="line">
              <a:avLst/>
            </a:prstGeom>
            <a:grpFill/>
            <a:ln w="76200">
              <a:solidFill>
                <a:srgbClr val="FFC000"/>
              </a:solidFill>
              <a:round/>
              <a:headEnd type="oval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43689" tIns="71844" rIns="143689" bIns="71844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000250" y="2819400"/>
              <a:ext cx="4019550" cy="4019550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43" name="Straight Connector 42"/>
            <p:cNvCxnSpPr>
              <a:stCxn id="42" idx="2"/>
              <a:endCxn id="42" idx="6"/>
            </p:cNvCxnSpPr>
            <p:nvPr/>
          </p:nvCxnSpPr>
          <p:spPr>
            <a:xfrm>
              <a:off x="2000250" y="4829175"/>
              <a:ext cx="4019550" cy="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2" idx="0"/>
              <a:endCxn id="42" idx="4"/>
            </p:cNvCxnSpPr>
            <p:nvPr/>
          </p:nvCxnSpPr>
          <p:spPr>
            <a:xfrm>
              <a:off x="4010025" y="2819400"/>
              <a:ext cx="0" cy="4019550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WordArt 78" descr="Water droplets">
              <a:hlinkClick r:id="rId4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3394478">
              <a:off x="4667251" y="3803992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1</a:t>
              </a:r>
            </a:p>
          </p:txBody>
        </p:sp>
        <p:sp>
          <p:nvSpPr>
            <p:cNvPr id="46" name="WordArt 79" descr="Water droplets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7756668">
              <a:off x="4560287" y="5454649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2</a:t>
              </a:r>
            </a:p>
          </p:txBody>
        </p:sp>
        <p:sp>
          <p:nvSpPr>
            <p:cNvPr id="47" name="WordArt 80" descr="Water droplets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7961444">
              <a:off x="2943093" y="5528323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3</a:t>
              </a:r>
            </a:p>
          </p:txBody>
        </p:sp>
        <p:sp>
          <p:nvSpPr>
            <p:cNvPr id="48" name="WordArt 80" descr="Water droplets">
              <a:hlinkClick r:id="rId7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 rot="-2735004">
              <a:off x="2998058" y="3767938"/>
              <a:ext cx="400050" cy="55245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1" hangingPunct="1">
                <a:defRPr/>
              </a:pPr>
              <a:r>
                <a:rPr lang="en-US" sz="5700" b="1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blipFill dpi="0" rotWithShape="0">
                    <a:blip r:embed="rId2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4</a:t>
              </a:r>
            </a:p>
          </p:txBody>
        </p:sp>
      </p:grpSp>
      <p:cxnSp>
        <p:nvCxnSpPr>
          <p:cNvPr id="49" name="Straight Arrow Connector 48"/>
          <p:cNvCxnSpPr/>
          <p:nvPr/>
        </p:nvCxnSpPr>
        <p:spPr>
          <a:xfrm flipV="1">
            <a:off x="13291344" y="3505200"/>
            <a:ext cx="0" cy="1268413"/>
          </a:xfrm>
          <a:prstGeom prst="straightConnector1">
            <a:avLst/>
          </a:prstGeom>
          <a:ln w="127000">
            <a:solidFill>
              <a:srgbClr val="FFC000"/>
            </a:solidFill>
            <a:headEnd type="oval"/>
            <a:tailEnd type="stealt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19729" y="6783388"/>
            <a:ext cx="4070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ung hay ưng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s…… s……. 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5014" y="7385764"/>
            <a:ext cx="2396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ừng    ững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719729" y="5890340"/>
            <a:ext cx="4105836" cy="2748011"/>
            <a:chOff x="5480283" y="5890340"/>
            <a:chExt cx="4105836" cy="2748011"/>
          </a:xfrm>
        </p:grpSpPr>
        <p:pic>
          <p:nvPicPr>
            <p:cNvPr id="60" name="Picture 8" descr="Cá chuồn bay là gì? Đặc điểm, thành phần dinh dưỡng và nơi mua cá chuồn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85" r="4884"/>
            <a:stretch/>
          </p:blipFill>
          <p:spPr bwMode="auto">
            <a:xfrm>
              <a:off x="5500482" y="5890340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5480283" y="7530355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4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147364" y="6602625"/>
            <a:ext cx="302198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? hay ~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yên tinh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16504" y="6917287"/>
            <a:ext cx="450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823119" y="5890340"/>
            <a:ext cx="4085637" cy="2737378"/>
            <a:chOff x="823119" y="5890340"/>
            <a:chExt cx="4085637" cy="2737378"/>
          </a:xfrm>
        </p:grpSpPr>
        <p:pic>
          <p:nvPicPr>
            <p:cNvPr id="57" name="Picture 4" descr="Những điều chưa biết về sứa - VnExpress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5890340"/>
              <a:ext cx="4085637" cy="2737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TextBox 57"/>
            <p:cNvSpPr txBox="1"/>
            <p:nvPr/>
          </p:nvSpPr>
          <p:spPr>
            <a:xfrm>
              <a:off x="4222486" y="7504482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3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6412617" y="3043834"/>
            <a:ext cx="28216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l hay n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im ….ặng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800199" y="3653910"/>
            <a:ext cx="3273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756668" y="2275885"/>
            <a:ext cx="4085637" cy="2748011"/>
            <a:chOff x="5517222" y="2275885"/>
            <a:chExt cx="4085637" cy="2748011"/>
          </a:xfrm>
        </p:grpSpPr>
        <p:pic>
          <p:nvPicPr>
            <p:cNvPr id="54" name="Picture 6" descr="Cá heo có thật thông minh đến mức biết cứu người không?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7222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Box 54"/>
            <p:cNvSpPr txBox="1"/>
            <p:nvPr/>
          </p:nvSpPr>
          <p:spPr>
            <a:xfrm>
              <a:off x="5517222" y="3888913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2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382709" y="3025794"/>
            <a:ext cx="28972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r hay d</a:t>
            </a:r>
          </a:p>
          <a:p>
            <a:pPr algn="ctr"/>
            <a:r>
              <a:rPr lang="en-US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 ….ực</a:t>
            </a:r>
            <a:endParaRPr lang="en-US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126295" y="3641347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823119" y="2275885"/>
            <a:ext cx="4085637" cy="2748011"/>
            <a:chOff x="823119" y="2275885"/>
            <a:chExt cx="4085637" cy="2748011"/>
          </a:xfrm>
        </p:grpSpPr>
        <p:pic>
          <p:nvPicPr>
            <p:cNvPr id="51" name="Picture 2" descr="Cá Ngựa: Đặc Điểm, Công Dụng, Cách Dùng &amp;amp; Giá Bán 202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119" y="2275885"/>
              <a:ext cx="4085637" cy="2748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4252807" y="3915900"/>
              <a:ext cx="655949" cy="110799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6600" b="1" smtClean="0">
                  <a:solidFill>
                    <a:srgbClr val="FF0000"/>
                  </a:solidFill>
                </a:rPr>
                <a:t>1</a:t>
              </a:r>
              <a:endParaRPr lang="en-US" sz="66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91197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400000">
                                      <p:cBhvr>
                                        <p:cTn id="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600000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7800000">
                                      <p:cBhvr>
                                        <p:cTn id="1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65" grpId="0"/>
      <p:bldP spid="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258170" y="258943"/>
            <a:ext cx="6987810" cy="1221980"/>
            <a:chOff x="4539228" y="210532"/>
            <a:chExt cx="6869905" cy="1221980"/>
          </a:xfrm>
        </p:grpSpPr>
        <p:sp>
          <p:nvSpPr>
            <p:cNvPr id="17" name="TextBox 16"/>
            <p:cNvSpPr txBox="1"/>
            <p:nvPr/>
          </p:nvSpPr>
          <p:spPr>
            <a:xfrm>
              <a:off x="4539228" y="210532"/>
              <a:ext cx="6869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Năm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28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004022" y="847737"/>
              <a:ext cx="1940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nl-NL" sz="3600" b="1" dirty="0">
                <a:latin typeface="Times New Roman" pitchFamily="18" charset="0"/>
                <a:cs typeface="Times New Roman" pitchFamily="18" charset="0"/>
              </a:rPr>
              <a:t>Tìm trong các câu in đậm những từ ngữ có nghĩa giống nhau</a:t>
            </a:r>
            <a:r>
              <a:rPr lang="nl-NL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 cây im lặng quá.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tiếng lá rơi lúc này cũng có thể khiến người ta giật mình. Gió bắt đầu thổi rào rào.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Phút yên tĩnh của rừng ban mai dần biến đi. </a:t>
            </a:r>
            <a:r>
              <a:rPr lang="nl-NL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 bốc hương hoa tràm thơm ngây ngất. Gió đưa mùi hương ngọt lan xa, phảng phất khắp rừng.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Thoắt cái, có một khoảng rừng nguyên sơ đã trở về lại vẻ tĩnh lặng.</a:t>
            </a:r>
            <a:endParaRPr lang="nl-NL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323510" y="1565382"/>
            <a:ext cx="9575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có nghĩa giống nhau; Biện pháp so sánh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8119" y="6816239"/>
            <a:ext cx="11810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sz="40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endParaRPr lang="en-US" sz="40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ình nền Nền Phong Cảnh Thiên Nhiên Trong Rừng Sâu Nền, Thiên Nhiên, Rừng,  Phong Cảnh Background Vector để tải xuống miễn phí -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4" y="88003"/>
            <a:ext cx="8074025" cy="90559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19" y="227012"/>
            <a:ext cx="7496175" cy="891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41284" y="2103004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8598" y="4254996"/>
            <a:ext cx="1396628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dãy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vĩ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204119" y="3104134"/>
            <a:ext cx="2253964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604419" y="3104134"/>
            <a:ext cx="19431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hăm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699919" y="3091128"/>
            <a:ext cx="2133600" cy="547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/>
          <p:cNvPicPr/>
          <p:nvPr/>
        </p:nvPicPr>
        <p:blipFill>
          <a:blip r:embed="rId2"/>
          <a:stretch>
            <a:fillRect/>
          </a:stretch>
        </p:blipFill>
        <p:spPr>
          <a:xfrm>
            <a:off x="8492061" y="3048000"/>
            <a:ext cx="6275659" cy="24384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204119" y="7010400"/>
            <a:ext cx="146303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 khó-chăm chỉ;vàng rực-vàng ruộm;hùng vĩ- sừng sững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258170" y="258943"/>
            <a:ext cx="6987810" cy="1221980"/>
            <a:chOff x="4539228" y="210532"/>
            <a:chExt cx="6869905" cy="1221980"/>
          </a:xfrm>
        </p:grpSpPr>
        <p:sp>
          <p:nvSpPr>
            <p:cNvPr id="22" name="TextBox 21"/>
            <p:cNvSpPr txBox="1"/>
            <p:nvPr/>
          </p:nvSpPr>
          <p:spPr>
            <a:xfrm>
              <a:off x="4539228" y="210532"/>
              <a:ext cx="686990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Năm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28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tháng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3 </a:t>
              </a:r>
              <a:r>
                <a:rPr lang="en-US" sz="3600" dirty="0" err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năm</a:t>
              </a:r>
              <a:r>
                <a:rPr lang="vi-VN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3600" dirty="0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2024</a:t>
              </a:r>
              <a:endPara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004022" y="847737"/>
              <a:ext cx="19403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 tập</a:t>
              </a:r>
              <a:endPara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Rectangle 95"/>
          <p:cNvSpPr>
            <a:spLocks noChangeArrowheads="1"/>
          </p:cNvSpPr>
          <p:nvPr/>
        </p:nvSpPr>
        <p:spPr bwMode="auto">
          <a:xfrm>
            <a:off x="3323510" y="1565382"/>
            <a:ext cx="9575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có nghĩa giống nhau; Biện pháp so sánh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/>
      <p:bldP spid="26" grpId="0" animBg="1"/>
      <p:bldP spid="27" grpId="0" animBg="1"/>
      <p:bldP spid="28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334" y="44604"/>
            <a:ext cx="8473304" cy="9099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04"/>
            <a:ext cx="7909625" cy="909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508919" y="2302781"/>
            <a:ext cx="14249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11116" y="3079649"/>
            <a:ext cx="1496552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thảm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58170" y="258943"/>
            <a:ext cx="6987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Năm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vi-VN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65266" y="896148"/>
            <a:ext cx="1973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95"/>
          <p:cNvSpPr>
            <a:spLocks noChangeArrowheads="1"/>
          </p:cNvSpPr>
          <p:nvPr/>
        </p:nvSpPr>
        <p:spPr bwMode="auto">
          <a:xfrm>
            <a:off x="3323510" y="1565382"/>
            <a:ext cx="95750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ngữ có nghĩa giống nhau; Biện pháp so sánh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/>
          <p:nvPr/>
        </p:nvPicPr>
        <p:blipFill>
          <a:blip r:embed="rId2"/>
          <a:stretch>
            <a:fillRect/>
          </a:stretch>
        </p:blipFill>
        <p:spPr>
          <a:xfrm>
            <a:off x="289719" y="4191000"/>
            <a:ext cx="6631735" cy="4343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425" y="3771900"/>
            <a:ext cx="8504464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5944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56519" y="47244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vẫy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dừa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en-US" sz="3800" b="1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0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9615</TotalTime>
  <Words>323</Words>
  <Application>Microsoft Office PowerPoint</Application>
  <PresentationFormat>Custom</PresentationFormat>
  <Paragraphs>58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1067</cp:revision>
  <dcterms:created xsi:type="dcterms:W3CDTF">2008-09-09T22:52:10Z</dcterms:created>
  <dcterms:modified xsi:type="dcterms:W3CDTF">2024-05-20T14:32:41Z</dcterms:modified>
</cp:coreProperties>
</file>