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8" r:id="rId2"/>
    <p:sldId id="488" r:id="rId3"/>
    <p:sldId id="496" r:id="rId4"/>
    <p:sldId id="570" r:id="rId5"/>
    <p:sldId id="572" r:id="rId6"/>
    <p:sldId id="574" r:id="rId7"/>
    <p:sldId id="544" r:id="rId8"/>
    <p:sldId id="534" r:id="rId9"/>
    <p:sldId id="566" r:id="rId10"/>
    <p:sldId id="538" r:id="rId11"/>
    <p:sldId id="584" r:id="rId12"/>
    <p:sldId id="590" r:id="rId13"/>
    <p:sldId id="59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63" userDrawn="1">
          <p15:clr>
            <a:srgbClr val="A4A3A4"/>
          </p15:clr>
        </p15:guide>
        <p15:guide id="2" pos="39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1EF8"/>
    <a:srgbClr val="EC00B7"/>
    <a:srgbClr val="2C9913"/>
    <a:srgbClr val="FFC000"/>
    <a:srgbClr val="9CC6E6"/>
    <a:srgbClr val="A77305"/>
    <a:srgbClr val="BDD7EE"/>
    <a:srgbClr val="FA0CEC"/>
    <a:srgbClr val="D6ED11"/>
    <a:srgbClr val="9292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中度样式 1 - 强调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1" autoAdjust="0"/>
    <p:restoredTop sz="97636" autoAdjust="0"/>
  </p:normalViewPr>
  <p:slideViewPr>
    <p:cSldViewPr snapToGrid="0" showGuides="1">
      <p:cViewPr varScale="1">
        <p:scale>
          <a:sx n="68" d="100"/>
          <a:sy n="68" d="100"/>
        </p:scale>
        <p:origin x="738" y="72"/>
      </p:cViewPr>
      <p:guideLst>
        <p:guide orient="horz" pos="2063"/>
        <p:guide pos="3948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DB1933-E22A-472D-A06E-263EB9097EAD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2D075A-58E3-46F3-8624-96DDFFA7C41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Trang</a:t>
            </a:r>
            <a:r>
              <a:rPr lang="en-US" dirty="0"/>
              <a:t> </a:t>
            </a:r>
            <a:r>
              <a:rPr lang="en-US" dirty="0" err="1"/>
              <a:t>trắng</a:t>
            </a:r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ACA653-5FFC-4544-8243-0F70C6C186A4}" type="slidenum">
              <a:rPr lang="vi-VN" smtClean="0"/>
              <a:t>2</a:t>
            </a:fld>
            <a:endParaRPr 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BCB15-ACD1-4116-A2A9-8DC5795496B5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50407-A1C8-4367-A951-221F6BF072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BCB15-ACD1-4116-A2A9-8DC5795496B5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50407-A1C8-4367-A951-221F6BF072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BCB15-ACD1-4116-A2A9-8DC5795496B5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50407-A1C8-4367-A951-221F6BF072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BCB15-ACD1-4116-A2A9-8DC5795496B5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50407-A1C8-4367-A951-221F6BF072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BCB15-ACD1-4116-A2A9-8DC5795496B5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50407-A1C8-4367-A951-221F6BF072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BCB15-ACD1-4116-A2A9-8DC5795496B5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50407-A1C8-4367-A951-221F6BF072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BCB15-ACD1-4116-A2A9-8DC5795496B5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50407-A1C8-4367-A951-221F6BF072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BCB15-ACD1-4116-A2A9-8DC5795496B5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50407-A1C8-4367-A951-221F6BF072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BCB15-ACD1-4116-A2A9-8DC5795496B5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50407-A1C8-4367-A951-221F6BF072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BCB15-ACD1-4116-A2A9-8DC5795496B5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50407-A1C8-4367-A951-221F6BF072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BCB15-ACD1-4116-A2A9-8DC5795496B5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50407-A1C8-4367-A951-221F6BF072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BCB15-ACD1-4116-A2A9-8DC5795496B5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50407-A1C8-4367-A951-221F6BF072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BCB15-ACD1-4116-A2A9-8DC5795496B5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50407-A1C8-4367-A951-221F6BF0724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4538980" y="831304"/>
            <a:ext cx="7315200" cy="1313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1611" tIns="40806" rIns="81611" bIns="40806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 TIẾNG VIỆT LỚP 4</a:t>
            </a:r>
            <a:b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vi-VN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4616450" y="1444625"/>
            <a:ext cx="7160260" cy="934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1611" tIns="40806" rIns="81611" bIns="40806">
            <a:no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sz="2800" b="1" dirty="0">
                <a:ln w="0"/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i="1" dirty="0" err="1">
                <a:ln w="0"/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Bộ</a:t>
            </a:r>
            <a:r>
              <a:rPr lang="en-US" sz="2800" b="1" i="1" dirty="0">
                <a:ln w="0"/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i="1" dirty="0" err="1">
                <a:ln w="0"/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sách</a:t>
            </a:r>
            <a:r>
              <a:rPr lang="en-US" sz="2800" b="1" i="1" dirty="0">
                <a:ln w="0"/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i="1" dirty="0" err="1">
                <a:ln w="0"/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giáo</a:t>
            </a:r>
            <a:r>
              <a:rPr lang="en-US" sz="2800" b="1" i="1" dirty="0">
                <a:ln w="0"/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i="1" dirty="0" err="1">
                <a:ln w="0"/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khoa</a:t>
            </a:r>
            <a:r>
              <a:rPr lang="en-US" sz="2800" b="1" i="1" dirty="0">
                <a:ln w="0"/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</a:p>
          <a:p>
            <a:pPr algn="ctr"/>
            <a:r>
              <a:rPr lang="en-US" sz="2800" b="1" i="1" dirty="0" err="1">
                <a:ln w="0"/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Kết</a:t>
            </a:r>
            <a:r>
              <a:rPr lang="en-US" sz="2800" b="1" i="1" dirty="0">
                <a:ln w="0"/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i="1" dirty="0" err="1">
                <a:ln w="0"/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nối</a:t>
            </a:r>
            <a:r>
              <a:rPr lang="en-US" sz="2800" b="1" i="1" dirty="0">
                <a:ln w="0"/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tri </a:t>
            </a:r>
            <a:r>
              <a:rPr lang="en-US" sz="2800" b="1" i="1" dirty="0" err="1">
                <a:ln w="0"/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thức</a:t>
            </a:r>
            <a:r>
              <a:rPr lang="en-US" sz="2800" b="1" i="1" dirty="0">
                <a:ln w="0"/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i="1" dirty="0" err="1">
                <a:ln w="0"/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với</a:t>
            </a:r>
            <a:r>
              <a:rPr lang="en-US" sz="2800" b="1" i="1" dirty="0">
                <a:ln w="0"/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i="1" dirty="0" err="1">
                <a:ln w="0"/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cuộc</a:t>
            </a:r>
            <a:r>
              <a:rPr lang="en-US" sz="2800" b="1" i="1" dirty="0">
                <a:ln w="0"/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i="1" dirty="0" err="1">
                <a:ln w="0"/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sống</a:t>
            </a:r>
            <a:endParaRPr lang="en-US" altLang="vi-VN" sz="2800" b="1" i="1" dirty="0" err="1">
              <a:ln w="0"/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" name="Horizontal Scroll 2"/>
          <p:cNvSpPr/>
          <p:nvPr/>
        </p:nvSpPr>
        <p:spPr>
          <a:xfrm>
            <a:off x="6766683" y="3659332"/>
            <a:ext cx="2860234" cy="733573"/>
          </a:xfrm>
          <a:prstGeom prst="horizontalScroll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 107, 108</a:t>
            </a:r>
            <a:endParaRPr lang="vi-VN" alt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0" name="Picture 99"/>
          <p:cNvPicPr/>
          <p:nvPr/>
        </p:nvPicPr>
        <p:blipFill>
          <a:blip r:embed="rId2"/>
          <a:stretch>
            <a:fillRect/>
          </a:stretch>
        </p:blipFill>
        <p:spPr>
          <a:xfrm>
            <a:off x="676910" y="831215"/>
            <a:ext cx="4239260" cy="5260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Rounded Rectangle 1"/>
          <p:cNvSpPr/>
          <p:nvPr/>
        </p:nvSpPr>
        <p:spPr>
          <a:xfrm>
            <a:off x="6223000" y="2648585"/>
            <a:ext cx="4047490" cy="835660"/>
          </a:xfrm>
          <a:prstGeom prst="roundRect">
            <a:avLst/>
          </a:prstGeom>
          <a:solidFill>
            <a:schemeClr val="accent4">
              <a:lumMod val="75000"/>
            </a:schemeClr>
          </a:solidFill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từ và câu, tuần 31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746125" y="374015"/>
            <a:ext cx="1691005" cy="960120"/>
          </a:xfrm>
          <a:prstGeom prst="roundRect">
            <a:avLst/>
          </a:prstGeom>
          <a:solidFill>
            <a:schemeClr val="accent6"/>
          </a:solidFill>
          <a:ln>
            <a:solidFill>
              <a:srgbClr val="00206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Viết: </a:t>
            </a: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/>
          <p:nvPr/>
        </p:nvGraphicFramePr>
        <p:xfrm>
          <a:off x="440055" y="1873885"/>
          <a:ext cx="11093450" cy="14116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3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89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1160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a. Tên tổ chức Đội của trường em:</a:t>
                      </a:r>
                    </a:p>
                  </a:txBody>
                  <a:tcP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buNone/>
                      </a:pPr>
                      <a:endParaRPr lang="en-US" sz="1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......................................................................................................</a:t>
                      </a:r>
                    </a:p>
                  </a:txBody>
                  <a:tcP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/>
          <p:nvPr/>
        </p:nvGraphicFramePr>
        <p:xfrm>
          <a:off x="440055" y="3285490"/>
          <a:ext cx="11093450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94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9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1160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2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b. Tên một cơ quan hoặc tổ chức mà em biết:</a:t>
                      </a:r>
                    </a:p>
                  </a:txBody>
                  <a:tcP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en-US" sz="1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........................................................................................................</a:t>
                      </a:r>
                      <a:endParaRPr lang="en-US" sz="1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buNone/>
                      </a:pP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Rectangle 11"/>
          <p:cNvSpPr/>
          <p:nvPr/>
        </p:nvSpPr>
        <p:spPr>
          <a:xfrm>
            <a:off x="5394960" y="2163445"/>
            <a:ext cx="6008370" cy="833120"/>
          </a:xfrm>
          <a:prstGeom prst="rect">
            <a:avLst/>
          </a:prstGeom>
          <a:noFill/>
          <a:ln w="2857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2DEEF"/>
                </a:solidFill>
              </a14:hiddenFill>
            </a:ext>
          </a:extLst>
        </p:spPr>
        <p:txBody>
          <a:bodyPr wrap="square">
            <a:noAutofit/>
          </a:bodyPr>
          <a:lstStyle/>
          <a:p>
            <a:pPr algn="just"/>
            <a:r>
              <a:rPr lang="en-US" altLang="vi-VN" sz="2800" dirty="0" err="1">
                <a:solidFill>
                  <a:srgbClr val="0514A7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Liên đội Trường Tiểu học Long Hiệp A</a:t>
            </a:r>
          </a:p>
        </p:txBody>
      </p:sp>
      <p:sp>
        <p:nvSpPr>
          <p:cNvPr id="4" name="Rectangle 11"/>
          <p:cNvSpPr/>
          <p:nvPr/>
        </p:nvSpPr>
        <p:spPr>
          <a:xfrm>
            <a:off x="5445125" y="3173730"/>
            <a:ext cx="5958205" cy="833120"/>
          </a:xfrm>
          <a:prstGeom prst="rect">
            <a:avLst/>
          </a:prstGeom>
          <a:noFill/>
          <a:ln w="2857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2DEEF"/>
                </a:solidFill>
              </a14:hiddenFill>
            </a:ext>
          </a:extLst>
        </p:spPr>
        <p:txBody>
          <a:bodyPr wrap="square">
            <a:noAutofit/>
          </a:bodyPr>
          <a:lstStyle/>
          <a:p>
            <a:pPr lvl="0" algn="just">
              <a:buClrTx/>
              <a:buSzTx/>
              <a:buFontTx/>
            </a:pPr>
            <a:endParaRPr lang="en-US" altLang="vi-VN" sz="2800" dirty="0" err="1">
              <a:solidFill>
                <a:srgbClr val="0514A7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sym typeface="+mn-ea"/>
            </a:endParaRPr>
          </a:p>
          <a:p>
            <a:pPr lvl="0" algn="just">
              <a:buClrTx/>
              <a:buSzTx/>
              <a:buFontTx/>
            </a:pPr>
            <a:r>
              <a:rPr lang="en-US" altLang="vi-VN" sz="2800" dirty="0" err="1">
                <a:solidFill>
                  <a:srgbClr val="0514A7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Đài Phát thanh và Truyền hình Trà Vinh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4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281305" y="579120"/>
            <a:ext cx="2369820" cy="918210"/>
          </a:xfrm>
          <a:prstGeom prst="roundRect">
            <a:avLst/>
          </a:prstGeom>
          <a:solidFill>
            <a:srgbClr val="FFC000"/>
          </a:solidFill>
          <a:ln>
            <a:solidFill>
              <a:srgbClr val="00206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l"/>
            <a:r>
              <a:rPr lang="en-US" altLang="en-US" sz="3600" b="1" dirty="0">
                <a:solidFill>
                  <a:srgbClr val="0716D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254250" y="2342515"/>
            <a:ext cx="7683500" cy="918210"/>
          </a:xfrm>
          <a:prstGeom prst="roundRect">
            <a:avLst/>
          </a:prstGeom>
          <a:solidFill>
            <a:schemeClr val="accent6"/>
          </a:solidFill>
          <a:ln>
            <a:solidFill>
              <a:srgbClr val="00206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l"/>
            <a:r>
              <a:rPr lang="en-US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Hãy viết tên trường của em đang học.</a:t>
            </a:r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832418" y="3862070"/>
            <a:ext cx="6527165" cy="918210"/>
          </a:xfrm>
          <a:prstGeom prst="roundRect">
            <a:avLst/>
          </a:prstGeom>
          <a:solidFill>
            <a:srgbClr val="FFC000"/>
          </a:solidFill>
          <a:ln>
            <a:solidFill>
              <a:srgbClr val="00206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l">
              <a:buClrTx/>
              <a:buSzTx/>
              <a:buFontTx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</a:t>
            </a:r>
            <a:r>
              <a:rPr lang="en-US" altLang="en-US" sz="3600" b="1" dirty="0">
                <a:solidFill>
                  <a:srgbClr val="0716DB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rường 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</a:t>
            </a:r>
            <a:r>
              <a:rPr lang="en-US" altLang="en-US" sz="3600" b="1" dirty="0">
                <a:solidFill>
                  <a:srgbClr val="0716DB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iểu học 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</a:t>
            </a:r>
            <a:r>
              <a:rPr lang="en-US" altLang="en-US" sz="3600" b="1" dirty="0">
                <a:solidFill>
                  <a:srgbClr val="0716DB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ong 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</a:t>
            </a:r>
            <a:r>
              <a:rPr lang="en-US" altLang="en-US" sz="3600" b="1" dirty="0">
                <a:solidFill>
                  <a:srgbClr val="0716DB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iệp 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36098" y="1711488"/>
            <a:ext cx="11451103" cy="2306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en-US" sz="3600" kern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Xem lại bài và thực hành luyện viết thêm tên cơ quan, tổ chức .</a:t>
            </a:r>
            <a:endParaRPr lang="en-US" sz="3600" kern="0" dirty="0">
              <a:solidFill>
                <a:schemeClr val="bg1"/>
              </a:solidFill>
              <a:latin typeface="Times New Roman" panose="02020603050405020304" pitchFamily="18" charset="0"/>
              <a:ea typeface="AvantGarde" panose="00000400000000000000" pitchFamily="2" charset="0"/>
              <a:cs typeface="Times New Roman" panose="02020603050405020304" pitchFamily="18" charset="0"/>
              <a:sym typeface="+mn-ea"/>
            </a:endParaRPr>
          </a:p>
          <a:p>
            <a:pPr indent="457200" algn="just"/>
            <a:r>
              <a:rPr lang="en-US" sz="3600" kern="0" dirty="0">
                <a:solidFill>
                  <a:schemeClr val="bg1"/>
                </a:solidFill>
                <a:latin typeface="Times New Roman" panose="02020603050405020304" pitchFamily="18" charset="0"/>
                <a:ea typeface="AvantGarde" panose="00000400000000000000" pitchFamily="2" charset="0"/>
                <a:cs typeface="Times New Roman" panose="02020603050405020304" pitchFamily="18" charset="0"/>
                <a:sym typeface="+mn-ea"/>
              </a:rPr>
              <a:t>- </a:t>
            </a:r>
            <a:r>
              <a:rPr lang="en-US" sz="3600" kern="0" dirty="0" err="1">
                <a:solidFill>
                  <a:schemeClr val="bg1"/>
                </a:solidFill>
                <a:latin typeface="Times New Roman" panose="02020603050405020304" pitchFamily="18" charset="0"/>
                <a:ea typeface="AvantGarde" panose="00000400000000000000" pitchFamily="2" charset="0"/>
                <a:cs typeface="Times New Roman" panose="02020603050405020304" pitchFamily="18" charset="0"/>
                <a:sym typeface="+mn-ea"/>
              </a:rPr>
              <a:t>Chuẩn</a:t>
            </a:r>
            <a:r>
              <a:rPr lang="en-US" sz="3600" kern="0" dirty="0">
                <a:solidFill>
                  <a:schemeClr val="bg1"/>
                </a:solidFill>
                <a:latin typeface="Times New Roman" panose="02020603050405020304" pitchFamily="18" charset="0"/>
                <a:ea typeface="AvantGarde" panose="00000400000000000000" pitchFamily="2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600" kern="0" dirty="0" err="1">
                <a:solidFill>
                  <a:schemeClr val="bg1"/>
                </a:solidFill>
                <a:latin typeface="Times New Roman" panose="02020603050405020304" pitchFamily="18" charset="0"/>
                <a:ea typeface="AvantGarde" panose="00000400000000000000" pitchFamily="2" charset="0"/>
                <a:cs typeface="Times New Roman" panose="02020603050405020304" pitchFamily="18" charset="0"/>
                <a:sym typeface="+mn-ea"/>
              </a:rPr>
              <a:t>bị</a:t>
            </a:r>
            <a:r>
              <a:rPr lang="en-US" sz="3600" kern="0" dirty="0">
                <a:solidFill>
                  <a:schemeClr val="bg1"/>
                </a:solidFill>
                <a:latin typeface="Times New Roman" panose="02020603050405020304" pitchFamily="18" charset="0"/>
                <a:ea typeface="AvantGarde" panose="00000400000000000000" pitchFamily="2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600" kern="0" dirty="0" err="1">
                <a:solidFill>
                  <a:schemeClr val="bg1"/>
                </a:solidFill>
                <a:latin typeface="Times New Roman" panose="02020603050405020304" pitchFamily="18" charset="0"/>
                <a:ea typeface="AvantGarde" panose="00000400000000000000" pitchFamily="2" charset="0"/>
                <a:cs typeface="Times New Roman" panose="02020603050405020304" pitchFamily="18" charset="0"/>
                <a:sym typeface="+mn-ea"/>
              </a:rPr>
              <a:t>nội</a:t>
            </a:r>
            <a:r>
              <a:rPr lang="en-US" sz="3600" kern="0" dirty="0">
                <a:solidFill>
                  <a:schemeClr val="bg1"/>
                </a:solidFill>
                <a:latin typeface="Times New Roman" panose="02020603050405020304" pitchFamily="18" charset="0"/>
                <a:ea typeface="AvantGarde" panose="00000400000000000000" pitchFamily="2" charset="0"/>
                <a:cs typeface="Times New Roman" panose="02020603050405020304" pitchFamily="18" charset="0"/>
                <a:sym typeface="+mn-ea"/>
              </a:rPr>
              <a:t> dung </a:t>
            </a:r>
            <a:r>
              <a:rPr lang="en-US" sz="3600" kern="0" dirty="0" err="1">
                <a:solidFill>
                  <a:schemeClr val="bg1"/>
                </a:solidFill>
                <a:latin typeface="Times New Roman" panose="02020603050405020304" pitchFamily="18" charset="0"/>
                <a:ea typeface="AvantGarde" panose="00000400000000000000" pitchFamily="2" charset="0"/>
                <a:cs typeface="Times New Roman" panose="02020603050405020304" pitchFamily="18" charset="0"/>
                <a:sym typeface="+mn-ea"/>
              </a:rPr>
              <a:t>bài</a:t>
            </a:r>
            <a:r>
              <a:rPr lang="en-US" sz="3600" kern="0" dirty="0">
                <a:solidFill>
                  <a:schemeClr val="bg1"/>
                </a:solidFill>
                <a:latin typeface="Times New Roman" panose="02020603050405020304" pitchFamily="18" charset="0"/>
                <a:ea typeface="AvantGarde" panose="00000400000000000000" pitchFamily="2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600" kern="0" dirty="0" err="1">
                <a:solidFill>
                  <a:schemeClr val="bg1"/>
                </a:solidFill>
                <a:latin typeface="Times New Roman" panose="02020603050405020304" pitchFamily="18" charset="0"/>
                <a:ea typeface="AvantGarde" panose="00000400000000000000" pitchFamily="2" charset="0"/>
                <a:cs typeface="Times New Roman" panose="02020603050405020304" pitchFamily="18" charset="0"/>
                <a:sym typeface="+mn-ea"/>
              </a:rPr>
              <a:t>học</a:t>
            </a:r>
            <a:r>
              <a:rPr lang="en-US" sz="3600" kern="0" dirty="0">
                <a:solidFill>
                  <a:schemeClr val="bg1"/>
                </a:solidFill>
                <a:latin typeface="Times New Roman" panose="02020603050405020304" pitchFamily="18" charset="0"/>
                <a:ea typeface="AvantGarde" panose="00000400000000000000" pitchFamily="2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600" kern="0" dirty="0" err="1">
                <a:solidFill>
                  <a:schemeClr val="bg1"/>
                </a:solidFill>
                <a:latin typeface="Times New Roman" panose="02020603050405020304" pitchFamily="18" charset="0"/>
                <a:ea typeface="AvantGarde" panose="00000400000000000000" pitchFamily="2" charset="0"/>
                <a:cs typeface="Times New Roman" panose="02020603050405020304" pitchFamily="18" charset="0"/>
                <a:sym typeface="+mn-ea"/>
              </a:rPr>
              <a:t>hôm</a:t>
            </a:r>
            <a:r>
              <a:rPr lang="en-US" sz="3600" kern="0" dirty="0">
                <a:solidFill>
                  <a:schemeClr val="bg1"/>
                </a:solidFill>
                <a:latin typeface="Times New Roman" panose="02020603050405020304" pitchFamily="18" charset="0"/>
                <a:ea typeface="AvantGarde" panose="00000400000000000000" pitchFamily="2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600" kern="0" dirty="0" err="1">
                <a:solidFill>
                  <a:schemeClr val="bg1"/>
                </a:solidFill>
                <a:latin typeface="Times New Roman" panose="02020603050405020304" pitchFamily="18" charset="0"/>
                <a:ea typeface="AvantGarde" panose="00000400000000000000" pitchFamily="2" charset="0"/>
                <a:cs typeface="Times New Roman" panose="02020603050405020304" pitchFamily="18" charset="0"/>
                <a:sym typeface="+mn-ea"/>
              </a:rPr>
              <a:t>sau</a:t>
            </a:r>
            <a:r>
              <a:rPr lang="en-US" sz="3600" kern="0" dirty="0">
                <a:solidFill>
                  <a:schemeClr val="bg1"/>
                </a:solidFill>
                <a:latin typeface="Times New Roman" panose="02020603050405020304" pitchFamily="18" charset="0"/>
                <a:ea typeface="AvantGarde" panose="00000400000000000000" pitchFamily="2" charset="0"/>
                <a:cs typeface="Times New Roman" panose="02020603050405020304" pitchFamily="18" charset="0"/>
                <a:sym typeface="+mn-ea"/>
              </a:rPr>
              <a:t>: Viết bài văn miêu tả cây cối.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151948" y="584200"/>
            <a:ext cx="3888105" cy="918210"/>
          </a:xfrm>
          <a:prstGeom prst="roundRect">
            <a:avLst/>
          </a:prstGeom>
          <a:solidFill>
            <a:srgbClr val="FFC000"/>
          </a:solidFill>
          <a:ln>
            <a:solidFill>
              <a:srgbClr val="00206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l">
              <a:buClrTx/>
              <a:buSzTx/>
              <a:buFontTx/>
            </a:pPr>
            <a:r>
              <a:rPr lang="en-US" altLang="en-US" sz="3600" b="1" dirty="0">
                <a:solidFill>
                  <a:srgbClr val="0E1EF8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Hướng dẫn tự học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66712" y="1714488"/>
            <a:ext cx="10858576" cy="27860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Cô</a:t>
            </a:r>
            <a:r>
              <a:rPr lang="en-GB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GB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chào</a:t>
            </a:r>
            <a:r>
              <a:rPr lang="en-GB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GB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các</a:t>
            </a:r>
            <a:r>
              <a:rPr lang="en-GB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GB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em</a:t>
            </a:r>
            <a:r>
              <a:rPr lang="en-GB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! </a:t>
            </a:r>
          </a:p>
          <a:p>
            <a:pPr algn="ctr"/>
            <a:r>
              <a:rPr lang="en-GB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Chúc</a:t>
            </a:r>
            <a:r>
              <a:rPr lang="en-GB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GB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các</a:t>
            </a:r>
            <a:r>
              <a:rPr lang="en-GB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GB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em</a:t>
            </a:r>
            <a:r>
              <a:rPr lang="en-GB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GB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chăm</a:t>
            </a:r>
            <a:r>
              <a:rPr lang="en-GB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GB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ngoan</a:t>
            </a:r>
            <a:r>
              <a:rPr lang="en-GB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GB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học</a:t>
            </a:r>
            <a:r>
              <a:rPr lang="en-GB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GB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tốt</a:t>
            </a:r>
            <a:r>
              <a:rPr lang="en-GB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10540" y="1494155"/>
            <a:ext cx="5326380" cy="1570990"/>
          </a:xfrm>
          <a:prstGeom prst="roundRect">
            <a:avLst/>
          </a:prstGeom>
          <a:solidFill>
            <a:schemeClr val="accent1">
              <a:lumMod val="75000"/>
            </a:schemeClr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1: Cách viết hoa tên người trong trường hợp nào sau đây đúng?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0965" y="3198495"/>
            <a:ext cx="3683635" cy="609600"/>
          </a:xfrm>
        </p:spPr>
        <p:txBody>
          <a:bodyPr>
            <a:noAutofit/>
          </a:bodyPr>
          <a:lstStyle/>
          <a:p>
            <a:pPr marL="0" indent="0" algn="just" rtl="0">
              <a:buNone/>
            </a:pPr>
            <a:r>
              <a:rPr lang="en-US" sz="3200" b="0" i="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A. Võ thị Sáu</a:t>
            </a:r>
          </a:p>
          <a:p>
            <a:pPr marL="0" indent="0" algn="just" rtl="0">
              <a:buNone/>
            </a:pPr>
            <a:r>
              <a:rPr lang="vi-VN" sz="3200" b="0" i="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200" b="0" i="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200" b="0" i="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200" b="0" i="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sz="32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/>
        </p:nvSpPr>
        <p:spPr>
          <a:xfrm>
            <a:off x="1370965" y="3884295"/>
            <a:ext cx="3683635" cy="609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3200" b="0" i="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B. võ thị Sáu</a:t>
            </a:r>
          </a:p>
          <a:p>
            <a:pPr marL="0" indent="0" algn="just" rtl="0">
              <a:buNone/>
            </a:pPr>
            <a:r>
              <a:rPr lang="vi-VN" sz="3200" b="0" i="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200" b="0" i="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200" b="0" i="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200" b="0" i="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sz="32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/>
        </p:nvSpPr>
        <p:spPr>
          <a:xfrm>
            <a:off x="1370965" y="4582795"/>
            <a:ext cx="3683635" cy="609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3200" b="0" i="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C. Võ Thị Sáu</a:t>
            </a:r>
          </a:p>
          <a:p>
            <a:pPr marL="0" indent="0" algn="just" rtl="0">
              <a:buNone/>
            </a:pPr>
            <a:r>
              <a:rPr lang="vi-VN" sz="3200" b="0" i="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200" b="0" i="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200" b="0" i="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200" b="0" i="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sz="32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240780" y="1475105"/>
            <a:ext cx="5326380" cy="1570990"/>
          </a:xfrm>
          <a:prstGeom prst="roundRect">
            <a:avLst/>
          </a:prstGeom>
          <a:solidFill>
            <a:schemeClr val="accent4">
              <a:lumMod val="75000"/>
            </a:schemeClr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2: Cách viết hoa tên cơ quan, tổ chức trong trường hợp nào sau đây đúng?</a:t>
            </a:r>
          </a:p>
        </p:txBody>
      </p:sp>
      <p:sp>
        <p:nvSpPr>
          <p:cNvPr id="8" name="Content Placeholder 2"/>
          <p:cNvSpPr>
            <a:spLocks noGrp="1"/>
          </p:cNvSpPr>
          <p:nvPr/>
        </p:nvSpPr>
        <p:spPr>
          <a:xfrm>
            <a:off x="6279515" y="3277870"/>
            <a:ext cx="5365750" cy="609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3200" b="0" i="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A. Trường tiểu học Long Hiệp</a:t>
            </a:r>
          </a:p>
          <a:p>
            <a:pPr marL="0" indent="0" algn="just" rtl="0">
              <a:buNone/>
            </a:pPr>
            <a:r>
              <a:rPr lang="vi-VN" sz="3200" b="0" i="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200" b="0" i="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200" b="0" i="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200" b="0" i="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sz="32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Content Placeholder 2"/>
          <p:cNvSpPr>
            <a:spLocks noGrp="1"/>
          </p:cNvSpPr>
          <p:nvPr/>
        </p:nvSpPr>
        <p:spPr>
          <a:xfrm>
            <a:off x="6288405" y="3844290"/>
            <a:ext cx="5365750" cy="609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3200" b="0" i="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B. Trường Tiểu học Long hiệp</a:t>
            </a:r>
          </a:p>
          <a:p>
            <a:pPr marL="0" indent="0" algn="just" rtl="0">
              <a:buNone/>
            </a:pPr>
            <a:r>
              <a:rPr lang="vi-VN" sz="3200" b="0" i="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200" b="0" i="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200" b="0" i="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200" b="0" i="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sz="32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Content Placeholder 2"/>
          <p:cNvSpPr>
            <a:spLocks noGrp="1"/>
          </p:cNvSpPr>
          <p:nvPr/>
        </p:nvSpPr>
        <p:spPr>
          <a:xfrm>
            <a:off x="6278880" y="4478020"/>
            <a:ext cx="5365750" cy="609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3200" b="0" i="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C. Trường Tiểu học Long Hiệp</a:t>
            </a:r>
          </a:p>
          <a:p>
            <a:pPr marL="0" indent="0" algn="just" rtl="0">
              <a:buNone/>
            </a:pPr>
            <a:r>
              <a:rPr lang="vi-VN" sz="3200" b="0" i="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200" b="0" i="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200" b="0" i="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200" b="0" i="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sz="32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6240780" y="4493895"/>
            <a:ext cx="555625" cy="501015"/>
          </a:xfrm>
          <a:prstGeom prst="ellipse">
            <a:avLst/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</a:extLst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>
              <a:sym typeface="+mn-ea"/>
            </a:endParaRPr>
          </a:p>
        </p:txBody>
      </p:sp>
      <p:sp>
        <p:nvSpPr>
          <p:cNvPr id="9" name="Oval 8"/>
          <p:cNvSpPr/>
          <p:nvPr/>
        </p:nvSpPr>
        <p:spPr>
          <a:xfrm>
            <a:off x="1370965" y="4570095"/>
            <a:ext cx="555625" cy="501015"/>
          </a:xfrm>
          <a:prstGeom prst="ellipse">
            <a:avLst/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</a:extLst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s 9"/>
          <p:cNvSpPr/>
          <p:nvPr/>
        </p:nvSpPr>
        <p:spPr>
          <a:xfrm>
            <a:off x="853440" y="3258185"/>
            <a:ext cx="3888740" cy="1292225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s 12"/>
          <p:cNvSpPr/>
          <p:nvPr/>
        </p:nvSpPr>
        <p:spPr>
          <a:xfrm>
            <a:off x="6278880" y="3205480"/>
            <a:ext cx="5288280" cy="1247775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079490" y="1367155"/>
            <a:ext cx="0" cy="3786505"/>
          </a:xfrm>
          <a:prstGeom prst="line">
            <a:avLst/>
          </a:prstGeom>
          <a:ln w="28575" cmpd="sng">
            <a:gradFill>
              <a:gsLst>
                <a:gs pos="0">
                  <a:srgbClr val="012D86"/>
                </a:gs>
                <a:gs pos="100000">
                  <a:srgbClr val="0E2557"/>
                </a:gs>
              </a:gsLst>
            </a:gradFill>
            <a:prstDash val="solid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4911090" y="325120"/>
            <a:ext cx="2369820" cy="918210"/>
          </a:xfrm>
          <a:prstGeom prst="roundRect">
            <a:avLst/>
          </a:prstGeom>
          <a:solidFill>
            <a:srgbClr val="FFC000"/>
          </a:solidFill>
          <a:ln>
            <a:solidFill>
              <a:srgbClr val="00206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l"/>
            <a:r>
              <a:rPr lang="en-US" altLang="en-US" sz="3600" b="1" dirty="0">
                <a:solidFill>
                  <a:srgbClr val="0716D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build="p"/>
      <p:bldP spid="5" grpId="0"/>
      <p:bldP spid="6" grpId="0"/>
      <p:bldP spid="7" grpId="0" bldLvl="0" animBg="1"/>
      <p:bldP spid="8" grpId="0"/>
      <p:bldP spid="11" grpId="0"/>
      <p:bldP spid="12" grpId="0"/>
      <p:bldP spid="15" grpId="0" bldLvl="0" animBg="1"/>
      <p:bldP spid="9" grpId="0" bldLvl="0" animBg="1"/>
      <p:bldP spid="10" grpId="0" bldLvl="0" animBg="1"/>
      <p:bldP spid="13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857250" y="892175"/>
            <a:ext cx="10477500" cy="1193165"/>
          </a:xfrm>
          <a:prstGeom prst="roundRect">
            <a:avLst/>
          </a:prstGeom>
          <a:solidFill>
            <a:schemeClr val="accent6"/>
          </a:solidFill>
          <a:ln>
            <a:solidFill>
              <a:srgbClr val="00206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Nêu sự khác nhau về cách viết hoa tên người với </a:t>
            </a:r>
          </a:p>
          <a:p>
            <a:pPr algn="just"/>
            <a:r>
              <a:rPr lang="en-US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 cơ quan, tổ chức dưới đây:</a:t>
            </a: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11"/>
          <p:cNvSpPr/>
          <p:nvPr/>
        </p:nvSpPr>
        <p:spPr>
          <a:xfrm>
            <a:off x="851535" y="2195830"/>
            <a:ext cx="4591685" cy="78232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txBody>
          <a:bodyPr wrap="square">
            <a:noAutofit/>
          </a:bodyPr>
          <a:lstStyle/>
          <a:p>
            <a:pPr algn="ctr"/>
            <a:r>
              <a:rPr lang="en-US" altLang="vi-VN" sz="3600" b="1" dirty="0" err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Tên người</a:t>
            </a:r>
          </a:p>
        </p:txBody>
      </p:sp>
      <p:sp>
        <p:nvSpPr>
          <p:cNvPr id="10" name="Rectangle 11"/>
          <p:cNvSpPr/>
          <p:nvPr/>
        </p:nvSpPr>
        <p:spPr>
          <a:xfrm>
            <a:off x="851535" y="2962275"/>
            <a:ext cx="4591685" cy="78232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txBody>
          <a:bodyPr wrap="square">
            <a:noAutofit/>
          </a:bodyPr>
          <a:lstStyle/>
          <a:p>
            <a:pPr algn="just"/>
            <a:r>
              <a:rPr lang="en-US" altLang="vi-VN" sz="3600" dirty="0" err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  ý    hường    iệt</a:t>
            </a:r>
          </a:p>
        </p:txBody>
      </p:sp>
      <p:sp>
        <p:nvSpPr>
          <p:cNvPr id="11" name="Rectangle 11"/>
          <p:cNvSpPr/>
          <p:nvPr/>
        </p:nvSpPr>
        <p:spPr>
          <a:xfrm>
            <a:off x="846455" y="3759835"/>
            <a:ext cx="4591685" cy="78232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txBody>
          <a:bodyPr wrap="square">
            <a:noAutofit/>
            <a:scene3d>
              <a:camera prst="orthographicFront"/>
              <a:lightRig rig="threePt" dir="t"/>
            </a:scene3d>
          </a:bodyPr>
          <a:lstStyle/>
          <a:p>
            <a:pPr algn="just"/>
            <a:r>
              <a:rPr lang="en-US" altLang="vi-VN" sz="3600" dirty="0" err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  rần    ưng    ạo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51535" y="4542155"/>
            <a:ext cx="4591685" cy="78232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txBody>
          <a:bodyPr wrap="square">
            <a:noAutofit/>
          </a:bodyPr>
          <a:lstStyle/>
          <a:p>
            <a:pPr algn="just"/>
            <a:r>
              <a:rPr lang="en-US" altLang="vi-VN" sz="3600" dirty="0" err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  hu    ăn    n</a:t>
            </a:r>
          </a:p>
        </p:txBody>
      </p:sp>
      <p:sp>
        <p:nvSpPr>
          <p:cNvPr id="13" name="Rectangle 11"/>
          <p:cNvSpPr/>
          <p:nvPr/>
        </p:nvSpPr>
        <p:spPr>
          <a:xfrm>
            <a:off x="5438140" y="2195830"/>
            <a:ext cx="5907405" cy="782320"/>
          </a:xfrm>
          <a:prstGeom prst="rect">
            <a:avLst/>
          </a:prstGeom>
          <a:solidFill>
            <a:srgbClr val="9CC6E6"/>
          </a:solidFill>
          <a:ln w="28575">
            <a:solidFill>
              <a:schemeClr val="bg1"/>
            </a:solidFill>
          </a:ln>
        </p:spPr>
        <p:txBody>
          <a:bodyPr wrap="square">
            <a:noAutofit/>
          </a:bodyPr>
          <a:lstStyle/>
          <a:p>
            <a:pPr algn="ctr"/>
            <a:r>
              <a:rPr lang="en-US" altLang="vi-VN" sz="3600" b="1" dirty="0" err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Tên cơ quan, tổ chức</a:t>
            </a:r>
          </a:p>
        </p:txBody>
      </p:sp>
      <p:sp>
        <p:nvSpPr>
          <p:cNvPr id="14" name="Rectangle 11"/>
          <p:cNvSpPr/>
          <p:nvPr/>
        </p:nvSpPr>
        <p:spPr>
          <a:xfrm>
            <a:off x="5438140" y="2978150"/>
            <a:ext cx="5907405" cy="782320"/>
          </a:xfrm>
          <a:prstGeom prst="rect">
            <a:avLst/>
          </a:prstGeom>
          <a:solidFill>
            <a:srgbClr val="9CC6E6"/>
          </a:solidFill>
          <a:ln w="28575">
            <a:solidFill>
              <a:schemeClr val="bg1"/>
            </a:solidFill>
          </a:ln>
        </p:spPr>
        <p:txBody>
          <a:bodyPr wrap="square">
            <a:noAutofit/>
          </a:bodyPr>
          <a:lstStyle/>
          <a:p>
            <a:pPr algn="just"/>
            <a:r>
              <a:rPr lang="en-US" altLang="vi-VN" sz="3600" dirty="0" err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  ổ chức    tế    hế giới</a:t>
            </a:r>
          </a:p>
        </p:txBody>
      </p:sp>
      <p:sp>
        <p:nvSpPr>
          <p:cNvPr id="15" name="Rectangle 11"/>
          <p:cNvSpPr/>
          <p:nvPr/>
        </p:nvSpPr>
        <p:spPr>
          <a:xfrm>
            <a:off x="5438140" y="3759835"/>
            <a:ext cx="5907405" cy="782320"/>
          </a:xfrm>
          <a:prstGeom prst="rect">
            <a:avLst/>
          </a:prstGeom>
          <a:solidFill>
            <a:srgbClr val="9CC6E6"/>
          </a:solidFill>
          <a:ln w="28575">
            <a:solidFill>
              <a:schemeClr val="bg1"/>
            </a:solidFill>
          </a:ln>
        </p:spPr>
        <p:txBody>
          <a:bodyPr wrap="square">
            <a:noAutofit/>
          </a:bodyPr>
          <a:lstStyle/>
          <a:p>
            <a:pPr algn="just"/>
            <a:r>
              <a:rPr lang="en-US" altLang="vi-VN" sz="3600" dirty="0" err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  ổ chức    hương mại   hế giới</a:t>
            </a:r>
          </a:p>
        </p:txBody>
      </p:sp>
      <p:sp>
        <p:nvSpPr>
          <p:cNvPr id="16" name="Rectangle 11"/>
          <p:cNvSpPr/>
          <p:nvPr/>
        </p:nvSpPr>
        <p:spPr>
          <a:xfrm>
            <a:off x="5438140" y="4542155"/>
            <a:ext cx="5907405" cy="782320"/>
          </a:xfrm>
          <a:prstGeom prst="rect">
            <a:avLst/>
          </a:prstGeom>
          <a:solidFill>
            <a:srgbClr val="9CC6E6"/>
          </a:solidFill>
          <a:ln w="28575">
            <a:solidFill>
              <a:schemeClr val="bg1"/>
            </a:solidFill>
          </a:ln>
        </p:spPr>
        <p:txBody>
          <a:bodyPr wrap="square">
            <a:noAutofit/>
            <a:scene3d>
              <a:camera prst="orthographicFront"/>
              <a:lightRig rig="threePt" dir="t"/>
            </a:scene3d>
          </a:bodyPr>
          <a:lstStyle/>
          <a:p>
            <a:pPr algn="just"/>
            <a:r>
              <a:rPr lang="en-US" altLang="vi-VN" sz="3600" dirty="0" err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  ộ    iáo dục và    ào tạo</a:t>
            </a:r>
          </a:p>
        </p:txBody>
      </p:sp>
      <p:cxnSp>
        <p:nvCxnSpPr>
          <p:cNvPr id="17" name="Straight Connector 16"/>
          <p:cNvCxnSpPr/>
          <p:nvPr/>
        </p:nvCxnSpPr>
        <p:spPr>
          <a:xfrm flipV="1">
            <a:off x="2333625" y="1414780"/>
            <a:ext cx="2620010" cy="11430"/>
          </a:xfrm>
          <a:prstGeom prst="line">
            <a:avLst/>
          </a:prstGeom>
          <a:ln w="31750" cap="rnd">
            <a:solidFill>
              <a:srgbClr val="FF0000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636260" y="1426845"/>
            <a:ext cx="2501900" cy="0"/>
          </a:xfrm>
          <a:prstGeom prst="line">
            <a:avLst/>
          </a:prstGeom>
          <a:ln w="31750" cap="rnd">
            <a:solidFill>
              <a:srgbClr val="FF0000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8352790" y="1445895"/>
            <a:ext cx="1724025" cy="8890"/>
          </a:xfrm>
          <a:prstGeom prst="line">
            <a:avLst/>
          </a:prstGeom>
          <a:ln w="31750" cap="rnd">
            <a:solidFill>
              <a:srgbClr val="FF0000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999490" y="1923415"/>
            <a:ext cx="3914775" cy="29210"/>
          </a:xfrm>
          <a:prstGeom prst="line">
            <a:avLst/>
          </a:prstGeom>
          <a:ln w="31750" cap="rnd">
            <a:solidFill>
              <a:srgbClr val="FF0000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" name="Rectangles 1"/>
          <p:cNvSpPr/>
          <p:nvPr/>
        </p:nvSpPr>
        <p:spPr>
          <a:xfrm>
            <a:off x="779780" y="2959100"/>
            <a:ext cx="704850" cy="693420"/>
          </a:xfrm>
          <a:prstGeom prst="rect">
            <a:avLst/>
          </a:prstGeom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</p:txBody>
      </p:sp>
      <p:sp>
        <p:nvSpPr>
          <p:cNvPr id="3" name="Rectangles 2"/>
          <p:cNvSpPr/>
          <p:nvPr/>
        </p:nvSpPr>
        <p:spPr>
          <a:xfrm>
            <a:off x="1467485" y="2955925"/>
            <a:ext cx="704850" cy="693420"/>
          </a:xfrm>
          <a:prstGeom prst="rect">
            <a:avLst/>
          </a:prstGeom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4" name="Rectangles 3"/>
          <p:cNvSpPr/>
          <p:nvPr/>
        </p:nvSpPr>
        <p:spPr>
          <a:xfrm>
            <a:off x="3092450" y="2936240"/>
            <a:ext cx="704850" cy="693420"/>
          </a:xfrm>
          <a:prstGeom prst="rect">
            <a:avLst/>
          </a:prstGeom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</a:p>
        </p:txBody>
      </p:sp>
      <p:sp>
        <p:nvSpPr>
          <p:cNvPr id="8" name="Rectangles 7"/>
          <p:cNvSpPr/>
          <p:nvPr/>
        </p:nvSpPr>
        <p:spPr>
          <a:xfrm>
            <a:off x="806450" y="3735070"/>
            <a:ext cx="704850" cy="693420"/>
          </a:xfrm>
          <a:prstGeom prst="rect">
            <a:avLst/>
          </a:prstGeom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22" name="Rectangles 21"/>
          <p:cNvSpPr/>
          <p:nvPr/>
        </p:nvSpPr>
        <p:spPr>
          <a:xfrm>
            <a:off x="1822450" y="3720465"/>
            <a:ext cx="704850" cy="693420"/>
          </a:xfrm>
          <a:prstGeom prst="rect">
            <a:avLst/>
          </a:prstGeom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</a:p>
        </p:txBody>
      </p:sp>
      <p:sp>
        <p:nvSpPr>
          <p:cNvPr id="23" name="Rectangles 22"/>
          <p:cNvSpPr/>
          <p:nvPr/>
        </p:nvSpPr>
        <p:spPr>
          <a:xfrm>
            <a:off x="2965450" y="3733800"/>
            <a:ext cx="704850" cy="693420"/>
          </a:xfrm>
          <a:prstGeom prst="rect">
            <a:avLst/>
          </a:prstGeom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24" name="Rectangles 23"/>
          <p:cNvSpPr/>
          <p:nvPr/>
        </p:nvSpPr>
        <p:spPr>
          <a:xfrm>
            <a:off x="779780" y="4525645"/>
            <a:ext cx="704850" cy="693420"/>
          </a:xfrm>
          <a:prstGeom prst="rect">
            <a:avLst/>
          </a:prstGeom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25" name="Rectangles 24"/>
          <p:cNvSpPr/>
          <p:nvPr/>
        </p:nvSpPr>
        <p:spPr>
          <a:xfrm>
            <a:off x="1696720" y="4515485"/>
            <a:ext cx="704850" cy="693420"/>
          </a:xfrm>
          <a:prstGeom prst="rect">
            <a:avLst/>
          </a:prstGeom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</a:p>
        </p:txBody>
      </p:sp>
      <p:sp>
        <p:nvSpPr>
          <p:cNvPr id="26" name="Rectangles 25"/>
          <p:cNvSpPr/>
          <p:nvPr/>
        </p:nvSpPr>
        <p:spPr>
          <a:xfrm>
            <a:off x="2563495" y="4515485"/>
            <a:ext cx="704850" cy="693420"/>
          </a:xfrm>
          <a:prstGeom prst="rect">
            <a:avLst/>
          </a:prstGeom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27" name="Rectangles 26"/>
          <p:cNvSpPr/>
          <p:nvPr/>
        </p:nvSpPr>
        <p:spPr>
          <a:xfrm>
            <a:off x="5393055" y="2950845"/>
            <a:ext cx="704850" cy="693420"/>
          </a:xfrm>
          <a:prstGeom prst="rect">
            <a:avLst/>
          </a:prstGeom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28" name="Rectangles 27"/>
          <p:cNvSpPr/>
          <p:nvPr/>
        </p:nvSpPr>
        <p:spPr>
          <a:xfrm>
            <a:off x="6986270" y="2941955"/>
            <a:ext cx="704850" cy="693420"/>
          </a:xfrm>
          <a:prstGeom prst="rect">
            <a:avLst/>
          </a:prstGeom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</p:txBody>
      </p:sp>
      <p:sp>
        <p:nvSpPr>
          <p:cNvPr id="29" name="Rectangles 28"/>
          <p:cNvSpPr/>
          <p:nvPr/>
        </p:nvSpPr>
        <p:spPr>
          <a:xfrm>
            <a:off x="7852410" y="2950845"/>
            <a:ext cx="704850" cy="693420"/>
          </a:xfrm>
          <a:prstGeom prst="rect">
            <a:avLst/>
          </a:prstGeom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30" name="Rectangles 29"/>
          <p:cNvSpPr/>
          <p:nvPr/>
        </p:nvSpPr>
        <p:spPr>
          <a:xfrm>
            <a:off x="5370195" y="3719195"/>
            <a:ext cx="704850" cy="693420"/>
          </a:xfrm>
          <a:prstGeom prst="rect">
            <a:avLst/>
          </a:prstGeom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31" name="Rectangles 30"/>
          <p:cNvSpPr/>
          <p:nvPr/>
        </p:nvSpPr>
        <p:spPr>
          <a:xfrm>
            <a:off x="7037070" y="3731895"/>
            <a:ext cx="704850" cy="693420"/>
          </a:xfrm>
          <a:prstGeom prst="rect">
            <a:avLst/>
          </a:prstGeom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</a:p>
        </p:txBody>
      </p:sp>
      <p:sp>
        <p:nvSpPr>
          <p:cNvPr id="32" name="Rectangles 31"/>
          <p:cNvSpPr/>
          <p:nvPr/>
        </p:nvSpPr>
        <p:spPr>
          <a:xfrm>
            <a:off x="9397365" y="3736975"/>
            <a:ext cx="704850" cy="693420"/>
          </a:xfrm>
          <a:prstGeom prst="rect">
            <a:avLst/>
          </a:prstGeom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33" name="Rectangles 32"/>
          <p:cNvSpPr/>
          <p:nvPr/>
        </p:nvSpPr>
        <p:spPr>
          <a:xfrm>
            <a:off x="5393055" y="4531360"/>
            <a:ext cx="704850" cy="693420"/>
          </a:xfrm>
          <a:prstGeom prst="rect">
            <a:avLst/>
          </a:prstGeom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  </a:t>
            </a:r>
          </a:p>
        </p:txBody>
      </p:sp>
      <p:sp>
        <p:nvSpPr>
          <p:cNvPr id="34" name="Rectangles 33"/>
          <p:cNvSpPr/>
          <p:nvPr/>
        </p:nvSpPr>
        <p:spPr>
          <a:xfrm>
            <a:off x="6047105" y="4525645"/>
            <a:ext cx="704850" cy="693420"/>
          </a:xfrm>
          <a:prstGeom prst="rect">
            <a:avLst/>
          </a:prstGeom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</a:p>
        </p:txBody>
      </p:sp>
      <p:sp>
        <p:nvSpPr>
          <p:cNvPr id="35" name="Rectangles 34"/>
          <p:cNvSpPr/>
          <p:nvPr/>
        </p:nvSpPr>
        <p:spPr>
          <a:xfrm>
            <a:off x="8383270" y="4526280"/>
            <a:ext cx="704850" cy="693420"/>
          </a:xfrm>
          <a:prstGeom prst="rect">
            <a:avLst/>
          </a:prstGeom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cxnSp>
        <p:nvCxnSpPr>
          <p:cNvPr id="36" name="Straight Connector 35"/>
          <p:cNvCxnSpPr/>
          <p:nvPr/>
        </p:nvCxnSpPr>
        <p:spPr>
          <a:xfrm flipV="1">
            <a:off x="7101840" y="3059430"/>
            <a:ext cx="81280" cy="415925"/>
          </a:xfrm>
          <a:prstGeom prst="line">
            <a:avLst/>
          </a:prstGeom>
          <a:ln w="31750" cap="rnd">
            <a:solidFill>
              <a:srgbClr val="FF0000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7947025" y="3067685"/>
            <a:ext cx="81280" cy="415925"/>
          </a:xfrm>
          <a:prstGeom prst="line">
            <a:avLst/>
          </a:prstGeom>
          <a:ln w="31750" cap="rnd">
            <a:solidFill>
              <a:srgbClr val="FF0000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7153275" y="3846195"/>
            <a:ext cx="81280" cy="415925"/>
          </a:xfrm>
          <a:prstGeom prst="line">
            <a:avLst/>
          </a:prstGeom>
          <a:ln w="31750" cap="rnd">
            <a:solidFill>
              <a:srgbClr val="FF0000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9541510" y="3846195"/>
            <a:ext cx="81280" cy="415925"/>
          </a:xfrm>
          <a:prstGeom prst="line">
            <a:avLst/>
          </a:prstGeom>
          <a:ln w="31750" cap="rnd">
            <a:solidFill>
              <a:srgbClr val="FF0000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6160135" y="4657725"/>
            <a:ext cx="81280" cy="415925"/>
          </a:xfrm>
          <a:prstGeom prst="line">
            <a:avLst/>
          </a:prstGeom>
          <a:ln w="31750" cap="rnd">
            <a:solidFill>
              <a:srgbClr val="FF0000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42" name="Rectangles 41"/>
          <p:cNvSpPr/>
          <p:nvPr/>
        </p:nvSpPr>
        <p:spPr>
          <a:xfrm>
            <a:off x="999490" y="3029585"/>
            <a:ext cx="3328670" cy="66929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s 42"/>
          <p:cNvSpPr/>
          <p:nvPr/>
        </p:nvSpPr>
        <p:spPr>
          <a:xfrm>
            <a:off x="999490" y="3805555"/>
            <a:ext cx="3328670" cy="66929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s 43"/>
          <p:cNvSpPr/>
          <p:nvPr/>
        </p:nvSpPr>
        <p:spPr>
          <a:xfrm>
            <a:off x="999490" y="4597400"/>
            <a:ext cx="3328670" cy="66929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Connector 44"/>
          <p:cNvCxnSpPr/>
          <p:nvPr/>
        </p:nvCxnSpPr>
        <p:spPr>
          <a:xfrm flipV="1">
            <a:off x="1554480" y="3059430"/>
            <a:ext cx="81280" cy="415925"/>
          </a:xfrm>
          <a:prstGeom prst="line">
            <a:avLst/>
          </a:prstGeom>
          <a:ln w="31750" cap="rnd">
            <a:solidFill>
              <a:srgbClr val="FF0000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3166745" y="3067685"/>
            <a:ext cx="81280" cy="415925"/>
          </a:xfrm>
          <a:prstGeom prst="line">
            <a:avLst/>
          </a:prstGeom>
          <a:ln w="31750" cap="rnd">
            <a:solidFill>
              <a:srgbClr val="FF0000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47" name="Rectangles 46"/>
          <p:cNvSpPr/>
          <p:nvPr/>
        </p:nvSpPr>
        <p:spPr>
          <a:xfrm>
            <a:off x="5488305" y="3029585"/>
            <a:ext cx="5817870" cy="669290"/>
          </a:xfrm>
          <a:prstGeom prst="rect">
            <a:avLst/>
          </a:prstGeom>
          <a:solidFill>
            <a:srgbClr val="9CC6E6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s 50"/>
          <p:cNvSpPr/>
          <p:nvPr/>
        </p:nvSpPr>
        <p:spPr>
          <a:xfrm>
            <a:off x="5488305" y="3805555"/>
            <a:ext cx="5817870" cy="669290"/>
          </a:xfrm>
          <a:prstGeom prst="rect">
            <a:avLst/>
          </a:prstGeom>
          <a:solidFill>
            <a:srgbClr val="9CC6E6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s 51"/>
          <p:cNvSpPr/>
          <p:nvPr/>
        </p:nvSpPr>
        <p:spPr>
          <a:xfrm>
            <a:off x="5488305" y="4597400"/>
            <a:ext cx="5749290" cy="669290"/>
          </a:xfrm>
          <a:prstGeom prst="rect">
            <a:avLst/>
          </a:prstGeom>
          <a:solidFill>
            <a:srgbClr val="9CC6E6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1887855" y="3846195"/>
            <a:ext cx="81280" cy="415925"/>
          </a:xfrm>
          <a:prstGeom prst="line">
            <a:avLst/>
          </a:prstGeom>
          <a:ln w="31750" cap="rnd">
            <a:solidFill>
              <a:srgbClr val="FF0000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3074670" y="3846195"/>
            <a:ext cx="81280" cy="415925"/>
          </a:xfrm>
          <a:prstGeom prst="line">
            <a:avLst/>
          </a:prstGeom>
          <a:ln w="31750" cap="rnd">
            <a:solidFill>
              <a:srgbClr val="FF0000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1790065" y="4597400"/>
            <a:ext cx="81280" cy="415925"/>
          </a:xfrm>
          <a:prstGeom prst="line">
            <a:avLst/>
          </a:prstGeom>
          <a:ln w="31750" cap="rnd">
            <a:solidFill>
              <a:srgbClr val="FF0000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2698750" y="4597400"/>
            <a:ext cx="81280" cy="415925"/>
          </a:xfrm>
          <a:prstGeom prst="line">
            <a:avLst/>
          </a:prstGeom>
          <a:ln w="31750" cap="rnd">
            <a:solidFill>
              <a:srgbClr val="FF0000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53" name="Rounded Rectangle 52"/>
          <p:cNvSpPr/>
          <p:nvPr/>
        </p:nvSpPr>
        <p:spPr>
          <a:xfrm>
            <a:off x="4953635" y="168910"/>
            <a:ext cx="2627630" cy="669290"/>
          </a:xfrm>
          <a:prstGeom prst="roundRect">
            <a:avLst/>
          </a:prstGeom>
          <a:solidFill>
            <a:srgbClr val="FFC000"/>
          </a:solidFill>
          <a:ln>
            <a:solidFill>
              <a:srgbClr val="00206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l"/>
            <a:r>
              <a:rPr lang="en-US" altLang="en-US" sz="3600" b="1" dirty="0">
                <a:solidFill>
                  <a:srgbClr val="0716D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1127125" y="5572125"/>
            <a:ext cx="3505835" cy="1003935"/>
          </a:xfrm>
          <a:prstGeom prst="roundRect">
            <a:avLst/>
          </a:prstGeom>
          <a:solidFill>
            <a:srgbClr val="FFC000"/>
          </a:solidFill>
          <a:ln>
            <a:solidFill>
              <a:srgbClr val="00206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just"/>
            <a:r>
              <a:rPr lang="en-US" altLang="en-US" sz="2800" dirty="0">
                <a:solidFill>
                  <a:srgbClr val="0716D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 hoa chữ cái đầu của tất cả các tiếng.</a:t>
            </a:r>
          </a:p>
        </p:txBody>
      </p:sp>
      <p:sp>
        <p:nvSpPr>
          <p:cNvPr id="56" name="Rounded Rectangle 55"/>
          <p:cNvSpPr/>
          <p:nvPr/>
        </p:nvSpPr>
        <p:spPr>
          <a:xfrm>
            <a:off x="5442585" y="5454015"/>
            <a:ext cx="6598920" cy="1327150"/>
          </a:xfrm>
          <a:prstGeom prst="roundRect">
            <a:avLst/>
          </a:prstGeom>
          <a:solidFill>
            <a:srgbClr val="9CC6E6"/>
          </a:solidFill>
          <a:ln>
            <a:solidFill>
              <a:srgbClr val="00206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just"/>
            <a:r>
              <a:rPr lang="en-US" alt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 hoa chữ cái đầu ở tiếng đầu các bộ phận tạo nên tính chất “riêng” của tên cơ quan, tổ chức đó.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E1EF8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E1EF8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E1EF8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514A7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514A7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514A7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514A7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514A7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0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514A7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8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0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C00B7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9" dur="2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C00B7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3" dur="2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C00B7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C00B7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4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C00B7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4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C00B7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4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C00B7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0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C00B7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6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C00B7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42" grpId="0" bldLvl="0" animBg="1"/>
      <p:bldP spid="42" grpId="1" animBg="1"/>
      <p:bldP spid="43" grpId="0" bldLvl="0" animBg="1"/>
      <p:bldP spid="43" grpId="1" animBg="1"/>
      <p:bldP spid="44" grpId="0" bldLvl="0" animBg="1"/>
      <p:bldP spid="44" grpId="1" animBg="1"/>
      <p:bldP spid="47" grpId="1" animBg="1"/>
      <p:bldP spid="47" grpId="2" bldLvl="0" animBg="1"/>
      <p:bldP spid="51" grpId="0" bldLvl="0" animBg="1"/>
      <p:bldP spid="52" grpId="0" bldLvl="0" animBg="1"/>
      <p:bldP spid="55" grpId="0" animBg="1"/>
      <p:bldP spid="5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 27"/>
          <p:cNvGraphicFramePr/>
          <p:nvPr/>
        </p:nvGraphicFramePr>
        <p:xfrm>
          <a:off x="531495" y="1457325"/>
          <a:ext cx="10837545" cy="4817745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3206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65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559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605915">
                <a:tc gridSpan="4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200">
                          <a:solidFill>
                            <a:srgbClr val="2630F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Ủy ban Bảo vệ và Chăm sóc trẻ em Việt Nam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591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Loại hình cơ quan, tổ chức</a:t>
                      </a:r>
                    </a:p>
                  </a:txBody>
                  <a:tcPr anchor="ctr">
                    <a:lnR w="12700">
                      <a:solidFill>
                        <a:schemeClr val="tx1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Chức năng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Phạm vi hoạt động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0591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200" b="1">
                          <a:solidFill>
                            <a:srgbClr val="0716DB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Ủy ban</a:t>
                      </a:r>
                    </a:p>
                  </a:txBody>
                  <a:tcPr anchor="ctr">
                    <a:lnR w="12700">
                      <a:solidFill>
                        <a:schemeClr val="tx1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200" b="1">
                          <a:solidFill>
                            <a:srgbClr val="0716DB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Bảo vệ và Chăm sóc trẻ em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3200" b="1">
                        <a:solidFill>
                          <a:srgbClr val="0716DB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200" b="1">
                          <a:solidFill>
                            <a:srgbClr val="0716DB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Việt Nam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Rounded Rectangle 8"/>
          <p:cNvSpPr/>
          <p:nvPr/>
        </p:nvSpPr>
        <p:spPr>
          <a:xfrm>
            <a:off x="745490" y="374015"/>
            <a:ext cx="10252710" cy="704215"/>
          </a:xfrm>
          <a:prstGeom prst="roundRect">
            <a:avLst/>
          </a:prstGeom>
          <a:solidFill>
            <a:schemeClr val="accent6"/>
          </a:solidFill>
          <a:ln>
            <a:gradFill>
              <a:gsLst>
                <a:gs pos="0">
                  <a:srgbClr val="012D86"/>
                </a:gs>
                <a:gs pos="100000">
                  <a:srgbClr val="0E2557"/>
                </a:gs>
              </a:gsLst>
            </a:gra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Nhận xét cách viết hoa tên cơ quan, tổ chức sau:</a:t>
            </a: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s 3"/>
          <p:cNvSpPr/>
          <p:nvPr/>
        </p:nvSpPr>
        <p:spPr>
          <a:xfrm>
            <a:off x="592455" y="3222625"/>
            <a:ext cx="3050540" cy="1287780"/>
          </a:xfrm>
          <a:prstGeom prst="rect">
            <a:avLst/>
          </a:prstGeom>
          <a:solidFill>
            <a:srgbClr val="FFF4E7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s 4"/>
          <p:cNvSpPr/>
          <p:nvPr/>
        </p:nvSpPr>
        <p:spPr>
          <a:xfrm>
            <a:off x="4048125" y="3288030"/>
            <a:ext cx="3050540" cy="1287780"/>
          </a:xfrm>
          <a:prstGeom prst="rect">
            <a:avLst/>
          </a:prstGeom>
          <a:solidFill>
            <a:srgbClr val="FFF4E7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s 5"/>
          <p:cNvSpPr/>
          <p:nvPr/>
        </p:nvSpPr>
        <p:spPr>
          <a:xfrm>
            <a:off x="8160385" y="3349625"/>
            <a:ext cx="3050540" cy="1287780"/>
          </a:xfrm>
          <a:prstGeom prst="rect">
            <a:avLst/>
          </a:prstGeom>
          <a:solidFill>
            <a:srgbClr val="FFF4E7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s 6"/>
          <p:cNvSpPr/>
          <p:nvPr/>
        </p:nvSpPr>
        <p:spPr>
          <a:xfrm>
            <a:off x="592455" y="4802505"/>
            <a:ext cx="3050540" cy="12877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s 7"/>
          <p:cNvSpPr/>
          <p:nvPr/>
        </p:nvSpPr>
        <p:spPr>
          <a:xfrm>
            <a:off x="3985895" y="4802505"/>
            <a:ext cx="3514090" cy="12877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s 9"/>
          <p:cNvSpPr/>
          <p:nvPr/>
        </p:nvSpPr>
        <p:spPr>
          <a:xfrm>
            <a:off x="8196580" y="4895850"/>
            <a:ext cx="3050540" cy="12877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ldLvl="0" animBg="1"/>
      <p:bldP spid="6" grpId="0" bldLvl="0" animBg="1"/>
      <p:bldP spid="7" grpId="0" bldLvl="0" animBg="1"/>
      <p:bldP spid="8" grpId="0" bldLvl="0" animBg="1"/>
      <p:bldP spid="10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 27"/>
          <p:cNvGraphicFramePr/>
          <p:nvPr/>
        </p:nvGraphicFramePr>
        <p:xfrm>
          <a:off x="531495" y="1457325"/>
          <a:ext cx="10837545" cy="4817745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3206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65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559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605915">
                <a:tc gridSpan="4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200">
                          <a:solidFill>
                            <a:srgbClr val="2630F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Hội Bảo vệ Quyền trẻ em Việt Nam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591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Loại hình cơ quan, tổ chức</a:t>
                      </a:r>
                    </a:p>
                  </a:txBody>
                  <a:tcPr anchor="ctr">
                    <a:lnR w="12700">
                      <a:solidFill>
                        <a:schemeClr val="tx1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Chức năng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Phạm vi hoạt động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0591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200" b="1">
                          <a:solidFill>
                            <a:srgbClr val="0716DB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Hội</a:t>
                      </a:r>
                    </a:p>
                  </a:txBody>
                  <a:tcPr anchor="ctr">
                    <a:lnR w="12700">
                      <a:solidFill>
                        <a:schemeClr val="tx1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200" b="1">
                          <a:solidFill>
                            <a:srgbClr val="0716DB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Bảo vệ Quyền trẻ em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3200" b="1">
                        <a:solidFill>
                          <a:srgbClr val="0716DB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200" b="1">
                          <a:solidFill>
                            <a:srgbClr val="0716DB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Việt Nam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Rounded Rectangle 8"/>
          <p:cNvSpPr/>
          <p:nvPr/>
        </p:nvSpPr>
        <p:spPr>
          <a:xfrm>
            <a:off x="745490" y="374015"/>
            <a:ext cx="10252710" cy="704215"/>
          </a:xfrm>
          <a:prstGeom prst="roundRect">
            <a:avLst/>
          </a:prstGeom>
          <a:solidFill>
            <a:schemeClr val="accent6"/>
          </a:solidFill>
          <a:ln>
            <a:gradFill>
              <a:gsLst>
                <a:gs pos="0">
                  <a:srgbClr val="012D86"/>
                </a:gs>
                <a:gs pos="100000">
                  <a:srgbClr val="0E2557"/>
                </a:gs>
              </a:gsLst>
            </a:gra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Nhận xét cách viết hoa tên cơ quan, tổ chức sau:</a:t>
            </a: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s 6"/>
          <p:cNvSpPr/>
          <p:nvPr/>
        </p:nvSpPr>
        <p:spPr>
          <a:xfrm>
            <a:off x="592455" y="4926330"/>
            <a:ext cx="3050540" cy="12877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s 7"/>
          <p:cNvSpPr/>
          <p:nvPr/>
        </p:nvSpPr>
        <p:spPr>
          <a:xfrm>
            <a:off x="3910330" y="4875530"/>
            <a:ext cx="3740150" cy="12877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s 9"/>
          <p:cNvSpPr/>
          <p:nvPr/>
        </p:nvSpPr>
        <p:spPr>
          <a:xfrm>
            <a:off x="8227695" y="4875530"/>
            <a:ext cx="3050540" cy="12877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  <p:bldP spid="8" grpId="0" bldLvl="0" animBg="1"/>
      <p:bldP spid="10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 27"/>
          <p:cNvGraphicFramePr/>
          <p:nvPr/>
        </p:nvGraphicFramePr>
        <p:xfrm>
          <a:off x="531495" y="1457325"/>
          <a:ext cx="10837545" cy="4817745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3206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65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559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605915">
                <a:tc gridSpan="4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200">
                          <a:solidFill>
                            <a:srgbClr val="2630F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Trung tâm Chiếu phim Quốc gia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591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Loại hình cơ quan, tổ chức</a:t>
                      </a:r>
                    </a:p>
                  </a:txBody>
                  <a:tcPr anchor="ctr">
                    <a:lnR w="12700">
                      <a:solidFill>
                        <a:schemeClr val="tx1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Chức năng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Phạm vi hoạt động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0591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200" b="1">
                          <a:solidFill>
                            <a:srgbClr val="0716DB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Trung tâm</a:t>
                      </a:r>
                    </a:p>
                  </a:txBody>
                  <a:tcPr anchor="ctr">
                    <a:lnR w="12700">
                      <a:solidFill>
                        <a:schemeClr val="tx1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200" b="1">
                          <a:solidFill>
                            <a:srgbClr val="0716DB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Chiếu phim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3200" b="1">
                        <a:solidFill>
                          <a:srgbClr val="0716DB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200" b="1">
                          <a:solidFill>
                            <a:srgbClr val="0716DB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Quốc gia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Rounded Rectangle 8"/>
          <p:cNvSpPr/>
          <p:nvPr/>
        </p:nvSpPr>
        <p:spPr>
          <a:xfrm>
            <a:off x="745490" y="374015"/>
            <a:ext cx="10252710" cy="704215"/>
          </a:xfrm>
          <a:prstGeom prst="roundRect">
            <a:avLst/>
          </a:prstGeom>
          <a:solidFill>
            <a:schemeClr val="accent6"/>
          </a:solidFill>
          <a:ln>
            <a:gradFill>
              <a:gsLst>
                <a:gs pos="0">
                  <a:srgbClr val="012D86"/>
                </a:gs>
                <a:gs pos="100000">
                  <a:srgbClr val="0E2557"/>
                </a:gs>
              </a:gsLst>
            </a:gra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Nhận xét cách viết hoa tên cơ quan, tổ chức sau:</a:t>
            </a: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s 6"/>
          <p:cNvSpPr/>
          <p:nvPr/>
        </p:nvSpPr>
        <p:spPr>
          <a:xfrm>
            <a:off x="603250" y="4853940"/>
            <a:ext cx="3050540" cy="12877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s 7"/>
          <p:cNvSpPr/>
          <p:nvPr/>
        </p:nvSpPr>
        <p:spPr>
          <a:xfrm>
            <a:off x="4048125" y="4845050"/>
            <a:ext cx="3514090" cy="12877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s 9"/>
          <p:cNvSpPr/>
          <p:nvPr/>
        </p:nvSpPr>
        <p:spPr>
          <a:xfrm>
            <a:off x="8196580" y="4814570"/>
            <a:ext cx="3050540" cy="12877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  <p:bldP spid="8" grpId="0" bldLvl="0" animBg="1"/>
      <p:bldP spid="10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745490" y="374015"/>
            <a:ext cx="10252710" cy="704215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Nhận xét cách viết hoa tên cơ quan, tổ chức sau:</a:t>
            </a: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/>
          <p:nvPr/>
        </p:nvGraphicFramePr>
        <p:xfrm>
          <a:off x="810260" y="1701165"/>
          <a:ext cx="10953115" cy="47466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520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011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9730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200">
                          <a:solidFill>
                            <a:srgbClr val="2630F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 cơ quan, tổ chức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200">
                          <a:solidFill>
                            <a:srgbClr val="2630F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 xét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9320">
                <a:tc>
                  <a:txBody>
                    <a:bodyPr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800">
                          <a:solidFill>
                            <a:srgbClr val="0716DB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Ủ</a:t>
                      </a:r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 ban </a:t>
                      </a:r>
                      <a:r>
                        <a:rPr lang="en-US" sz="2800">
                          <a:solidFill>
                            <a:srgbClr val="0716DB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ảo vệ và </a:t>
                      </a:r>
                      <a:r>
                        <a:rPr lang="en-US" sz="2800">
                          <a:solidFill>
                            <a:srgbClr val="0716DB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hăm sóc trẻ em </a:t>
                      </a:r>
                      <a:r>
                        <a:rPr lang="en-US" sz="2800">
                          <a:solidFill>
                            <a:srgbClr val="0716DB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iệt </a:t>
                      </a:r>
                      <a:r>
                        <a:rPr lang="en-US" sz="2800">
                          <a:solidFill>
                            <a:srgbClr val="0716DB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</a:t>
                      </a:r>
                    </a:p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800">
                          <a:solidFill>
                            <a:srgbClr val="0716DB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ội </a:t>
                      </a:r>
                      <a:r>
                        <a:rPr lang="en-US" sz="2800">
                          <a:solidFill>
                            <a:srgbClr val="0716DB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ảo vệ </a:t>
                      </a:r>
                      <a:r>
                        <a:rPr lang="en-US" sz="2800">
                          <a:solidFill>
                            <a:srgbClr val="0716DB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</a:t>
                      </a:r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uyền trẻ em </a:t>
                      </a:r>
                      <a:r>
                        <a:rPr lang="en-US" sz="2800">
                          <a:solidFill>
                            <a:srgbClr val="0716DB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iệt </a:t>
                      </a:r>
                      <a:r>
                        <a:rPr lang="en-US" sz="2800">
                          <a:solidFill>
                            <a:srgbClr val="0716DB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</a:t>
                      </a:r>
                    </a:p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800">
                          <a:solidFill>
                            <a:srgbClr val="0716DB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rung tâm </a:t>
                      </a:r>
                      <a:r>
                        <a:rPr lang="en-US" sz="2800">
                          <a:solidFill>
                            <a:srgbClr val="0716DB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hiếu phim </a:t>
                      </a:r>
                      <a:r>
                        <a:rPr lang="en-US" sz="2800">
                          <a:solidFill>
                            <a:srgbClr val="0716DB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</a:t>
                      </a:r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uốc 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buNone/>
                      </a:pP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buNone/>
                      </a:pP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4" name="Text Box 23"/>
          <p:cNvSpPr txBox="1"/>
          <p:nvPr/>
        </p:nvSpPr>
        <p:spPr>
          <a:xfrm>
            <a:off x="7973060" y="3195320"/>
            <a:ext cx="3790315" cy="374459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just">
              <a:buNone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Cách viết hoa tên cơ quan, tổ chức như sau: </a:t>
            </a:r>
            <a:r>
              <a:rPr lang="en-US" sz="28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Viết hoa chữ cái đầu của các từ ngữ chỉ loại hình cơ quan, tổ chức; chức năng, lĩnh vực hoạt động của cơ quan, tổ chức.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1598295" y="374015"/>
            <a:ext cx="8995410" cy="1237615"/>
          </a:xfrm>
          <a:prstGeom prst="roundRect">
            <a:avLst/>
          </a:prstGeom>
          <a:solidFill>
            <a:schemeClr val="accent6"/>
          </a:solidFill>
          <a:ln>
            <a:solidFill>
              <a:srgbClr val="00206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Đánh dấu    vào ô trống trước trường hợp </a:t>
            </a:r>
          </a:p>
          <a:p>
            <a:pPr algn="just"/>
            <a:r>
              <a:rPr lang="en-US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 hoa đúng tên cơ quan, tổ chức:</a:t>
            </a: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0" name="Picture 99"/>
          <p:cNvPicPr/>
          <p:nvPr/>
        </p:nvPicPr>
        <p:blipFill>
          <a:blip r:embed="rId2"/>
          <a:stretch>
            <a:fillRect/>
          </a:stretch>
        </p:blipFill>
        <p:spPr>
          <a:xfrm>
            <a:off x="4145915" y="539115"/>
            <a:ext cx="426720" cy="36131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7" name="Rectangles 46"/>
          <p:cNvSpPr/>
          <p:nvPr/>
        </p:nvSpPr>
        <p:spPr>
          <a:xfrm>
            <a:off x="2270760" y="2569845"/>
            <a:ext cx="7651115" cy="786130"/>
          </a:xfrm>
          <a:prstGeom prst="rect">
            <a:avLst/>
          </a:prstGeom>
          <a:solidFill>
            <a:srgbClr val="D2DEEF"/>
          </a:solidFill>
          <a:ln>
            <a:solidFill>
              <a:srgbClr val="00206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None/>
            </a:pPr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Ban công tác thiếu nhi trung ương Đoàn</a:t>
            </a:r>
            <a:endParaRPr lang="en-US" sz="3200"/>
          </a:p>
        </p:txBody>
      </p:sp>
      <p:sp>
        <p:nvSpPr>
          <p:cNvPr id="8" name="Rectangles 7"/>
          <p:cNvSpPr/>
          <p:nvPr/>
        </p:nvSpPr>
        <p:spPr>
          <a:xfrm>
            <a:off x="2270760" y="3355975"/>
            <a:ext cx="7651115" cy="786130"/>
          </a:xfrm>
          <a:prstGeom prst="rect">
            <a:avLst/>
          </a:prstGeom>
          <a:solidFill>
            <a:srgbClr val="D2DEEF"/>
          </a:solidFill>
          <a:ln>
            <a:solidFill>
              <a:srgbClr val="00206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None/>
            </a:pPr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Ban Công Tác thiếu nhi Trung ương Đoàn</a:t>
            </a:r>
            <a:endParaRPr lang="en-US" sz="3200"/>
          </a:p>
        </p:txBody>
      </p:sp>
      <p:sp>
        <p:nvSpPr>
          <p:cNvPr id="11" name="Rectangles 10"/>
          <p:cNvSpPr/>
          <p:nvPr/>
        </p:nvSpPr>
        <p:spPr>
          <a:xfrm>
            <a:off x="2270760" y="4141470"/>
            <a:ext cx="7651750" cy="786130"/>
          </a:xfrm>
          <a:prstGeom prst="rect">
            <a:avLst/>
          </a:prstGeom>
          <a:solidFill>
            <a:srgbClr val="D2DEEF"/>
          </a:solidFill>
          <a:ln>
            <a:solidFill>
              <a:srgbClr val="00206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None/>
            </a:pPr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Ban Công tác Thiếu nhi Trung Ương Đoàn</a:t>
            </a:r>
            <a:endParaRPr lang="en-US" sz="3200"/>
          </a:p>
        </p:txBody>
      </p:sp>
      <p:sp>
        <p:nvSpPr>
          <p:cNvPr id="13" name="Rectangles 12"/>
          <p:cNvSpPr/>
          <p:nvPr/>
        </p:nvSpPr>
        <p:spPr>
          <a:xfrm>
            <a:off x="2270125" y="4927600"/>
            <a:ext cx="7651750" cy="786130"/>
          </a:xfrm>
          <a:prstGeom prst="rect">
            <a:avLst/>
          </a:prstGeom>
          <a:solidFill>
            <a:srgbClr val="D2DEEF"/>
          </a:solidFill>
          <a:ln>
            <a:solidFill>
              <a:srgbClr val="00206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None/>
            </a:pPr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Ban Công tác Thiếu nhi Trung ương Đoàn</a:t>
            </a:r>
            <a:endParaRPr lang="en-US" sz="3200"/>
          </a:p>
        </p:txBody>
      </p:sp>
      <p:sp>
        <p:nvSpPr>
          <p:cNvPr id="4" name="Rectangles 3"/>
          <p:cNvSpPr/>
          <p:nvPr/>
        </p:nvSpPr>
        <p:spPr>
          <a:xfrm>
            <a:off x="2328545" y="3616960"/>
            <a:ext cx="277495" cy="297815"/>
          </a:xfrm>
          <a:prstGeom prst="rect">
            <a:avLst/>
          </a:prstGeom>
          <a:ln>
            <a:gradFill>
              <a:gsLst>
                <a:gs pos="0">
                  <a:srgbClr val="012D86"/>
                </a:gs>
                <a:gs pos="100000">
                  <a:srgbClr val="0E2557"/>
                </a:gs>
              </a:gsLst>
            </a:gradFill>
          </a:ln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s 14"/>
          <p:cNvSpPr/>
          <p:nvPr/>
        </p:nvSpPr>
        <p:spPr>
          <a:xfrm>
            <a:off x="2343785" y="2819400"/>
            <a:ext cx="277495" cy="297815"/>
          </a:xfrm>
          <a:prstGeom prst="rect">
            <a:avLst/>
          </a:prstGeom>
          <a:ln>
            <a:gradFill>
              <a:gsLst>
                <a:gs pos="0">
                  <a:srgbClr val="012D86"/>
                </a:gs>
                <a:gs pos="100000">
                  <a:srgbClr val="0E2557"/>
                </a:gs>
              </a:gsLst>
            </a:gradFill>
          </a:ln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s 16"/>
          <p:cNvSpPr/>
          <p:nvPr/>
        </p:nvSpPr>
        <p:spPr>
          <a:xfrm>
            <a:off x="2328545" y="5171440"/>
            <a:ext cx="277495" cy="297815"/>
          </a:xfrm>
          <a:prstGeom prst="rect">
            <a:avLst/>
          </a:prstGeom>
          <a:ln>
            <a:gradFill>
              <a:gsLst>
                <a:gs pos="0">
                  <a:srgbClr val="012D86"/>
                </a:gs>
                <a:gs pos="100000">
                  <a:srgbClr val="0E2557"/>
                </a:gs>
              </a:gsLst>
            </a:gradFill>
          </a:ln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/>
          <p:cNvPicPr/>
          <p:nvPr/>
        </p:nvPicPr>
        <p:blipFill>
          <a:blip r:embed="rId2"/>
          <a:stretch>
            <a:fillRect/>
          </a:stretch>
        </p:blipFill>
        <p:spPr>
          <a:xfrm>
            <a:off x="2332355" y="5186045"/>
            <a:ext cx="257810" cy="28003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2" name="Rectangles 21"/>
          <p:cNvSpPr/>
          <p:nvPr/>
        </p:nvSpPr>
        <p:spPr>
          <a:xfrm>
            <a:off x="2343785" y="4394200"/>
            <a:ext cx="277495" cy="297815"/>
          </a:xfrm>
          <a:prstGeom prst="rect">
            <a:avLst/>
          </a:prstGeom>
          <a:ln>
            <a:gradFill>
              <a:gsLst>
                <a:gs pos="0">
                  <a:srgbClr val="012D86"/>
                </a:gs>
                <a:gs pos="100000">
                  <a:srgbClr val="0E2557"/>
                </a:gs>
              </a:gsLst>
            </a:gradFill>
          </a:ln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lowchart: Terminator 25"/>
          <p:cNvSpPr/>
          <p:nvPr/>
        </p:nvSpPr>
        <p:spPr>
          <a:xfrm>
            <a:off x="2061845" y="1909445"/>
            <a:ext cx="1412875" cy="593090"/>
          </a:xfrm>
          <a:prstGeom prst="flowChartTerminator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glow rad="1016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  <a:reflection blurRad="6350" stA="50000" endA="300" endPos="38500" dist="50800" dir="5400000" sy="-100000" algn="bl" rotWithShape="0"/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a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8" grpId="0" animBg="1"/>
      <p:bldP spid="11" grpId="0" animBg="1"/>
      <p:bldP spid="13" grpId="0" animBg="1"/>
      <p:bldP spid="4" grpId="0" animBg="1"/>
      <p:bldP spid="15" grpId="0" animBg="1"/>
      <p:bldP spid="17" grpId="0" animBg="1"/>
      <p:bldP spid="22" grpId="0" bldLvl="0" animBg="1"/>
      <p:bldP spid="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1598295" y="374015"/>
            <a:ext cx="8995410" cy="1237615"/>
          </a:xfrm>
          <a:prstGeom prst="roundRect">
            <a:avLst/>
          </a:prstGeom>
          <a:solidFill>
            <a:schemeClr val="accent6"/>
          </a:solidFill>
          <a:ln>
            <a:solidFill>
              <a:srgbClr val="00206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Đánh dấu    vào ô trống trước trường hợp </a:t>
            </a:r>
          </a:p>
          <a:p>
            <a:pPr algn="just"/>
            <a:r>
              <a:rPr lang="en-US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 hoa đúng tên cơ quan, tổ chức:</a:t>
            </a: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0" name="Picture 99"/>
          <p:cNvPicPr/>
          <p:nvPr/>
        </p:nvPicPr>
        <p:blipFill>
          <a:blip r:embed="rId2"/>
          <a:stretch>
            <a:fillRect/>
          </a:stretch>
        </p:blipFill>
        <p:spPr>
          <a:xfrm>
            <a:off x="4145915" y="539115"/>
            <a:ext cx="426720" cy="36131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7" name="Rectangles 46"/>
          <p:cNvSpPr/>
          <p:nvPr/>
        </p:nvSpPr>
        <p:spPr>
          <a:xfrm>
            <a:off x="1976120" y="2569845"/>
            <a:ext cx="6137275" cy="755015"/>
          </a:xfrm>
          <a:prstGeom prst="rect">
            <a:avLst/>
          </a:prstGeom>
          <a:solidFill>
            <a:srgbClr val="D2DEEF"/>
          </a:solidFill>
          <a:ln>
            <a:solidFill>
              <a:srgbClr val="00206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Câu lạc bộ tiếng Anh tiểu học </a:t>
            </a:r>
            <a:endParaRPr lang="en-US" sz="3200"/>
          </a:p>
        </p:txBody>
      </p:sp>
      <p:sp>
        <p:nvSpPr>
          <p:cNvPr id="8" name="Rectangles 7"/>
          <p:cNvSpPr/>
          <p:nvPr/>
        </p:nvSpPr>
        <p:spPr>
          <a:xfrm>
            <a:off x="1976120" y="3355975"/>
            <a:ext cx="6137275" cy="755015"/>
          </a:xfrm>
          <a:prstGeom prst="rect">
            <a:avLst/>
          </a:prstGeom>
          <a:solidFill>
            <a:srgbClr val="D2DEEF"/>
          </a:solidFill>
          <a:ln>
            <a:solidFill>
              <a:srgbClr val="00206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None/>
            </a:pPr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Câu lạc bộ Tiếng Anh tiểu học</a:t>
            </a:r>
            <a:endParaRPr lang="en-US" sz="3200"/>
          </a:p>
        </p:txBody>
      </p:sp>
      <p:sp>
        <p:nvSpPr>
          <p:cNvPr id="11" name="Rectangles 10"/>
          <p:cNvSpPr/>
          <p:nvPr/>
        </p:nvSpPr>
        <p:spPr>
          <a:xfrm>
            <a:off x="1976120" y="4141470"/>
            <a:ext cx="6137275" cy="755015"/>
          </a:xfrm>
          <a:prstGeom prst="rect">
            <a:avLst/>
          </a:prstGeom>
          <a:solidFill>
            <a:srgbClr val="D2DEEF"/>
          </a:solidFill>
          <a:ln>
            <a:solidFill>
              <a:srgbClr val="00206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None/>
            </a:pPr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Câu lạc bộ Tiếng Anh Tiểu học</a:t>
            </a:r>
            <a:endParaRPr lang="en-US" sz="3200"/>
          </a:p>
        </p:txBody>
      </p:sp>
      <p:sp>
        <p:nvSpPr>
          <p:cNvPr id="13" name="Rectangles 12"/>
          <p:cNvSpPr/>
          <p:nvPr/>
        </p:nvSpPr>
        <p:spPr>
          <a:xfrm>
            <a:off x="1975485" y="4927600"/>
            <a:ext cx="6137275" cy="755015"/>
          </a:xfrm>
          <a:prstGeom prst="rect">
            <a:avLst/>
          </a:prstGeom>
          <a:solidFill>
            <a:srgbClr val="D2DEEF"/>
          </a:solidFill>
          <a:ln>
            <a:solidFill>
              <a:srgbClr val="00206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None/>
            </a:pPr>
            <a:r>
              <a:rPr lang="en-US"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</a:t>
            </a:r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Câu lạc bộ tiếng Anh Tiểu học</a:t>
            </a:r>
            <a:endParaRPr lang="en-US" sz="3200"/>
          </a:p>
        </p:txBody>
      </p:sp>
      <p:sp>
        <p:nvSpPr>
          <p:cNvPr id="4" name="Rectangles 3"/>
          <p:cNvSpPr/>
          <p:nvPr/>
        </p:nvSpPr>
        <p:spPr>
          <a:xfrm>
            <a:off x="2033905" y="3616960"/>
            <a:ext cx="277495" cy="297815"/>
          </a:xfrm>
          <a:prstGeom prst="rect">
            <a:avLst/>
          </a:prstGeom>
          <a:ln>
            <a:gradFill>
              <a:gsLst>
                <a:gs pos="0">
                  <a:srgbClr val="012D86"/>
                </a:gs>
                <a:gs pos="100000">
                  <a:srgbClr val="0E2557"/>
                </a:gs>
              </a:gsLst>
            </a:gradFill>
          </a:ln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s 14"/>
          <p:cNvSpPr/>
          <p:nvPr/>
        </p:nvSpPr>
        <p:spPr>
          <a:xfrm>
            <a:off x="2049145" y="2819400"/>
            <a:ext cx="277495" cy="297815"/>
          </a:xfrm>
          <a:prstGeom prst="rect">
            <a:avLst/>
          </a:prstGeom>
          <a:ln>
            <a:gradFill>
              <a:gsLst>
                <a:gs pos="0">
                  <a:srgbClr val="012D86"/>
                </a:gs>
                <a:gs pos="100000">
                  <a:srgbClr val="0E2557"/>
                </a:gs>
              </a:gsLst>
            </a:gradFill>
          </a:ln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s 15"/>
          <p:cNvSpPr/>
          <p:nvPr/>
        </p:nvSpPr>
        <p:spPr>
          <a:xfrm>
            <a:off x="2033905" y="4368800"/>
            <a:ext cx="277495" cy="297815"/>
          </a:xfrm>
          <a:prstGeom prst="rect">
            <a:avLst/>
          </a:prstGeom>
          <a:ln>
            <a:gradFill>
              <a:gsLst>
                <a:gs pos="0">
                  <a:srgbClr val="012D86"/>
                </a:gs>
                <a:gs pos="100000">
                  <a:srgbClr val="0E2557"/>
                </a:gs>
              </a:gsLst>
            </a:gradFill>
          </a:ln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s 16"/>
          <p:cNvSpPr/>
          <p:nvPr/>
        </p:nvSpPr>
        <p:spPr>
          <a:xfrm>
            <a:off x="2033905" y="5171440"/>
            <a:ext cx="277495" cy="297815"/>
          </a:xfrm>
          <a:prstGeom prst="rect">
            <a:avLst/>
          </a:prstGeom>
          <a:ln>
            <a:gradFill>
              <a:gsLst>
                <a:gs pos="0">
                  <a:srgbClr val="012D86"/>
                </a:gs>
                <a:gs pos="100000">
                  <a:srgbClr val="0E2557"/>
                </a:gs>
              </a:gsLst>
            </a:gradFill>
          </a:ln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/>
          <p:cNvPicPr/>
          <p:nvPr/>
        </p:nvPicPr>
        <p:blipFill>
          <a:blip r:embed="rId2"/>
          <a:stretch>
            <a:fillRect/>
          </a:stretch>
        </p:blipFill>
        <p:spPr>
          <a:xfrm>
            <a:off x="2048510" y="4370705"/>
            <a:ext cx="257810" cy="28003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6" name="Flowchart: Terminator 25"/>
          <p:cNvSpPr/>
          <p:nvPr/>
        </p:nvSpPr>
        <p:spPr>
          <a:xfrm>
            <a:off x="1960245" y="1909445"/>
            <a:ext cx="1412875" cy="593090"/>
          </a:xfrm>
          <a:prstGeom prst="flowChartTerminator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glow rad="1016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  <a:reflection blurRad="6350" stA="50000" endA="300" endPos="38500" dist="50800" dir="5400000" sy="-100000" algn="bl" rotWithShape="0"/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b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bldLvl="0" animBg="1"/>
      <p:bldP spid="8" grpId="0" bldLvl="0" animBg="1"/>
      <p:bldP spid="11" grpId="0" bldLvl="0" animBg="1"/>
      <p:bldP spid="13" grpId="0" bldLvl="0" animBg="1"/>
      <p:bldP spid="4" grpId="0" bldLvl="0" animBg="1"/>
      <p:bldP spid="15" grpId="0" bldLvl="0" animBg="1"/>
      <p:bldP spid="16" grpId="0" bldLvl="0" animBg="1"/>
      <p:bldP spid="17" grpId="0" bldLvl="0" animBg="1"/>
      <p:bldP spid="26" grpId="0" bldLvl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684</Words>
  <Application>Microsoft Office PowerPoint</Application>
  <PresentationFormat>Widescreen</PresentationFormat>
  <Paragraphs>167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AvantGarde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 ACER</dc:creator>
  <cp:lastModifiedBy>admin</cp:lastModifiedBy>
  <cp:revision>583</cp:revision>
  <dcterms:created xsi:type="dcterms:W3CDTF">2022-10-26T20:44:00Z</dcterms:created>
  <dcterms:modified xsi:type="dcterms:W3CDTF">2024-05-20T09:41:33Z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A602356F92B8410996650B61A92B6F8E</vt:lpwstr>
  </property>
  <property fmtid="{D5CDD505-2E9C-101B-9397-08002B2CF9AE}" pid="3" name="KSOProductBuildVer">
    <vt:lpwstr>1033-12.2.0.13306</vt:lpwstr>
  </property>
</Properties>
</file>