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1.xml" ContentType="application/vnd.openxmlformats-officedocument.presentationml.tags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58" r:id="rId3"/>
  </p:sldMasterIdLst>
  <p:notesMasterIdLst>
    <p:notesMasterId r:id="rId35"/>
  </p:notesMasterIdLst>
  <p:handoutMasterIdLst>
    <p:handoutMasterId r:id="rId36"/>
  </p:handoutMasterIdLst>
  <p:sldIdLst>
    <p:sldId id="256" r:id="rId4"/>
    <p:sldId id="257" r:id="rId5"/>
    <p:sldId id="258" r:id="rId6"/>
    <p:sldId id="259" r:id="rId7"/>
    <p:sldId id="260" r:id="rId8"/>
    <p:sldId id="340" r:id="rId9"/>
    <p:sldId id="262" r:id="rId10"/>
    <p:sldId id="263" r:id="rId11"/>
    <p:sldId id="339" r:id="rId12"/>
    <p:sldId id="320" r:id="rId13"/>
    <p:sldId id="321" r:id="rId14"/>
    <p:sldId id="341" r:id="rId15"/>
    <p:sldId id="342" r:id="rId16"/>
    <p:sldId id="343" r:id="rId17"/>
    <p:sldId id="345" r:id="rId18"/>
    <p:sldId id="358" r:id="rId19"/>
    <p:sldId id="359" r:id="rId20"/>
    <p:sldId id="360" r:id="rId21"/>
    <p:sldId id="357" r:id="rId22"/>
    <p:sldId id="329" r:id="rId23"/>
    <p:sldId id="335" r:id="rId24"/>
    <p:sldId id="330" r:id="rId25"/>
    <p:sldId id="336" r:id="rId26"/>
    <p:sldId id="337" r:id="rId27"/>
    <p:sldId id="338" r:id="rId28"/>
    <p:sldId id="301" r:id="rId29"/>
    <p:sldId id="362" r:id="rId30"/>
    <p:sldId id="282" r:id="rId31"/>
    <p:sldId id="361" r:id="rId32"/>
    <p:sldId id="318" r:id="rId33"/>
    <p:sldId id="291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C" initials="P" lastIdx="1" clrIdx="0">
    <p:extLst>
      <p:ext uri="{19B8F6BF-5375-455C-9EA6-DF929625EA0E}">
        <p15:presenceInfo xmlns:p15="http://schemas.microsoft.com/office/powerpoint/2012/main" userId="eb0633c63ed3113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BDBEA"/>
    <a:srgbClr val="D84460"/>
    <a:srgbClr val="767171"/>
    <a:srgbClr val="D43452"/>
    <a:srgbClr val="8CC542"/>
    <a:srgbClr val="2264AE"/>
    <a:srgbClr val="0C8886"/>
    <a:srgbClr val="DBB574"/>
    <a:srgbClr val="A3D9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9626" autoAdjust="0"/>
  </p:normalViewPr>
  <p:slideViewPr>
    <p:cSldViewPr showGuides="1">
      <p:cViewPr varScale="1">
        <p:scale>
          <a:sx n="58" d="100"/>
          <a:sy n="58" d="100"/>
        </p:scale>
        <p:origin x="100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5F8369-BF62-4A80-ACBD-025CF7344C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FC53D-39F1-4188-A588-64D23D8318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1284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773FB2-FCE4-4968-B2CD-399F8EE1A4A9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60A18-BC08-41C1-B514-908CEF84AF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052994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Divide class into 4 teams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8201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32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Extra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game: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four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rainy today.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until the team that finishes first.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8580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four teams.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 turn, students work in teams, look at the picture, the questions and the options, then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When they have the correct answer, their car will move one step.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is rainy today.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until the team that finishes first.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428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69511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930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117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table and ask students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pictures can you see?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and let students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about the words in the pictures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walk the dog, go to school, play chess, visit grandparents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three minutes to do this task individual.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169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Point to the table and ask students “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pictures can you see?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 and let students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about the words in the pictures (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walk the dog, go to school, play chess, visit grandparents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three minutes to do this task individual.</a:t>
            </a:r>
          </a:p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560A18-BC08-41C1-B514-908CEF84AF0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5463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pairs.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work in pair. One asks and one answer about the weather today and yesterday.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time to do the task.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some pairs to perform in front of the class.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7138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Divide the class into pairs.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work in pair. One asks and one answer about the weather today and yesterday.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students time to do the task.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Call some pairs to perform in front of the class.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937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Set the rules in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1340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all the words they have learned by using flashcards.</a:t>
            </a:r>
          </a:p>
          <a:p>
            <a:pPr lvl="0"/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Count the stars.</a:t>
            </a:r>
          </a:p>
          <a:p>
            <a:r>
              <a:rPr lang="vi-V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 compliments.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733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90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/>
          </a:p>
        </p:txBody>
      </p:sp>
      <p:sp>
        <p:nvSpPr>
          <p:cNvPr id="1290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229C4EE-F0DB-4CFF-86A8-E7882F878C4A}" type="slidenum">
              <a:rPr kumimoji="0" lang="en-US" alt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t>31</a:t>
            </a:fld>
            <a:endParaRPr kumimoji="0" lang="en-US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81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Play the song “My school – Going to school”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8517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latinLnBrk="0" hangingPunct="1"/>
            <a:r>
              <a:rPr lang="vi-VN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Remind students the words they learnt in previous lesson by flashcards and book.</a:t>
            </a:r>
            <a:endParaRPr lang="en-US" dirty="0" smtClean="0">
              <a:effectLst/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076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2118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picture in the book (or show it on the screen):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“Now whole class, look at this picture and answer my questions” 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many people are there in the picture? Who are they?  What’s Tommy doing? What is the weather like?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students to look at the screen and listen to the audio CD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(Track 48)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twice.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842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the structure: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was the weather like yesterday? and What is the weather like today?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talk about the weather in the past and at present.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2587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play individually. If student has a correct answer, he/ she will be given a sticker.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Explain that you are going to give instructions.  Give a question with an illustration, students must choose the duck float with the correct answer.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Model the activity, e.g.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feed the cat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Play game until the last question.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8390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7560A18-BC08-41C1-B514-908CEF84AF0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194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D7C35-7F9F-4181-9608-2DD13F506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C5459-1669-4A4E-B008-F3AACAE41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F5C2-FA87-4768-ABD4-BE50770B2E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149422-56E3-443B-A4A5-2C4DB8CBCE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8EED13-6CCE-4551-8C4E-544DA71B0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57069A-D7C9-4353-BEF0-DD553B370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602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EF2711-6112-4B83-960E-87AE0DD36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2D1EA6-39D8-45FF-8CAE-0AA72D59C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8FB03-7C48-41FA-B678-AB838CD23D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85E03D-9A5B-4387-A897-946876C946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E3BF7F-E9CB-4AE0-8706-4EEC4B9FC5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D46D99F-EB68-45C8-AAAA-0CC2953003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E79F0F-F801-40CC-BA99-0C62C46839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15977C-642A-4968-941E-B0B221EDE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048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7D393-E1BE-4AFF-B7D2-BBA5FBCBD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FB88B7-26A0-4487-BFE1-426DE92822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1DC6B-73BA-4EF4-851B-22D542B26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753E00-F1C8-499E-A883-A6D36A9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8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8FB6E0-2CF3-4930-A11E-5F8FFE93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1F80DF-5B91-4E91-B9EB-E53F843D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EC7289-F06A-4BDD-BFCD-AD430AB23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9866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3DE583-D9B6-42C6-B12C-EDB0F6E37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4257E-5C9A-4850-9E01-BFE01D6C17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4A1C0-4E75-4832-92ED-5C09FB1D3F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6C7FE-D15A-4D26-BA18-D7CECD8029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7FAA4-0A10-4715-866E-E032B7F54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E9F8AC-AD40-4AE9-8CC0-56AC252FF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476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DF1BED-D7E8-4C87-B04A-A31754548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A51185-91A6-4FEA-976E-B3C20F2131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094ACE-A62B-41FB-B048-8841C61899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99F68F-32A9-4B61-A571-C870C40DBE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D606EA-B5AE-4819-B24A-ED325AD86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714CA-D813-47A9-ACAF-ACC8057A1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623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5EFB-480F-4F16-A1E7-BDD89A6DC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4DA1BCB-DAD2-4C6A-8F8C-29C760AD11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88BB-E72D-4F7F-BC83-C16DF49776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24BEA-DF92-4945-9F70-01B5D1229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62790-C3F4-4ED0-8249-1E2087EA5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6054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0FADA5-4530-417B-9638-880A48569F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D1FC473-94FB-4854-9E8D-84FD1997D5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7DCD8D-1E9A-4D87-8C22-A2233FAA8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869C34-02F5-46F4-A96C-86D9CF733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E2709-9298-429A-98AC-DFC810C9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783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9180325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933850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F8865-45DA-47FF-9E81-D6A69179A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6A84B7-F284-4BE1-AC8C-DD6EB575F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7440DF-9ADC-4717-A794-6F210A2396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FDC0DF-A799-40C4-B643-B57D82D4B225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564ED-B85F-4087-B83A-1A92BC4C1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4609A-F6FB-430D-A93B-399B0F758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88849D-ABF8-4A4C-9C46-2DFEE5BC2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502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2F1648-7584-4AEA-8C77-7809A781D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69EACA-EA18-4330-8E00-A6EE638C59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41BCD-3A1F-4F81-8567-C86538D045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CD319-65C0-4D9E-8CC8-C9F4B7BAB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AF69DE-49A0-40DA-9375-B38039E456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4ADCBC-3C3A-4256-87D5-D0D9AF50D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23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8204A3-A5AC-46D2-8CD0-3BB0E1154C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017FB-0033-42FD-AE3E-F971CA821C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95D9EB-D1A6-4994-A0FC-6FFD58C709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A200E-BC1C-45BE-9BA7-78DE1945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8D46D-891A-4CD7-9DBF-8450FBE50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381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6C044-566B-4F80-A727-140BBCAB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6C4E09-EB59-49C1-82F3-E78B04AB09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3F9CB8-22D4-4008-8B42-64A79D5C77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5A52A-C336-44F0-A891-EEE9A736C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5BA89D-4831-4748-93AA-02D40EC38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783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91181-7680-4CC5-84B6-3B95FFD317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D4EB82-6F8F-40BA-8DAE-1B3237D152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985B78-BEA1-45EC-9824-F60220F1ED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018B6D-5D39-4528-9D9E-3BFDC79E2FAB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07A61-0579-4E29-933B-68374E651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93D0AC-124E-40D1-ADE6-ECF76A62B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8D7866B-6AD3-4B79-B498-77A07C9BE5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02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9Slide.vn - 2019">
            <a:extLst>
              <a:ext uri="{FF2B5EF4-FFF2-40B4-BE49-F238E27FC236}">
                <a16:creationId xmlns:a16="http://schemas.microsoft.com/office/drawing/2014/main" id="{89EAD6AF-6EBA-4A29-A34C-501FD74708A6}"/>
              </a:ext>
            </a:extLst>
          </p:cNvPr>
          <p:cNvSpPr txBox="1"/>
          <p:nvPr userDrawn="1"/>
        </p:nvSpPr>
        <p:spPr>
          <a:xfrm>
            <a:off x="0" y="-7122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3C3C3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3/8/2024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D51644-545E-44E3-BC6E-2AD8AC8B2625}"/>
              </a:ext>
            </a:extLst>
          </p:cNvPr>
          <p:cNvSpPr/>
          <p:nvPr userDrawn="1"/>
        </p:nvSpPr>
        <p:spPr>
          <a:xfrm>
            <a:off x="-23164800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1B1CA3B-4E43-438A-9AA3-C4D817313CF4}"/>
              </a:ext>
            </a:extLst>
          </p:cNvPr>
          <p:cNvSpPr/>
          <p:nvPr userDrawn="1"/>
        </p:nvSpPr>
        <p:spPr>
          <a:xfrm>
            <a:off x="34961779" y="-13030200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004496-AE44-4F53-BEA8-30179F68F210}"/>
              </a:ext>
            </a:extLst>
          </p:cNvPr>
          <p:cNvSpPr/>
          <p:nvPr userDrawn="1"/>
        </p:nvSpPr>
        <p:spPr>
          <a:xfrm>
            <a:off x="34961779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C10C7B-BAE9-4433-8761-500EAC3C28A0}"/>
              </a:ext>
            </a:extLst>
          </p:cNvPr>
          <p:cNvSpPr/>
          <p:nvPr userDrawn="1"/>
        </p:nvSpPr>
        <p:spPr>
          <a:xfrm>
            <a:off x="-23164800" y="19493179"/>
            <a:ext cx="395021" cy="39502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  <p:sldLayoutId id="2147483652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5943EF-6257-42C9-9504-2E1D8F96D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150478"/>
            <a:ext cx="8686800" cy="1095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63040C2-4847-418C-87F8-BF606C35DBF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5479" y="0"/>
            <a:ext cx="120015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354F35-172C-4613-9E5D-E53CA872168D}"/>
              </a:ext>
            </a:extLst>
          </p:cNvPr>
          <p:cNvCxnSpPr/>
          <p:nvPr userDrawn="1"/>
        </p:nvCxnSpPr>
        <p:spPr>
          <a:xfrm>
            <a:off x="0" y="6349878"/>
            <a:ext cx="12192000" cy="0"/>
          </a:xfrm>
          <a:prstGeom prst="line">
            <a:avLst/>
          </a:prstGeom>
          <a:ln w="19050">
            <a:solidFill>
              <a:srgbClr val="F684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8CDDD0EA-C865-4D03-A82F-F32EF2DE2B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1250" b="35781" l="9603" r="89956">
                        <a14:foregroundMark x1="32671" y1="11250" x2="30684" y2="13438"/>
                        <a14:foregroundMark x1="10044" y1="15703" x2="9603" y2="17656"/>
                        <a14:foregroundMark x1="37196" y1="35000" x2="38742" y2="35000"/>
                        <a14:foregroundMark x1="43709" y1="33594" x2="43157" y2="357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06" b="62043"/>
          <a:stretch/>
        </p:blipFill>
        <p:spPr>
          <a:xfrm>
            <a:off x="10886" y="6376059"/>
            <a:ext cx="1077683" cy="44384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16E3645-F8E9-4D23-BE3E-774A3B5D5B0D}"/>
              </a:ext>
            </a:extLst>
          </p:cNvPr>
          <p:cNvSpPr/>
          <p:nvPr userDrawn="1"/>
        </p:nvSpPr>
        <p:spPr>
          <a:xfrm>
            <a:off x="10249988" y="6419114"/>
            <a:ext cx="1859280" cy="383855"/>
          </a:xfrm>
          <a:prstGeom prst="roundRect">
            <a:avLst>
              <a:gd name="adj" fmla="val 50000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E8CBFB37-B67E-420D-BBD7-580D9CD4828F}"/>
              </a:ext>
            </a:extLst>
          </p:cNvPr>
          <p:cNvSpPr txBox="1">
            <a:spLocks/>
          </p:cNvSpPr>
          <p:nvPr userDrawn="1"/>
        </p:nvSpPr>
        <p:spPr>
          <a:xfrm>
            <a:off x="10249988" y="6442897"/>
            <a:ext cx="1859280" cy="3362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600" dirty="0">
                <a:solidFill>
                  <a:srgbClr val="F6844E"/>
                </a:solidFill>
                <a:latin typeface="Lucida Calligraphy" panose="03010101010101010101" pitchFamily="66" charset="0"/>
              </a:rPr>
              <a:t>Unit 4 - Lesson 1</a:t>
            </a:r>
          </a:p>
        </p:txBody>
      </p:sp>
    </p:spTree>
    <p:extLst>
      <p:ext uri="{BB962C8B-B14F-4D97-AF65-F5344CB8AC3E}">
        <p14:creationId xmlns:p14="http://schemas.microsoft.com/office/powerpoint/2010/main" val="910272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2798928-42E6-4752-9075-AF139FE1632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E8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text, compact disk&#10;&#10;Description automatically generated">
            <a:extLst>
              <a:ext uri="{FF2B5EF4-FFF2-40B4-BE49-F238E27FC236}">
                <a16:creationId xmlns:a16="http://schemas.microsoft.com/office/drawing/2014/main" id="{E2D38660-3C92-420E-A1FB-B88A60EDCC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2" r="955" b="61482"/>
          <a:stretch/>
        </p:blipFill>
        <p:spPr>
          <a:xfrm>
            <a:off x="114299" y="1698784"/>
            <a:ext cx="11849101" cy="5159216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48BB27A0-3C89-404A-9B1E-C85069B641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28600"/>
            <a:ext cx="6096000" cy="1710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694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microsoft.com/office/2007/relationships/hdphoto" Target="../media/hdphoto4.wdp"/><Relationship Id="rId7" Type="http://schemas.openxmlformats.org/officeDocument/2006/relationships/image" Target="../media/image33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microsoft.com/office/2007/relationships/hdphoto" Target="../media/hdphoto6.wdp"/><Relationship Id="rId4" Type="http://schemas.openxmlformats.org/officeDocument/2006/relationships/image" Target="../media/image30.jpeg"/><Relationship Id="rId9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1.png"/><Relationship Id="rId5" Type="http://schemas.openxmlformats.org/officeDocument/2006/relationships/image" Target="../media/image36.png"/><Relationship Id="rId10" Type="http://schemas.openxmlformats.org/officeDocument/2006/relationships/image" Target="../media/image37.png"/><Relationship Id="rId4" Type="http://schemas.openxmlformats.org/officeDocument/2006/relationships/audio" Target="../media/audio2.wav"/><Relationship Id="rId9" Type="http://schemas.microsoft.com/office/2007/relationships/hdphoto" Target="../media/hdphoto6.wdp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5.wdp"/><Relationship Id="rId11" Type="http://schemas.openxmlformats.org/officeDocument/2006/relationships/image" Target="../media/image38.jpeg"/><Relationship Id="rId5" Type="http://schemas.openxmlformats.org/officeDocument/2006/relationships/image" Target="../media/image33.png"/><Relationship Id="rId10" Type="http://schemas.openxmlformats.org/officeDocument/2006/relationships/image" Target="../media/image31.png"/><Relationship Id="rId4" Type="http://schemas.openxmlformats.org/officeDocument/2006/relationships/image" Target="../media/image36.png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42.png"/><Relationship Id="rId18" Type="http://schemas.openxmlformats.org/officeDocument/2006/relationships/slide" Target="slide14.xml"/><Relationship Id="rId3" Type="http://schemas.openxmlformats.org/officeDocument/2006/relationships/image" Target="../media/image39.png"/><Relationship Id="rId21" Type="http://schemas.openxmlformats.org/officeDocument/2006/relationships/image" Target="../media/image45.gif"/><Relationship Id="rId7" Type="http://schemas.openxmlformats.org/officeDocument/2006/relationships/slide" Target="slide3.xml"/><Relationship Id="rId12" Type="http://schemas.openxmlformats.org/officeDocument/2006/relationships/slide" Target="slide5.xml"/><Relationship Id="rId17" Type="http://schemas.openxmlformats.org/officeDocument/2006/relationships/slide" Target="slide15.xml"/><Relationship Id="rId2" Type="http://schemas.openxmlformats.org/officeDocument/2006/relationships/notesSlide" Target="../notesSlides/notesSlide11.xml"/><Relationship Id="rId16" Type="http://schemas.microsoft.com/office/2007/relationships/hdphoto" Target="../media/hdphoto8.wdp"/><Relationship Id="rId20" Type="http://schemas.openxmlformats.org/officeDocument/2006/relationships/image" Target="../media/image44.gif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openxmlformats.org/officeDocument/2006/relationships/slide" Target="slide8.xml"/><Relationship Id="rId5" Type="http://schemas.openxmlformats.org/officeDocument/2006/relationships/image" Target="../media/image40.png"/><Relationship Id="rId15" Type="http://schemas.openxmlformats.org/officeDocument/2006/relationships/image" Target="../media/image43.png"/><Relationship Id="rId10" Type="http://schemas.openxmlformats.org/officeDocument/2006/relationships/slide" Target="slide7.xml"/><Relationship Id="rId19" Type="http://schemas.openxmlformats.org/officeDocument/2006/relationships/slide" Target="slide13.xml"/><Relationship Id="rId4" Type="http://schemas.openxmlformats.org/officeDocument/2006/relationships/slide" Target="slide4.xml"/><Relationship Id="rId9" Type="http://schemas.openxmlformats.org/officeDocument/2006/relationships/image" Target="../media/image41.png"/><Relationship Id="rId14" Type="http://schemas.openxmlformats.org/officeDocument/2006/relationships/slide" Target="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20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20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2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microsoft.com/office/2007/relationships/hdphoto" Target="../media/hdphoto9.wdp"/><Relationship Id="rId4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slide" Target="slide2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48.png"/><Relationship Id="rId4" Type="http://schemas.openxmlformats.org/officeDocument/2006/relationships/image" Target="../media/image4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9.png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4.jpeg"/><Relationship Id="rId4" Type="http://schemas.openxmlformats.org/officeDocument/2006/relationships/image" Target="../media/image5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7.jpeg"/><Relationship Id="rId7" Type="http://schemas.openxmlformats.org/officeDocument/2006/relationships/hyperlink" Target="https://phonics-smart.edu.vn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www.vpbox.edu.vn/" TargetMode="External"/><Relationship Id="rId5" Type="http://schemas.openxmlformats.org/officeDocument/2006/relationships/hyperlink" Target="mailto:phonics.hcm@vpbox.edu.vn" TargetMode="External"/><Relationship Id="rId4" Type="http://schemas.openxmlformats.org/officeDocument/2006/relationships/hyperlink" Target="mailto:phonics.hanoi@vpbox.edu.vn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Trang ppt-01.jpg">
            <a:extLst>
              <a:ext uri="{FF2B5EF4-FFF2-40B4-BE49-F238E27FC236}">
                <a16:creationId xmlns:a16="http://schemas.microsoft.com/office/drawing/2014/main" id="{913B5DFE-1213-40F4-881E-2E5E2F39AF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457200"/>
            <a:ext cx="5364444" cy="1356360"/>
          </a:xfrm>
        </p:spPr>
        <p:txBody>
          <a:bodyPr>
            <a:normAutofit/>
          </a:bodyPr>
          <a:lstStyle/>
          <a:p>
            <a:pPr marR="0" lvl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000" b="1" dirty="0">
                <a:latin typeface="Colonna MT" panose="04020805060202030203" pitchFamily="82" charset="0"/>
              </a:rPr>
              <a:t>Pair </a:t>
            </a:r>
            <a:r>
              <a:rPr lang="en-US" sz="5000" b="1" dirty="0" smtClean="0">
                <a:latin typeface="Colonna MT" panose="04020805060202030203" pitchFamily="82" charset="0"/>
              </a:rPr>
              <a:t>work</a:t>
            </a:r>
            <a:endParaRPr lang="en-US" sz="5000" b="1" dirty="0">
              <a:latin typeface="Colonna MT" panose="04020805060202030203" pitchFamily="8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26" y="857675"/>
            <a:ext cx="4525790" cy="514066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 txBox="1">
            <a:spLocks/>
          </p:cNvSpPr>
          <p:nvPr/>
        </p:nvSpPr>
        <p:spPr>
          <a:xfrm>
            <a:off x="6477000" y="2362200"/>
            <a:ext cx="4167829" cy="1371600"/>
          </a:xfrm>
          <a:prstGeom prst="rect">
            <a:avLst/>
          </a:prstGeom>
          <a:noFill/>
          <a:ln w="12700" cmpd="sng"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r>
              <a:rPr lang="en-US" sz="7200" b="1" cap="all" dirty="0" smtClean="0">
                <a:solidFill>
                  <a:schemeClr val="tx2"/>
                </a:solidFill>
              </a:rPr>
              <a:t/>
            </a:r>
            <a:br>
              <a:rPr lang="en-US" sz="7200" b="1" cap="all" dirty="0" smtClean="0">
                <a:solidFill>
                  <a:schemeClr val="tx2"/>
                </a:solidFill>
              </a:rPr>
            </a:br>
            <a:r>
              <a:rPr lang="en-US" sz="7200" b="1" cap="all" dirty="0" smtClean="0">
                <a:solidFill>
                  <a:schemeClr val="tx2"/>
                </a:solidFill>
              </a:rPr>
              <a:t>Role play</a:t>
            </a:r>
            <a:endParaRPr lang="en-US" sz="7200" b="1" cap="all" dirty="0">
              <a:solidFill>
                <a:schemeClr val="tx2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7E9B0F8-83B5-48DD-AB07-EDD17FCCEAFB}"/>
              </a:ext>
            </a:extLst>
          </p:cNvPr>
          <p:cNvSpPr txBox="1">
            <a:spLocks/>
          </p:cNvSpPr>
          <p:nvPr/>
        </p:nvSpPr>
        <p:spPr>
          <a:xfrm>
            <a:off x="228600" y="432148"/>
            <a:ext cx="5364444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1000"/>
              </a:spcBef>
              <a:defRPr/>
            </a:pPr>
            <a:r>
              <a:rPr lang="en-US" sz="5000" b="1" smtClean="0">
                <a:latin typeface="Colonna MT" panose="04020805060202030203" pitchFamily="82" charset="0"/>
              </a:rPr>
              <a:t>Pair work</a:t>
            </a:r>
            <a:endParaRPr lang="en-US" sz="5000" b="1" dirty="0">
              <a:latin typeface="Colonna MT" panose="04020805060202030203" pitchFamily="8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B29CAD-571A-4C68-BDCE-532F3D2C19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6026" y="832623"/>
            <a:ext cx="4525790" cy="514066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070BCE9-509C-4369-8E6A-CDC5F8C572F5}"/>
              </a:ext>
            </a:extLst>
          </p:cNvPr>
          <p:cNvSpPr txBox="1">
            <a:spLocks/>
          </p:cNvSpPr>
          <p:nvPr/>
        </p:nvSpPr>
        <p:spPr>
          <a:xfrm>
            <a:off x="6477000" y="2337148"/>
            <a:ext cx="4167829" cy="1371600"/>
          </a:xfrm>
          <a:prstGeom prst="rect">
            <a:avLst/>
          </a:prstGeom>
          <a:noFill/>
          <a:ln w="12700" cmpd="sng">
            <a:noFill/>
          </a:ln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85000"/>
              </a:lnSpc>
            </a:pPr>
            <a:r>
              <a:rPr lang="en-US" sz="7200" b="1" cap="all" dirty="0" smtClean="0">
                <a:solidFill>
                  <a:schemeClr val="tx2"/>
                </a:solidFill>
              </a:rPr>
              <a:t/>
            </a:r>
            <a:br>
              <a:rPr lang="en-US" sz="7200" b="1" cap="all" dirty="0" smtClean="0">
                <a:solidFill>
                  <a:schemeClr val="tx2"/>
                </a:solidFill>
              </a:rPr>
            </a:br>
            <a:r>
              <a:rPr lang="en-US" sz="7200" b="1" cap="all" dirty="0" smtClean="0">
                <a:solidFill>
                  <a:schemeClr val="tx2"/>
                </a:solidFill>
              </a:rPr>
              <a:t>Role play</a:t>
            </a:r>
            <a:endParaRPr lang="en-US" sz="7200" b="1" cap="all" dirty="0">
              <a:solidFill>
                <a:schemeClr val="tx2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56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7640" y="6400800"/>
            <a:ext cx="2074360" cy="456660"/>
          </a:xfrm>
          <a:prstGeom prst="rect">
            <a:avLst/>
          </a:prstGeom>
          <a:noFill/>
        </p:spPr>
      </p:pic>
      <p:pic>
        <p:nvPicPr>
          <p:cNvPr id="6" name="Picture 2" descr="Play The Game Dog GIF by GOOD PUPPY - Find &amp; Share on GIPH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-1"/>
            <a:ext cx="121666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74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2567608" y="2616324"/>
            <a:ext cx="2516664" cy="3269695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34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674" y="562088"/>
            <a:ext cx="7759567" cy="1066712"/>
          </a:xfrm>
          <a:prstGeom prst="rect">
            <a:avLst/>
          </a:prstGeom>
          <a:effectLst>
            <a:glow rad="101600">
              <a:schemeClr val="tx1">
                <a:alpha val="60000"/>
              </a:schemeClr>
            </a:glow>
          </a:effectLst>
        </p:spPr>
      </p:pic>
      <p:pic>
        <p:nvPicPr>
          <p:cNvPr id="41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4871864" y="2199838"/>
            <a:ext cx="1788006" cy="1192414"/>
          </a:xfrm>
          <a:prstGeom prst="rect">
            <a:avLst/>
          </a:prstGeom>
          <a:noFill/>
          <a:effectLst>
            <a:innerShdw blurRad="685800" dist="50800" dir="16200000">
              <a:prstClr val="black">
                <a:alpha val="92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19458" y="2796045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6659871" y="4544308"/>
            <a:ext cx="2329357" cy="58477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es-ES_tradnl" sz="3200" b="1" dirty="0" smtClean="0">
                <a:solidFill>
                  <a:srgbClr val="FFFF00"/>
                </a:solidFill>
                <a:effectLst>
                  <a:outerShdw blurRad="60007" dir="15000000" sy="30000" kx="-1800000" algn="bl" rotWithShape="0">
                    <a:prstClr val="black">
                      <a:alpha val="66000"/>
                    </a:prstClr>
                  </a:outerShdw>
                </a:effectLst>
              </a:rPr>
              <a:t>WEATHER</a:t>
            </a:r>
            <a:endParaRPr lang="es-ES" sz="3200" b="1" dirty="0">
              <a:solidFill>
                <a:srgbClr val="FFFF00"/>
              </a:solidFill>
              <a:effectLst>
                <a:outerShdw blurRad="60007" dir="15000000" sy="30000" kx="-1800000" algn="bl" rotWithShape="0">
                  <a:prstClr val="black">
                    <a:alpha val="66000"/>
                  </a:prstClr>
                </a:outerShdw>
              </a:effectLst>
            </a:endParaRPr>
          </a:p>
        </p:txBody>
      </p:sp>
      <p:pic>
        <p:nvPicPr>
          <p:cNvPr id="12" name="11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845" y="5733257"/>
            <a:ext cx="1579767" cy="7885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6863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524000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3810001"/>
            <a:ext cx="1147851" cy="137160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764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were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90678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is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are</a:t>
            </a:r>
            <a:endParaRPr lang="es-ES" sz="3200" b="1" dirty="0"/>
          </a:p>
        </p:txBody>
      </p:sp>
      <p:sp>
        <p:nvSpPr>
          <p:cNvPr id="31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600200" y="5410200"/>
            <a:ext cx="9144000" cy="60756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____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weather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today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0400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886200" y="5334000"/>
            <a:ext cx="83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endParaRPr lang="es-E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48401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9154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723776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4114800"/>
            <a:ext cx="1138075" cy="135991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3154423" y="2893434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0678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5240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was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is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5791200"/>
            <a:ext cx="9144000" cy="607568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____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weather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yesterday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0668000" y="51054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276600" y="5791200"/>
            <a:ext cx="112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i"/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i"/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500950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7955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9154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5494308" y="254339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91200" y="4191000"/>
            <a:ext cx="1066800" cy="127475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/>
          <a:srcRect l="9695" t="-2" r="16045" b="-3795"/>
          <a:stretch>
            <a:fillRect/>
          </a:stretch>
        </p:blipFill>
        <p:spPr bwMode="auto">
          <a:xfrm>
            <a:off x="5695905" y="3089104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1440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5379387" y="919779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was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1524000" y="91440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is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6002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4731789" y="216886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362200" y="5638800"/>
            <a:ext cx="8534400" cy="1194148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</a:t>
            </a: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was the weather like </a:t>
            </a:r>
            <a:r>
              <a:rPr lang="en-US" sz="28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yesterday? </a:t>
            </a:r>
          </a:p>
          <a:p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 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sunny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s-E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1147354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2743200" y="6172200"/>
            <a:ext cx="10147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463680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404 -0.22153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524000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3810001"/>
            <a:ext cx="1147851" cy="137160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764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were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90678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is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are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057400" y="5334000"/>
            <a:ext cx="8534400" cy="137160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weather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today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  <a:p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cloudy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0400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581400" y="5867400"/>
            <a:ext cx="83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endParaRPr lang="es-E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60169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8915400" y="2438400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2723776" y="2564904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 bwMode="auto">
          <a:xfrm>
            <a:off x="5715000" y="4114800"/>
            <a:ext cx="1138075" cy="1359919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1"/>
          <a:srcRect l="9695" t="-2" r="16045" b="-3795"/>
          <a:stretch>
            <a:fillRect/>
          </a:stretch>
        </p:blipFill>
        <p:spPr bwMode="auto">
          <a:xfrm>
            <a:off x="3154423" y="2893434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90678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15240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was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is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2259080" y="1988840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1524000" y="5791200"/>
            <a:ext cx="9144000" cy="1066800"/>
          </a:xfrm>
          <a:prstGeom prst="rect">
            <a:avLst/>
          </a:prstGeom>
          <a:blipFill>
            <a:blip r:embed="rId1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weather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yesterday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  <a:endParaRPr lang="es-ES_tradnl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____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cold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4" name="13 Flecha derecha">
            <a:hlinkClick r:id="" action="ppaction://hlinkshowjump?jump=nextslide"/>
          </p:cNvPr>
          <p:cNvSpPr/>
          <p:nvPr/>
        </p:nvSpPr>
        <p:spPr>
          <a:xfrm>
            <a:off x="10668000" y="51054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16" name="15 CuadroTexto"/>
          <p:cNvSpPr txBox="1"/>
          <p:nvPr/>
        </p:nvSpPr>
        <p:spPr>
          <a:xfrm>
            <a:off x="3048000" y="6273225"/>
            <a:ext cx="1127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2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i"/>
              </a:rPr>
              <a:t>was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i"/>
            </a:endParaRPr>
          </a:p>
        </p:txBody>
      </p:sp>
      <p:sp>
        <p:nvSpPr>
          <p:cNvPr id="19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1380661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07407E-6 L -0.27955 -0.25301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84" y="-1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14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46" y="0"/>
            <a:ext cx="12157553" cy="6858000"/>
          </a:xfrm>
          <a:prstGeom prst="rect">
            <a:avLst/>
          </a:prstGeom>
        </p:spPr>
      </p:pic>
      <p:pic>
        <p:nvPicPr>
          <p:cNvPr id="1026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1524000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8112225" y="2561068"/>
            <a:ext cx="1500017" cy="1227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11 Imagen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 bwMode="auto">
          <a:xfrm>
            <a:off x="5715000" y="3810001"/>
            <a:ext cx="1147851" cy="1371600"/>
          </a:xfrm>
          <a:prstGeom prst="rect">
            <a:avLst/>
          </a:prstGeom>
          <a:noFill/>
          <a:ln>
            <a:noFill/>
          </a:ln>
          <a:effectLst>
            <a:outerShdw blurRad="76200" dist="635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12 Imagen"/>
          <p:cNvPicPr>
            <a:picLocks noChangeAspect="1"/>
          </p:cNvPicPr>
          <p:nvPr/>
        </p:nvPicPr>
        <p:blipFill>
          <a:blip r:embed="rId10"/>
          <a:srcRect l="9695" t="-2" r="16045" b="-3795"/>
          <a:stretch>
            <a:fillRect/>
          </a:stretch>
        </p:blipFill>
        <p:spPr bwMode="auto">
          <a:xfrm>
            <a:off x="8311570" y="2996953"/>
            <a:ext cx="800191" cy="103962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21 CuadroTexto"/>
          <p:cNvSpPr txBox="1"/>
          <p:nvPr/>
        </p:nvSpPr>
        <p:spPr>
          <a:xfrm>
            <a:off x="1676400" y="91440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were</a:t>
            </a:r>
            <a:endParaRPr lang="es-ES" sz="3200" b="1" dirty="0"/>
          </a:p>
        </p:txBody>
      </p:sp>
      <p:sp>
        <p:nvSpPr>
          <p:cNvPr id="29" name="28 CuadroTexto"/>
          <p:cNvSpPr txBox="1"/>
          <p:nvPr/>
        </p:nvSpPr>
        <p:spPr>
          <a:xfrm>
            <a:off x="9067800" y="914400"/>
            <a:ext cx="18298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is</a:t>
            </a:r>
            <a:endParaRPr lang="es-ES" sz="3200" b="1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343116" y="919780"/>
            <a:ext cx="18330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/>
              <a:t>are</a:t>
            </a:r>
            <a:endParaRPr lang="es-ES" sz="3200" b="1" dirty="0"/>
          </a:p>
        </p:txBody>
      </p:sp>
      <p:pic>
        <p:nvPicPr>
          <p:cNvPr id="32" name="Picture 2" descr="http://www.clker.com/cliparts/m/2/C/2/3/q/angry-black-cat-md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3128"/>
          <a:stretch/>
        </p:blipFill>
        <p:spPr bwMode="auto">
          <a:xfrm>
            <a:off x="5273057" y="2492896"/>
            <a:ext cx="1788006" cy="1192414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24 Llamada ovalada"/>
          <p:cNvSpPr/>
          <p:nvPr/>
        </p:nvSpPr>
        <p:spPr>
          <a:xfrm>
            <a:off x="7464626" y="2060848"/>
            <a:ext cx="1295196" cy="648072"/>
          </a:xfrm>
          <a:prstGeom prst="wedgeEllipseCallout">
            <a:avLst>
              <a:gd name="adj1" fmla="val 33587"/>
              <a:gd name="adj2" fmla="val 8601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b="1" dirty="0">
                <a:solidFill>
                  <a:schemeClr val="tx1"/>
                </a:solidFill>
              </a:rPr>
              <a:t>GREAT!</a:t>
            </a:r>
            <a:endParaRPr lang="es-ES" b="1" dirty="0">
              <a:solidFill>
                <a:schemeClr val="tx1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2057400" y="5334000"/>
            <a:ext cx="8534400" cy="1371600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weather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like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today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?</a:t>
            </a:r>
          </a:p>
          <a:p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____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rainy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endParaRPr lang="es-E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26 Flecha derecha">
            <a:hlinkClick r:id="" action="ppaction://hlinkshowjump?jump=nextslide"/>
          </p:cNvPr>
          <p:cNvSpPr/>
          <p:nvPr/>
        </p:nvSpPr>
        <p:spPr>
          <a:xfrm>
            <a:off x="10820400" y="4572000"/>
            <a:ext cx="1008112" cy="877217"/>
          </a:xfrm>
          <a:prstGeom prst="rightArrow">
            <a:avLst/>
          </a:prstGeom>
          <a:solidFill>
            <a:srgbClr val="00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000" b="1" dirty="0">
                <a:solidFill>
                  <a:schemeClr val="tx1"/>
                </a:solidFill>
              </a:rPr>
              <a:t>NEXT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3581400" y="5867400"/>
            <a:ext cx="8382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3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endParaRPr lang="es-ES" sz="3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30 CuadroTexto"/>
          <p:cNvSpPr txBox="1"/>
          <p:nvPr/>
        </p:nvSpPr>
        <p:spPr>
          <a:xfrm>
            <a:off x="2135561" y="44624"/>
            <a:ext cx="7776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Click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right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answer</a:t>
            </a:r>
            <a:r>
              <a:rPr lang="es-ES_tradnl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complete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sentence</a:t>
            </a:r>
            <a:endParaRPr lang="es-E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432876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ngry_ca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53" presetClass="exit" presetSubtype="32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9531 -0.2423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6" y="-121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inmannews.wpengine.netdna-cdn.com/files/imagefield/shutterstock_96320885_WOOD_FLOOR_AND_GREEN_WAL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53" b="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30 Redondear rectángulo de esquina del mismo lado"/>
          <p:cNvSpPr/>
          <p:nvPr/>
        </p:nvSpPr>
        <p:spPr>
          <a:xfrm>
            <a:off x="4799856" y="1916832"/>
            <a:ext cx="2448272" cy="2160240"/>
          </a:xfrm>
          <a:prstGeom prst="round2SameRect">
            <a:avLst>
              <a:gd name="adj1" fmla="val 50000"/>
              <a:gd name="adj2" fmla="val 0"/>
            </a:avLst>
          </a:prstGeom>
          <a:gradFill>
            <a:gsLst>
              <a:gs pos="74000">
                <a:schemeClr val="tx1"/>
              </a:gs>
              <a:gs pos="100000">
                <a:schemeClr val="accent6">
                  <a:lumMod val="75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Rectángulo"/>
          <p:cNvSpPr/>
          <p:nvPr/>
        </p:nvSpPr>
        <p:spPr>
          <a:xfrm>
            <a:off x="7248128" y="3429000"/>
            <a:ext cx="3419872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6" name="35 Rectángulo"/>
          <p:cNvSpPr/>
          <p:nvPr/>
        </p:nvSpPr>
        <p:spPr>
          <a:xfrm>
            <a:off x="1491534" y="3375945"/>
            <a:ext cx="3308323" cy="648072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3" name="32 Imagen"/>
          <p:cNvPicPr>
            <a:picLocks noChangeAspect="1"/>
          </p:cNvPicPr>
          <p:nvPr/>
        </p:nvPicPr>
        <p:blipFill>
          <a:blip r:embed="rId5"/>
          <a:srcRect l="9695" t="-2" r="16045" b="-3795"/>
          <a:stretch>
            <a:fillRect/>
          </a:stretch>
        </p:blipFill>
        <p:spPr bwMode="auto">
          <a:xfrm>
            <a:off x="3647728" y="2780929"/>
            <a:ext cx="2732688" cy="3550357"/>
          </a:xfrm>
          <a:prstGeom prst="rect">
            <a:avLst/>
          </a:prstGeom>
          <a:noFill/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8" descr="http://upload.wikimedia.org/wikipedia/en/a/a5/Cheese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965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879" b="12258"/>
          <a:stretch/>
        </p:blipFill>
        <p:spPr bwMode="auto">
          <a:xfrm>
            <a:off x="6033435" y="3786686"/>
            <a:ext cx="2247962" cy="1840269"/>
          </a:xfrm>
          <a:prstGeom prst="rect">
            <a:avLst/>
          </a:prstGeom>
          <a:noFill/>
          <a:effectLst>
            <a:outerShdw blurRad="76200" dist="241300" dir="1866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Llamada ovalada"/>
          <p:cNvSpPr/>
          <p:nvPr/>
        </p:nvSpPr>
        <p:spPr>
          <a:xfrm>
            <a:off x="4079776" y="764704"/>
            <a:ext cx="3960440" cy="1152128"/>
          </a:xfrm>
          <a:prstGeom prst="wedgeEllipseCallout">
            <a:avLst>
              <a:gd name="adj1" fmla="val -24097"/>
              <a:gd name="adj2" fmla="val 146066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>
                <a:solidFill>
                  <a:schemeClr val="tx1"/>
                </a:solidFill>
              </a:rPr>
              <a:t>THANK YOU!</a:t>
            </a:r>
            <a:endParaRPr lang="es-E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02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34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3" descr="C:\Users\ADMIN\Desktop\Picture1 (2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14" y="999610"/>
            <a:ext cx="1680975" cy="1265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15" descr="Hình ảnh có liên qua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14848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15" descr="Hình ảnh có liên quan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14848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15" descr="Hình ảnh có liên quan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14848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 descr="C:\Users\ADMIN\Desktop\Picture3a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76" y="2413000"/>
            <a:ext cx="1476029" cy="1113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5" descr="Hình ảnh có liên qua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28056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28056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Hình ảnh có liên quan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28056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C:\Users\ADMIN\Desktop\Picture6a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" y="3810000"/>
            <a:ext cx="2092866" cy="117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41264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5" descr="Hình ảnh có liên quan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593162" y="41264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5" descr="Hình ảnh có liên quan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41264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11" descr="C:\Users\ADMIN\Desktop\Picture7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2" y="5181600"/>
            <a:ext cx="1904999" cy="114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5" descr="Hình ảnh có liên quan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10376490" y="54472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5" descr="Hình ảnh có liên quan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6617290" y="54472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5" descr="Hình ảnh có liên quan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1111" y1="6667" x2="66222" y2="43556"/>
                        <a14:foregroundMark x1="54667" y1="5333" x2="32889" y2="15556"/>
                        <a14:foregroundMark x1="44889" y1="15556" x2="56889" y2="38222"/>
                        <a14:foregroundMark x1="37333" y1="24889" x2="49333" y2="51556"/>
                        <a14:foregroundMark x1="31111" y1="28889" x2="40889" y2="58222"/>
                        <a14:foregroundMark x1="20889" y1="28889" x2="35111" y2="68889"/>
                        <a14:foregroundMark x1="12889" y1="38222" x2="24889" y2="6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325">
            <a:off x="3162890" y="5447231"/>
            <a:ext cx="911949" cy="60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0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6764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-228600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Hình ảnh có liên quan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057400"/>
            <a:ext cx="6350000" cy="6223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-27140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807830" y="-304800"/>
            <a:ext cx="9838527" cy="1354217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CONGRATULATION</a:t>
            </a:r>
            <a:endParaRPr lang="en-US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-16701"/>
            <a:ext cx="3919084" cy="3801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9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8802 -0.00069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0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02 -0.00069 L 0.46302 -0.0006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302 -0.00069 L 0.85469 -0.0006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83" y="0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0.17747 -3.7037E-7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747 -3.7037E-7 L 0.45247 -3.7037E-7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247 -3.7037E-7 L 0.82747 -3.7037E-7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6549 0.0090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6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49 0.00902 L 0.44049 0.0090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049 0.00902 L 0.81549 0.00902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1418 -0.00278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83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8 -0.00278 L 0.4418 -0.00278 " pathEditMode="relative" rAng="0" ptsTypes="AA">
                                      <p:cBhvr>
                                        <p:cTn id="9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8 -0.00278 L 0.80013 -0.00278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17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7" grpId="0"/>
      <p:bldP spid="47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7103533" cy="39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95600"/>
            <a:ext cx="6019800" cy="3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038600"/>
            <a:ext cx="5502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is/ was rainy today.</a:t>
            </a:r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04361" y="609600"/>
            <a:ext cx="11400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is.  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287000" y="1219200"/>
            <a:ext cx="1600200" cy="1371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  <a:hlinkClick r:id="rId7" action="ppaction://hlinksldjump"/>
              </a:rPr>
              <a:t>BACK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10800" y="6400800"/>
            <a:ext cx="1828800" cy="4283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947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7103533" cy="39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95600"/>
            <a:ext cx="6019800" cy="3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038600"/>
            <a:ext cx="550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It was/ is cloudy yesterday.  </a:t>
            </a:r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83714" y="609600"/>
            <a:ext cx="981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was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287000" y="1219200"/>
            <a:ext cx="1600200" cy="1371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  <a:hlinkClick r:id="rId7" action="ppaction://hlinksldjump"/>
              </a:rPr>
              <a:t>BACK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27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7103533" cy="39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95600"/>
            <a:ext cx="6019800" cy="3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038600"/>
            <a:ext cx="550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is/was the weather like today?  </a:t>
            </a:r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15337" y="609600"/>
            <a:ext cx="5389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287000" y="1219200"/>
            <a:ext cx="1600200" cy="1371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  <a:hlinkClick r:id="rId7" action="ppaction://hlinksldjump"/>
              </a:rPr>
              <a:t>BACK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29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7103533" cy="39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95600"/>
            <a:ext cx="6019800" cy="3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038600"/>
            <a:ext cx="550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What is/was the weather like </a:t>
            </a:r>
            <a:r>
              <a:rPr lang="en-US" sz="360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yesterday</a:t>
            </a:r>
            <a:r>
              <a:rPr lang="en-US" sz="3600" dirty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50989" y="609600"/>
            <a:ext cx="9813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was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287000" y="1219200"/>
            <a:ext cx="1600200" cy="1371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  <a:hlinkClick r:id="rId6" action="ppaction://hlinksldjump"/>
              </a:rPr>
              <a:t>BACK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88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Picture1aa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47800"/>
            <a:ext cx="7103533" cy="3958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white-board-wooden-frame-50a0x500 (2)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895600"/>
            <a:ext cx="6019800" cy="3266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ai nguyen thiet ke tro choi\Bảng gỗ\bf84005075c14b36ce9c5ef0290567c1-wood-boards-vector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854" l="0" r="100000">
                        <a14:foregroundMark x1="69962" y1="65828" x2="71356" y2="87130"/>
                        <a14:backgroundMark x1="8250" y1="7445" x2="24875" y2="12847"/>
                        <a14:backgroundMark x1="36125" y1="3212" x2="14625" y2="21752"/>
                        <a14:backgroundMark x1="45750" y1="14745" x2="59750" y2="21460"/>
                        <a14:backgroundMark x1="52500" y1="9927" x2="45000" y2="21898"/>
                        <a14:backgroundMark x1="59875" y1="21460" x2="32125" y2="25547"/>
                        <a14:backgroundMark x1="62000" y1="3650" x2="87750" y2="9489"/>
                        <a14:backgroundMark x1="65625" y1="3504" x2="87375" y2="23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200" y="-799249"/>
            <a:ext cx="4368800" cy="374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1800" y="4038600"/>
            <a:ext cx="55025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There is/ are clouds today.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081449" y="609600"/>
            <a:ext cx="9204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sz="3600" dirty="0">
              <a:solidFill>
                <a:srgbClr val="0000FF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/>
            <a:r>
              <a:rPr lang="en-US" sz="3600" b="1" dirty="0" smtClean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are</a:t>
            </a:r>
            <a:endParaRPr lang="en-US" sz="36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</p:txBody>
      </p:sp>
      <p:sp>
        <p:nvSpPr>
          <p:cNvPr id="4" name="Right Arrow 3"/>
          <p:cNvSpPr/>
          <p:nvPr/>
        </p:nvSpPr>
        <p:spPr>
          <a:xfrm>
            <a:off x="10287000" y="1219200"/>
            <a:ext cx="1600200" cy="1371600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latin typeface="Comic Sans MS" panose="030F0702030302020204" pitchFamily="66" charset="0"/>
                <a:hlinkClick r:id="rId7" action="ppaction://hlinksldjump"/>
              </a:rPr>
              <a:t>BACK</a:t>
            </a:r>
            <a:endParaRPr lang="en-US" sz="3000" dirty="0">
              <a:latin typeface="Comic Sans MS" panose="030F0702030302020204" pitchFamily="66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3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67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Listen and write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(Today) or </a:t>
            </a:r>
            <a:r>
              <a:rPr lang="en-US" sz="3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(Yesterday).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1038820"/>
            <a:ext cx="10972800" cy="5209579"/>
            <a:chOff x="2895600" y="990600"/>
            <a:chExt cx="8305800" cy="495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95600" y="990600"/>
              <a:ext cx="8305800" cy="487441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971800" y="990600"/>
              <a:ext cx="57912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0" y="5486400"/>
              <a:ext cx="22098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6248400" y="3810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  <a:endParaRPr lang="en-US" sz="20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610600" y="381000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T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Track 4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185" y="88793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301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3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" grpId="0"/>
      <p:bldP spid="2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67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Listen and write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(Today) or 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(Yesterday).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y2meta.com - 3 Minute Autumn Pumpkin Tim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" y="5657910"/>
            <a:ext cx="1109027" cy="623828"/>
          </a:xfrm>
          <a:prstGeom prst="flowChartMagneticTape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599406" y="977265"/>
            <a:ext cx="9602788" cy="5291138"/>
            <a:chOff x="2895600" y="990600"/>
            <a:chExt cx="8305800" cy="49530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895600" y="990600"/>
              <a:ext cx="8305800" cy="487441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971800" y="990600"/>
              <a:ext cx="57912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3048000" y="5486400"/>
              <a:ext cx="22098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8229600" y="2455813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363200" y="2455813"/>
            <a:ext cx="76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505200" y="401005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62600" y="4034135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229600" y="4006338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316737" y="4006338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682610" y="5508159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772400" y="5528357"/>
            <a:ext cx="38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Y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Lucida Calligraphy" panose="03010101010101010101" pitchFamily="66" charset="0"/>
                <a:ea typeface="+mn-ea"/>
                <a:cs typeface="Adobe Devanagari" panose="02040503050201020203" pitchFamily="18" charset="0"/>
              </a:rPr>
              <a:t>Unit 11 – Lesson 2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Lucida Calligraphy" panose="03010101010101010101" pitchFamily="66" charset="0"/>
              <a:ea typeface="+mn-ea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3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5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7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Ask and answer.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57400" y="2819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Tom doesn’t painting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 Saturdays. He goes skateboarding.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456" y="6401340"/>
            <a:ext cx="2074360" cy="456660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10134600" y="6429676"/>
            <a:ext cx="1905000" cy="4283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000" y="1447800"/>
            <a:ext cx="11049000" cy="3810000"/>
            <a:chOff x="1143000" y="1447800"/>
            <a:chExt cx="11049000" cy="3810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43000" y="1600200"/>
              <a:ext cx="10371692" cy="35052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1371600" y="1447800"/>
              <a:ext cx="2895600" cy="457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0668000" y="4038600"/>
              <a:ext cx="1524000" cy="12192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381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Ask and answer.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57400" y="28194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Tom doesn’t painting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on Saturdays. He goes skateboarding.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456" y="6401340"/>
            <a:ext cx="2074360" cy="456660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/>
        </p:nvSpPr>
        <p:spPr>
          <a:xfrm>
            <a:off x="10134600" y="6429676"/>
            <a:ext cx="1905000" cy="4283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4" name="Picture 2" descr="performance Logo | Free Logo Design Tool from Flaming Tex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990600"/>
            <a:ext cx="8001000" cy="2728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Set happy cute kids girl dance together. Cartoon hand drawn character  vector isolated on white background. 23129841 Vector Art at Vecteez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22"/>
          <a:stretch/>
        </p:blipFill>
        <p:spPr bwMode="auto">
          <a:xfrm>
            <a:off x="2590800" y="3048000"/>
            <a:ext cx="6946183" cy="300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6507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B90F2F-F010-4981-BAB0-CF146AF02F44}"/>
              </a:ext>
            </a:extLst>
          </p:cNvPr>
          <p:cNvSpPr/>
          <p:nvPr/>
        </p:nvSpPr>
        <p:spPr>
          <a:xfrm>
            <a:off x="3498854" y="0"/>
            <a:ext cx="519430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TEAM DIVISION</a:t>
            </a:r>
          </a:p>
        </p:txBody>
      </p:sp>
      <p:sp>
        <p:nvSpPr>
          <p:cNvPr id="44" name="5-Point Star 7">
            <a:extLst>
              <a:ext uri="{FF2B5EF4-FFF2-40B4-BE49-F238E27FC236}">
                <a16:creationId xmlns:a16="http://schemas.microsoft.com/office/drawing/2014/main" id="{4EBA6F4B-82B7-4395-AA6B-7650E2D4714C}"/>
              </a:ext>
            </a:extLst>
          </p:cNvPr>
          <p:cNvSpPr/>
          <p:nvPr/>
        </p:nvSpPr>
        <p:spPr>
          <a:xfrm>
            <a:off x="152400" y="2322492"/>
            <a:ext cx="2659642" cy="218602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1</a:t>
            </a:r>
          </a:p>
        </p:txBody>
      </p:sp>
      <p:sp>
        <p:nvSpPr>
          <p:cNvPr id="48" name="5-Point Star 8">
            <a:extLst>
              <a:ext uri="{FF2B5EF4-FFF2-40B4-BE49-F238E27FC236}">
                <a16:creationId xmlns:a16="http://schemas.microsoft.com/office/drawing/2014/main" id="{EC77154B-F14A-4643-84AA-4CF7877677AA}"/>
              </a:ext>
            </a:extLst>
          </p:cNvPr>
          <p:cNvSpPr/>
          <p:nvPr/>
        </p:nvSpPr>
        <p:spPr>
          <a:xfrm>
            <a:off x="3043150" y="2238047"/>
            <a:ext cx="2788404" cy="2396194"/>
          </a:xfrm>
          <a:prstGeom prst="star5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2</a:t>
            </a:r>
          </a:p>
        </p:txBody>
      </p:sp>
      <p:sp>
        <p:nvSpPr>
          <p:cNvPr id="49" name="5-Point Star 9">
            <a:extLst>
              <a:ext uri="{FF2B5EF4-FFF2-40B4-BE49-F238E27FC236}">
                <a16:creationId xmlns:a16="http://schemas.microsoft.com/office/drawing/2014/main" id="{79314AF7-985D-416E-A535-687A9F9FB026}"/>
              </a:ext>
            </a:extLst>
          </p:cNvPr>
          <p:cNvSpPr/>
          <p:nvPr/>
        </p:nvSpPr>
        <p:spPr>
          <a:xfrm>
            <a:off x="6149886" y="2283928"/>
            <a:ext cx="2788406" cy="2304432"/>
          </a:xfrm>
          <a:prstGeom prst="star5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3</a:t>
            </a:r>
          </a:p>
        </p:txBody>
      </p:sp>
      <p:sp>
        <p:nvSpPr>
          <p:cNvPr id="50" name="5-Point Star 9">
            <a:extLst>
              <a:ext uri="{FF2B5EF4-FFF2-40B4-BE49-F238E27FC236}">
                <a16:creationId xmlns:a16="http://schemas.microsoft.com/office/drawing/2014/main" id="{02418285-89AE-4FEE-AA13-08309CAD15C5}"/>
              </a:ext>
            </a:extLst>
          </p:cNvPr>
          <p:cNvSpPr/>
          <p:nvPr/>
        </p:nvSpPr>
        <p:spPr>
          <a:xfrm>
            <a:off x="9256624" y="2270124"/>
            <a:ext cx="2788406" cy="231775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Team 4</a:t>
            </a:r>
          </a:p>
        </p:txBody>
      </p:sp>
      <p:pic>
        <p:nvPicPr>
          <p:cNvPr id="7" name="Graphic 6" descr="Rating 3 Star outline">
            <a:extLst>
              <a:ext uri="{FF2B5EF4-FFF2-40B4-BE49-F238E27FC236}">
                <a16:creationId xmlns:a16="http://schemas.microsoft.com/office/drawing/2014/main" id="{738137ED-ACA2-4575-81C3-55387CBD477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1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48" grpId="0" animBg="1"/>
      <p:bldP spid="49" grpId="0" animBg="1"/>
      <p:bldP spid="5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CEFAB6-2B09-4599-AC4B-CF86B55FE5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" t="6179" r="4279" b="8193"/>
          <a:stretch/>
        </p:blipFill>
        <p:spPr>
          <a:xfrm>
            <a:off x="1296629" y="228600"/>
            <a:ext cx="9598741" cy="594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B5127C35-45FF-4832-A078-F72486D4A9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229" y="412163"/>
            <a:ext cx="1066800" cy="953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DA1C8972-B7EC-4C84-9A2B-FFFDC9765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124200"/>
            <a:ext cx="3668712" cy="3028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</a:rPr>
              <a:t>Vocabulary:</a:t>
            </a:r>
          </a:p>
          <a:p>
            <a:pPr marL="457200" indent="-457200">
              <a:buFontTx/>
              <a:buChar char="-"/>
              <a:defRPr/>
            </a:pPr>
            <a:r>
              <a:rPr lang="vi-VN" sz="2800" i="1" dirty="0"/>
              <a:t>sunny</a:t>
            </a:r>
            <a:endParaRPr lang="en-US" sz="2800" i="1" dirty="0"/>
          </a:p>
          <a:p>
            <a:pPr marL="457200" indent="-457200">
              <a:buFontTx/>
              <a:buChar char="-"/>
              <a:defRPr/>
            </a:pPr>
            <a:r>
              <a:rPr lang="vi-VN" sz="2800" i="1" dirty="0"/>
              <a:t>cloud</a:t>
            </a:r>
            <a:r>
              <a:rPr lang="en-US" sz="2800" i="1" dirty="0"/>
              <a:t>y</a:t>
            </a:r>
          </a:p>
          <a:p>
            <a:pPr marL="457200" indent="-457200">
              <a:buFontTx/>
              <a:buChar char="-"/>
              <a:defRPr/>
            </a:pPr>
            <a:r>
              <a:rPr lang="vi-VN" sz="2800" i="1" dirty="0"/>
              <a:t> windy</a:t>
            </a:r>
            <a:endParaRPr lang="en-US" sz="2800" i="1" dirty="0"/>
          </a:p>
          <a:p>
            <a:pPr marL="457200" indent="-457200">
              <a:buFontTx/>
              <a:buChar char="-"/>
              <a:defRPr/>
            </a:pPr>
            <a:r>
              <a:rPr lang="vi-VN" sz="2800" i="1" dirty="0"/>
              <a:t> rainy</a:t>
            </a:r>
            <a:endParaRPr lang="en-US" sz="2800" i="1" dirty="0"/>
          </a:p>
          <a:p>
            <a:pPr eaLnBrk="1" hangingPunct="1">
              <a:lnSpc>
                <a:spcPct val="150000"/>
              </a:lnSpc>
              <a:defRPr/>
            </a:pPr>
            <a:endParaRPr lang="en-US" sz="2800" b="1" dirty="0">
              <a:solidFill>
                <a:srgbClr val="FF0000"/>
              </a:solidFill>
              <a:latin typeface="Arial" pitchFamily="34" charset="0"/>
            </a:endParaRP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A1BE1D4C-086F-4381-80D6-354B1B60C770}"/>
              </a:ext>
            </a:extLst>
          </p:cNvPr>
          <p:cNvSpPr/>
          <p:nvPr/>
        </p:nvSpPr>
        <p:spPr>
          <a:xfrm>
            <a:off x="4706938" y="1317625"/>
            <a:ext cx="5573712" cy="423863"/>
          </a:xfrm>
          <a:prstGeom prst="roundRect">
            <a:avLst>
              <a:gd name="adj" fmla="val 25138"/>
            </a:avLst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r">
              <a:defRPr/>
            </a:pPr>
            <a:r>
              <a:rPr lang="en-US" sz="2800" dirty="0">
                <a:latin typeface="Arial" pitchFamily="34" charset="0"/>
                <a:cs typeface="Arial" pitchFamily="34" charset="0"/>
              </a:rPr>
              <a:t>… Day … Month …. Date … Year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F1C92D6-5DD9-4223-92CE-BAD014DC30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60700" y="1836738"/>
            <a:ext cx="608965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Unit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11:</a:t>
            </a:r>
            <a:r>
              <a:rPr lang="en-US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Weather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Lesson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Period </a:t>
            </a:r>
            <a:r>
              <a:rPr lang="en-US" altLang="en-US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363200" y="6429676"/>
            <a:ext cx="1676400" cy="3521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800600" y="3886200"/>
            <a:ext cx="6096000" cy="1692771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Tx/>
              <a:buChar char="-"/>
              <a:defRPr/>
            </a:pPr>
            <a:r>
              <a:rPr lang="vi-VN" i="1" dirty="0"/>
              <a:t> </a:t>
            </a:r>
            <a:r>
              <a:rPr lang="vi-VN" sz="2600" i="1" dirty="0"/>
              <a:t>hot</a:t>
            </a:r>
            <a:endParaRPr lang="en-US" sz="2600" i="1" dirty="0"/>
          </a:p>
          <a:p>
            <a:pPr marL="457200" indent="-457200">
              <a:buFontTx/>
              <a:buChar char="-"/>
              <a:defRPr/>
            </a:pPr>
            <a:r>
              <a:rPr lang="vi-VN" sz="2600" i="1" dirty="0"/>
              <a:t> wet</a:t>
            </a:r>
            <a:endParaRPr lang="en-US" sz="2600" i="1" dirty="0"/>
          </a:p>
          <a:p>
            <a:pPr marL="457200" indent="-457200">
              <a:buFontTx/>
              <a:buChar char="-"/>
              <a:defRPr/>
            </a:pPr>
            <a:r>
              <a:rPr lang="vi-VN" sz="2600" i="1" dirty="0"/>
              <a:t> cold</a:t>
            </a:r>
            <a:endParaRPr lang="en-US" sz="2600" i="1" dirty="0"/>
          </a:p>
          <a:p>
            <a:pPr marL="457200" indent="-457200">
              <a:buFontTx/>
              <a:buChar char="-"/>
              <a:defRPr/>
            </a:pPr>
            <a:r>
              <a:rPr lang="vi-VN" sz="2600" i="1" dirty="0"/>
              <a:t> dry</a:t>
            </a:r>
            <a:endParaRPr lang="en-US" sz="2600" i="1" dirty="0"/>
          </a:p>
        </p:txBody>
      </p:sp>
    </p:spTree>
    <p:extLst>
      <p:ext uri="{BB962C8B-B14F-4D97-AF65-F5344CB8AC3E}">
        <p14:creationId xmlns:p14="http://schemas.microsoft.com/office/powerpoint/2010/main" val="267861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0"/>
            <a:ext cx="12192000" cy="6856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7043" name="Group 1"/>
          <p:cNvGrpSpPr/>
          <p:nvPr/>
        </p:nvGrpSpPr>
        <p:grpSpPr bwMode="auto">
          <a:xfrm>
            <a:off x="3236384" y="649818"/>
            <a:ext cx="7865533" cy="5481083"/>
            <a:chOff x="2503432" y="1580346"/>
            <a:chExt cx="5899867" cy="5480971"/>
          </a:xfrm>
        </p:grpSpPr>
        <p:sp>
          <p:nvSpPr>
            <p:cNvPr id="87045" name="TextBox 2"/>
            <p:cNvSpPr txBox="1">
              <a:spLocks noChangeArrowheads="1"/>
            </p:cNvSpPr>
            <p:nvPr/>
          </p:nvSpPr>
          <p:spPr bwMode="auto">
            <a:xfrm>
              <a:off x="2503432" y="1580346"/>
              <a:ext cx="5899867" cy="913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CÔNG TY CỔ PHẦN PHÁT TRIỂN GIÁO DỤC 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665" b="1" dirty="0">
                  <a:solidFill>
                    <a:srgbClr val="0000FF"/>
                  </a:solidFill>
                  <a:latin typeface="Arial" panose="020B0604020202020204" pitchFamily="34" charset="0"/>
                </a:rPr>
                <a:t>VIỆT NAM VPBOX</a:t>
              </a:r>
              <a:r>
                <a:rPr lang="en-US" altLang="en-US" sz="1865" b="1" dirty="0">
                  <a:solidFill>
                    <a:srgbClr val="00B050"/>
                  </a:solidFill>
                  <a:latin typeface="Arial" panose="020B0604020202020204" pitchFamily="34" charset="0"/>
                </a:rPr>
                <a:t> 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819382" y="2835503"/>
              <a:ext cx="5583917" cy="422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endParaRPr lang="en-US" sz="2400" b="1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Tầng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Khách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226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Vạn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Phúc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P.Liễu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Ba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Đình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Hà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Nội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(024) 3 3793 2405</a:t>
              </a: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srgbClr val="70AD47">
                      <a:lumMod val="75000"/>
                    </a:srgbClr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4"/>
                </a:rPr>
                <a:t>phonics.hanoi@vpbox.edu.vn</a:t>
              </a:r>
              <a:endParaRPr lang="en-US" sz="1865" u="sng" dirty="0">
                <a:solidFill>
                  <a:srgbClr val="70AD47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Phố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</a:t>
              </a:r>
              <a:r>
                <a:rPr lang="en-US" sz="2400" b="1" dirty="0">
                  <a:solidFill>
                    <a:srgbClr val="FF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Minh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270A,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Lý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Kiệt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P.14, </a:t>
              </a:r>
              <a:r>
                <a:rPr lang="en-US" sz="1865" dirty="0" err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Quận</a:t>
              </a: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10.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ĐT: (028)  3 820 5934</a:t>
              </a: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hlinkClick r:id="rId5"/>
                </a:rPr>
                <a:t>phonics.hcm@vpbox.edu.vn</a:t>
              </a:r>
              <a: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/>
              </a:r>
              <a:br>
                <a:rPr lang="en-US" sz="1865" u="sng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endParaRPr lang="en-US" sz="1865" u="sng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6"/>
                </a:rPr>
                <a:t>www.vpbox.edu.vn</a:t>
              </a:r>
              <a:endParaRPr lang="en-US" sz="2265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r" defTabSz="1219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hlinkClick r:id="rId7"/>
                </a:rPr>
                <a:t>https://phonics-smart.edu.vn</a:t>
              </a:r>
              <a:r>
                <a:rPr lang="en-US" sz="2265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</a:p>
          </p:txBody>
        </p:sp>
      </p:grpSp>
      <p:pic>
        <p:nvPicPr>
          <p:cNvPr id="87044" name="Picture 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3867"/>
            <a:ext cx="2683933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9648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2886927" y="0"/>
            <a:ext cx="6418167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CLASSROOM RULES</a:t>
            </a:r>
          </a:p>
        </p:txBody>
      </p:sp>
      <p:pic>
        <p:nvPicPr>
          <p:cNvPr id="5" name="Picture 2" descr="ᐈ Be quiet sign stock icon, Royalty Free quiet pictures | download on  Depositphotos®">
            <a:extLst>
              <a:ext uri="{FF2B5EF4-FFF2-40B4-BE49-F238E27FC236}">
                <a16:creationId xmlns:a16="http://schemas.microsoft.com/office/drawing/2014/main" id="{AC88B1F5-C6BB-4F2B-B7E2-1F467E6D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0551" y="1418210"/>
            <a:ext cx="1593362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Is Anybody Listening? @coolcatteacher">
            <a:extLst>
              <a:ext uri="{FF2B5EF4-FFF2-40B4-BE49-F238E27FC236}">
                <a16:creationId xmlns:a16="http://schemas.microsoft.com/office/drawing/2014/main" id="{421679B8-D036-40C6-9B1E-D752D05FC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941" y="1262716"/>
            <a:ext cx="1950659" cy="174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94C812D-6CDC-4882-928D-7A3E778993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70" y="3429000"/>
            <a:ext cx="1412161" cy="2377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ed Rectangle 6">
            <a:extLst>
              <a:ext uri="{FF2B5EF4-FFF2-40B4-BE49-F238E27FC236}">
                <a16:creationId xmlns:a16="http://schemas.microsoft.com/office/drawing/2014/main" id="{1F6470A7-865D-49B2-9898-09FBB6BAEAD9}"/>
              </a:ext>
            </a:extLst>
          </p:cNvPr>
          <p:cNvSpPr/>
          <p:nvPr/>
        </p:nvSpPr>
        <p:spPr>
          <a:xfrm>
            <a:off x="3034923" y="2141455"/>
            <a:ext cx="2497138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Be quiet!</a:t>
            </a:r>
          </a:p>
        </p:txBody>
      </p:sp>
      <p:sp>
        <p:nvSpPr>
          <p:cNvPr id="10" name="Rounded Rectangle 7">
            <a:extLst>
              <a:ext uri="{FF2B5EF4-FFF2-40B4-BE49-F238E27FC236}">
                <a16:creationId xmlns:a16="http://schemas.microsoft.com/office/drawing/2014/main" id="{85F7847F-4732-4206-80BF-B44627BCE8CF}"/>
              </a:ext>
            </a:extLst>
          </p:cNvPr>
          <p:cNvSpPr/>
          <p:nvPr/>
        </p:nvSpPr>
        <p:spPr>
          <a:xfrm>
            <a:off x="8494264" y="2141455"/>
            <a:ext cx="2497137" cy="8886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Listen!</a:t>
            </a:r>
          </a:p>
        </p:txBody>
      </p:sp>
      <p:sp>
        <p:nvSpPr>
          <p:cNvPr id="11" name="Rounded Rectangle 8">
            <a:extLst>
              <a:ext uri="{FF2B5EF4-FFF2-40B4-BE49-F238E27FC236}">
                <a16:creationId xmlns:a16="http://schemas.microsoft.com/office/drawing/2014/main" id="{7620B485-E00B-4D13-9C2A-2614C95D9D8B}"/>
              </a:ext>
            </a:extLst>
          </p:cNvPr>
          <p:cNvSpPr/>
          <p:nvPr/>
        </p:nvSpPr>
        <p:spPr>
          <a:xfrm>
            <a:off x="8203897" y="4740263"/>
            <a:ext cx="3721100" cy="90754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4. Raise your hand to speak!</a:t>
            </a: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360DD762-1369-4437-9D0A-AD09653FDBF3}"/>
              </a:ext>
            </a:extLst>
          </p:cNvPr>
          <p:cNvSpPr/>
          <p:nvPr/>
        </p:nvSpPr>
        <p:spPr>
          <a:xfrm>
            <a:off x="2264531" y="4740263"/>
            <a:ext cx="2495550" cy="90951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Sit nicely!</a:t>
            </a:r>
          </a:p>
        </p:txBody>
      </p:sp>
      <p:pic>
        <p:nvPicPr>
          <p:cNvPr id="6" name="Picture 3" descr="Free Raise Your Hand Clipart, Download Free Clip Art, Free Clip Art on  Clipart Library">
            <a:extLst>
              <a:ext uri="{FF2B5EF4-FFF2-40B4-BE49-F238E27FC236}">
                <a16:creationId xmlns:a16="http://schemas.microsoft.com/office/drawing/2014/main" id="{04CCD279-FA46-401A-920C-01F25ECA7F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111" y="3807637"/>
            <a:ext cx="2776219" cy="1998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Graphic 12" descr="Rating 3 Star outline">
            <a:extLst>
              <a:ext uri="{FF2B5EF4-FFF2-40B4-BE49-F238E27FC236}">
                <a16:creationId xmlns:a16="http://schemas.microsoft.com/office/drawing/2014/main" id="{366DAF82-64A6-475E-B6EA-EE6EDFDC6A2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638800" y="558463"/>
            <a:ext cx="914400" cy="914400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349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610956C-D10D-4DCA-AE6A-FED056B71794}"/>
              </a:ext>
            </a:extLst>
          </p:cNvPr>
          <p:cNvSpPr/>
          <p:nvPr/>
        </p:nvSpPr>
        <p:spPr>
          <a:xfrm>
            <a:off x="4344187" y="0"/>
            <a:ext cx="350365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WARM UP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90F34-98DD-4920-BB4D-9D3A7561B347}"/>
              </a:ext>
            </a:extLst>
          </p:cNvPr>
          <p:cNvSpPr txBox="1"/>
          <p:nvPr/>
        </p:nvSpPr>
        <p:spPr>
          <a:xfrm>
            <a:off x="1253213" y="918865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“What’s the weather?”</a:t>
            </a:r>
            <a:endParaRPr lang="en-US" i="1" dirty="0"/>
          </a:p>
        </p:txBody>
      </p:sp>
      <p:pic>
        <p:nvPicPr>
          <p:cNvPr id="15" name="Graphic 14" descr="Music notation with solid fill">
            <a:extLst>
              <a:ext uri="{FF2B5EF4-FFF2-40B4-BE49-F238E27FC236}">
                <a16:creationId xmlns:a16="http://schemas.microsoft.com/office/drawing/2014/main" id="{B74ED380-B1A4-47CE-9B1A-5C7AD444DAF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6907" y="750378"/>
            <a:ext cx="706306" cy="706306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2" name="y2meta.com - What's the Weather - The Kiboomers Preschool Learning Songs for Circle Tim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" y="1371600"/>
            <a:ext cx="97536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92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14E7D9-DBDA-4534-B7A6-C7FC9C26D99B}"/>
              </a:ext>
            </a:extLst>
          </p:cNvPr>
          <p:cNvSpPr/>
          <p:nvPr/>
        </p:nvSpPr>
        <p:spPr>
          <a:xfrm>
            <a:off x="4471207" y="0"/>
            <a:ext cx="324960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smtClean="0">
                <a:ln w="6600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REVISION</a:t>
            </a:r>
            <a:endParaRPr lang="en-US" sz="6000" b="1" cap="none" spc="0" dirty="0">
              <a:ln w="6600">
                <a:noFill/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0" y="3886200"/>
            <a:ext cx="2286001" cy="192505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3886200"/>
            <a:ext cx="2286000" cy="1920074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600" y="3886200"/>
            <a:ext cx="2304288" cy="192024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800" y="3886200"/>
            <a:ext cx="2286000" cy="191001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" y="1371600"/>
            <a:ext cx="2267148" cy="1905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00" y="1371600"/>
            <a:ext cx="2280286" cy="19202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72200" y="1371600"/>
            <a:ext cx="2290286" cy="192024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86800" y="1371600"/>
            <a:ext cx="2262188" cy="19050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01326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11831850" cy="5410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78EC75-2B38-4162-BB62-8C09814B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50937"/>
            <a:ext cx="6248400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fontAlgn="auto">
              <a:spcAft>
                <a:spcPts val="0"/>
              </a:spcAft>
              <a:tabLst/>
              <a:defRPr/>
            </a:pPr>
            <a:r>
              <a:rPr kumimoji="0" lang="en-US" b="1" i="0" u="none" strike="noStrike" cap="none" spc="0" normalizeH="0" baseline="0" noProof="0" dirty="0" smtClean="0">
                <a:ln w="6600">
                  <a:noFill/>
                  <a:prstDash val="solid"/>
                </a:ln>
                <a:solidFill>
                  <a:schemeClr val="accent2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</a:rPr>
              <a:t>UNIT 11 – WEATHER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9BC996-82A7-484C-9FAF-65CEBE2403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56" b="14888" l="16539" r="46282">
                        <a14:foregroundMark x1="22679" y1="11708" x2="35622" y2="11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1" t="8889" r="50000" b="84446"/>
          <a:stretch/>
        </p:blipFill>
        <p:spPr>
          <a:xfrm>
            <a:off x="6019800" y="5278297"/>
            <a:ext cx="3780560" cy="94505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8724034" y="5411705"/>
            <a:ext cx="1715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 </a:t>
            </a:r>
            <a:r>
              <a:rPr lang="en-US" sz="2800" b="1" dirty="0" smtClean="0">
                <a:solidFill>
                  <a:srgbClr val="8CC5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2800" b="1" dirty="0">
              <a:solidFill>
                <a:srgbClr val="8CC5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5F5307-61CB-4690-B7BF-6E919101CA4D}"/>
              </a:ext>
            </a:extLst>
          </p:cNvPr>
          <p:cNvSpPr txBox="1"/>
          <p:nvPr/>
        </p:nvSpPr>
        <p:spPr>
          <a:xfrm>
            <a:off x="6934200" y="5486400"/>
            <a:ext cx="1496860" cy="430887"/>
          </a:xfrm>
          <a:prstGeom prst="rect">
            <a:avLst/>
          </a:prstGeom>
          <a:solidFill>
            <a:srgbClr val="8CC542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Lesson 2</a:t>
            </a:r>
            <a:endParaRPr lang="en-US" sz="2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7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066800"/>
            <a:ext cx="11658600" cy="5122905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  <p:pic>
        <p:nvPicPr>
          <p:cNvPr id="6" name="Track 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53000" y="381000"/>
            <a:ext cx="685800" cy="6858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381000" y="1981200"/>
            <a:ext cx="2362200" cy="762000"/>
          </a:xfrm>
          <a:prstGeom prst="wedgeRoundRectCallout">
            <a:avLst>
              <a:gd name="adj1" fmla="val -14511"/>
              <a:gd name="adj2" fmla="val 100125"/>
              <a:gd name="adj3" fmla="val 16667"/>
            </a:avLst>
          </a:prstGeom>
          <a:ln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Tommy, what is the weather like today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15" name="Rounded Rectangular Callout 14"/>
          <p:cNvSpPr/>
          <p:nvPr/>
        </p:nvSpPr>
        <p:spPr>
          <a:xfrm>
            <a:off x="7696200" y="1524000"/>
            <a:ext cx="3124200" cy="762000"/>
          </a:xfrm>
          <a:prstGeom prst="wedgeRoundRectCallout">
            <a:avLst>
              <a:gd name="adj1" fmla="val 2846"/>
              <a:gd name="adj2" fmla="val 96837"/>
              <a:gd name="adj3" fmla="val 16667"/>
            </a:avLst>
          </a:prstGeom>
          <a:ln>
            <a:solidFill>
              <a:srgbClr val="FF99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It is sunny and dry. I am in the garden now.</a:t>
            </a:r>
            <a:endParaRPr lang="en-US" dirty="0"/>
          </a:p>
        </p:txBody>
      </p:sp>
      <p:sp>
        <p:nvSpPr>
          <p:cNvPr id="16" name="Rounded Rectangular Callout 15"/>
          <p:cNvSpPr/>
          <p:nvPr/>
        </p:nvSpPr>
        <p:spPr>
          <a:xfrm>
            <a:off x="2057400" y="3048000"/>
            <a:ext cx="3124200" cy="762000"/>
          </a:xfrm>
          <a:prstGeom prst="wedgeRoundRectCallout">
            <a:avLst>
              <a:gd name="adj1" fmla="val -53286"/>
              <a:gd name="adj2" fmla="val 90262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What was  </a:t>
            </a:r>
            <a:r>
              <a:rPr lang="en-US" dirty="0">
                <a:latin typeface="Comic Sans MS" panose="030F0702030302020204" pitchFamily="66" charset="0"/>
              </a:rPr>
              <a:t>the weather </a:t>
            </a:r>
            <a:r>
              <a:rPr lang="en-US" dirty="0" smtClean="0">
                <a:latin typeface="Comic Sans MS" panose="030F0702030302020204" pitchFamily="66" charset="0"/>
              </a:rPr>
              <a:t>like</a:t>
            </a:r>
            <a:r>
              <a:rPr lang="en-US" dirty="0">
                <a:latin typeface="Comic Sans MS" panose="030F0702030302020204" pitchFamily="66" charset="0"/>
              </a:rPr>
              <a:t> </a:t>
            </a:r>
            <a:r>
              <a:rPr lang="en-US" dirty="0" smtClean="0">
                <a:latin typeface="Comic Sans MS" panose="030F0702030302020204" pitchFamily="66" charset="0"/>
              </a:rPr>
              <a:t>yesterday?</a:t>
            </a:r>
            <a:endParaRPr lang="en-US" dirty="0"/>
          </a:p>
        </p:txBody>
      </p:sp>
      <p:sp>
        <p:nvSpPr>
          <p:cNvPr id="17" name="Rounded Rectangular Callout 16"/>
          <p:cNvSpPr/>
          <p:nvPr/>
        </p:nvSpPr>
        <p:spPr>
          <a:xfrm>
            <a:off x="6172200" y="3429000"/>
            <a:ext cx="2590800" cy="533400"/>
          </a:xfrm>
          <a:prstGeom prst="wedgeRoundRectCallout">
            <a:avLst>
              <a:gd name="adj1" fmla="val 48151"/>
              <a:gd name="adj2" fmla="val 96837"/>
              <a:gd name="adj3" fmla="val 16667"/>
            </a:avLst>
          </a:prstGeom>
          <a:ln>
            <a:solidFill>
              <a:srgbClr val="00B0F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latin typeface="Comic Sans MS" panose="030F0702030302020204" pitchFamily="66" charset="0"/>
              </a:rPr>
              <a:t>It was wet and windy.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52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282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63278222-D106-410F-BAA6-C4B554567DCA}"/>
              </a:ext>
            </a:extLst>
          </p:cNvPr>
          <p:cNvGrpSpPr/>
          <p:nvPr/>
        </p:nvGrpSpPr>
        <p:grpSpPr>
          <a:xfrm>
            <a:off x="318135" y="337185"/>
            <a:ext cx="640080" cy="640080"/>
            <a:chOff x="318135" y="337185"/>
            <a:chExt cx="640080" cy="64008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CE1F7C8A-4887-4856-BBDD-B6176E1557FF}"/>
                </a:ext>
              </a:extLst>
            </p:cNvPr>
            <p:cNvSpPr/>
            <p:nvPr/>
          </p:nvSpPr>
          <p:spPr>
            <a:xfrm>
              <a:off x="361950" y="381000"/>
              <a:ext cx="552450" cy="552450"/>
            </a:xfrm>
            <a:prstGeom prst="ellipse">
              <a:avLst/>
            </a:prstGeom>
            <a:solidFill>
              <a:srgbClr val="FA9D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4F04FEEA-9319-4A58-98A9-266A9105995C}"/>
                </a:ext>
              </a:extLst>
            </p:cNvPr>
            <p:cNvSpPr/>
            <p:nvPr/>
          </p:nvSpPr>
          <p:spPr>
            <a:xfrm>
              <a:off x="318135" y="337185"/>
              <a:ext cx="640080" cy="640080"/>
            </a:xfrm>
            <a:prstGeom prst="ellipse">
              <a:avLst/>
            </a:prstGeom>
            <a:noFill/>
            <a:ln>
              <a:solidFill>
                <a:srgbClr val="FA9D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D069D35E-DD2C-4BDF-A159-109C18B0A069}"/>
              </a:ext>
            </a:extLst>
          </p:cNvPr>
          <p:cNvSpPr txBox="1"/>
          <p:nvPr/>
        </p:nvSpPr>
        <p:spPr>
          <a:xfrm>
            <a:off x="1143000" y="392490"/>
            <a:ext cx="4495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Listen and </a:t>
            </a:r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read.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" descr="Free Vector | Teacher in classroom pointing to chalkbo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8785" r="2432" b="8936"/>
          <a:stretch/>
        </p:blipFill>
        <p:spPr bwMode="auto">
          <a:xfrm>
            <a:off x="990600" y="990600"/>
            <a:ext cx="105918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2286000" y="1981200"/>
            <a:ext cx="670560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What </a:t>
            </a:r>
            <a:r>
              <a:rPr lang="en-US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the weather like </a:t>
            </a:r>
            <a:r>
              <a:rPr lang="en-US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today</a:t>
            </a:r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=&gt; It </a:t>
            </a:r>
            <a:r>
              <a:rPr lang="en-US" sz="26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is</a:t>
            </a:r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sunny.</a:t>
            </a:r>
          </a:p>
          <a:p>
            <a:endParaRPr lang="en-US" sz="2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26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What </a:t>
            </a:r>
            <a:r>
              <a:rPr lang="en-US" sz="2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was</a:t>
            </a:r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600" dirty="0">
                <a:solidFill>
                  <a:schemeClr val="bg1"/>
                </a:solidFill>
                <a:latin typeface="Comic Sans MS" panose="030F0702030302020204" pitchFamily="66" charset="0"/>
              </a:rPr>
              <a:t>the weather like </a:t>
            </a:r>
            <a:r>
              <a:rPr lang="en-US" sz="2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yesterday</a:t>
            </a:r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?</a:t>
            </a:r>
          </a:p>
          <a:p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=&gt; It </a:t>
            </a:r>
            <a:r>
              <a:rPr lang="en-US" sz="2600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was</a:t>
            </a:r>
            <a:r>
              <a:rPr lang="en-US" sz="26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 hot.</a:t>
            </a:r>
            <a:endParaRPr lang="en-US" sz="26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endParaRPr lang="en-US" sz="3000" dirty="0" smtClean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marL="457200" indent="-457200">
              <a:buFont typeface="Symbol" panose="05050102010706020507" pitchFamily="18" charset="2"/>
              <a:buChar char="Þ"/>
            </a:pPr>
            <a:endParaRPr lang="en-US" sz="30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0287000" y="6477000"/>
            <a:ext cx="1752600" cy="275924"/>
          </a:xfrm>
          <a:prstGeom prst="roundRect">
            <a:avLst/>
          </a:prstGeom>
          <a:solidFill>
            <a:srgbClr val="76717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rgbClr val="FF9900"/>
                </a:solidFill>
                <a:latin typeface="Lucida Calligraphy" panose="03010101010101010101" pitchFamily="66" charset="0"/>
                <a:cs typeface="Adobe Devanagari" panose="02040503050201020203" pitchFamily="18" charset="0"/>
              </a:rPr>
              <a:t>Unit 11 – Lesson 2</a:t>
            </a:r>
            <a:endParaRPr lang="en-US" sz="1200" b="1" dirty="0">
              <a:solidFill>
                <a:srgbClr val="FF9900"/>
              </a:solidFill>
              <a:latin typeface="Lucida Calligraphy" panose="03010101010101010101" pitchFamily="66" charset="0"/>
              <a:cs typeface="Adobe Devanagari" panose="02040503050201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9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heme/theme1.xml><?xml version="1.0" encoding="utf-8"?>
<a:theme xmlns:a="http://schemas.openxmlformats.org/drawingml/2006/main" name="Office Theme">
  <a:themeElements>
    <a:clrScheme name="9Slide - 2019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lIns="0" tIns="0" rIns="0" bIns="0" rtlCol="0">
        <a:spAutoFit/>
      </a:bodyPr>
      <a:lstStyle>
        <a:defPPr algn="l">
          <a:defRPr sz="1700"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" id="{7347C0DE-6F4D-42D3-B391-F84F14ECBC5A}" vid="{28287419-C97E-4917-87F0-2D8B560A61AE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1921</TotalTime>
  <Words>1122</Words>
  <Application>Microsoft Office PowerPoint</Application>
  <PresentationFormat>Widescreen</PresentationFormat>
  <Paragraphs>238</Paragraphs>
  <Slides>31</Slides>
  <Notes>21</Notes>
  <HiddenSlides>6</HiddenSlides>
  <MMClips>4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46" baseType="lpstr">
      <vt:lpstr>#9Slide02 Noi dung dai</vt:lpstr>
      <vt:lpstr>#9Slide02 Tieu de dai</vt:lpstr>
      <vt:lpstr>Adobe Devanagari</vt:lpstr>
      <vt:lpstr>Arial</vt:lpstr>
      <vt:lpstr>Calibri</vt:lpstr>
      <vt:lpstr>Calibri Light</vt:lpstr>
      <vt:lpstr>Colonna MT</vt:lpstr>
      <vt:lpstr>Comic Sans MS</vt:lpstr>
      <vt:lpstr>Comii</vt:lpstr>
      <vt:lpstr>Lucida Calligraphy</vt:lpstr>
      <vt:lpstr>Symbol</vt:lpstr>
      <vt:lpstr>Times New Roman</vt:lpstr>
      <vt:lpstr>Office Theme</vt:lpstr>
      <vt:lpstr>1_Custom Design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UNIT 11 – WEATHER</vt:lpstr>
      <vt:lpstr>PowerPoint Presentation</vt:lpstr>
      <vt:lpstr>PowerPoint Presentation</vt:lpstr>
      <vt:lpstr>Pair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CHUYEN MON</dc:creator>
  <cp:keywords>9Slide</cp:keywords>
  <dc:description>9Slide.vn</dc:description>
  <cp:lastModifiedBy>pc</cp:lastModifiedBy>
  <cp:revision>189</cp:revision>
  <dcterms:created xsi:type="dcterms:W3CDTF">2022-03-21T01:59:55Z</dcterms:created>
  <dcterms:modified xsi:type="dcterms:W3CDTF">2024-03-08T07:28:08Z</dcterms:modified>
  <cp:category>9Slide.vn</cp:category>
  <cp:contentStatus>9Slide</cp:contentStatus>
</cp:coreProperties>
</file>