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7" r:id="rId5"/>
    <p:sldId id="258" r:id="rId6"/>
    <p:sldId id="259" r:id="rId7"/>
    <p:sldId id="260" r:id="rId8"/>
    <p:sldId id="349" r:id="rId9"/>
    <p:sldId id="350" r:id="rId10"/>
    <p:sldId id="351" r:id="rId11"/>
    <p:sldId id="352" r:id="rId12"/>
    <p:sldId id="353" r:id="rId13"/>
    <p:sldId id="354" r:id="rId14"/>
    <p:sldId id="262" r:id="rId15"/>
    <p:sldId id="264" r:id="rId16"/>
    <p:sldId id="325" r:id="rId17"/>
    <p:sldId id="326" r:id="rId18"/>
    <p:sldId id="327" r:id="rId19"/>
    <p:sldId id="318" r:id="rId20"/>
    <p:sldId id="285" r:id="rId21"/>
    <p:sldId id="348" r:id="rId22"/>
    <p:sldId id="343" r:id="rId23"/>
    <p:sldId id="344" r:id="rId24"/>
    <p:sldId id="345" r:id="rId25"/>
    <p:sldId id="346" r:id="rId26"/>
    <p:sldId id="347" r:id="rId27"/>
    <p:sldId id="337" r:id="rId28"/>
    <p:sldId id="355" r:id="rId29"/>
    <p:sldId id="283" r:id="rId30"/>
    <p:sldId id="282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eb0633c63ed311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452"/>
    <a:srgbClr val="FBDBEA"/>
    <a:srgbClr val="666699"/>
    <a:srgbClr val="D84460"/>
    <a:srgbClr val="8CC542"/>
    <a:srgbClr val="2264AE"/>
    <a:srgbClr val="0C8886"/>
    <a:srgbClr val="DBB574"/>
    <a:srgbClr val="A3D9C2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626" autoAdjust="0"/>
  </p:normalViewPr>
  <p:slideViewPr>
    <p:cSldViewPr showGuides="1">
      <p:cViewPr varScale="1">
        <p:scale>
          <a:sx n="69" d="100"/>
          <a:sy n="69" d="100"/>
        </p:scale>
        <p:origin x="1234" y="62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8369-BF62-4A80-ACBD-025CF7344C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FC53D-39F1-4188-A588-64D23D831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84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audio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53)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 students to listen to strong sound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/w/.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observe and mimic the position of the lips and the tongue when the sound /w/ is pronounced.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repeat the sound.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two words that have the /w/ sound: dolphin and Saturday. Then have them listen to and repeat the word.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sound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5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audio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53)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 students to listen to strong sound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/d/.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6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word.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– wet – weather – this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54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word.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– wet – weather – this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word.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– wet – weather – this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6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each person in the pictures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 How many people are there? Who are they? What are they doing?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listen to the audio CD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54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listen to and repeat each line before reading it.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time for students practice the story in groups.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03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look at the pictures and ask: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sentences can you see?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look at the pictures and elicit the words from the pictures. Focus students' attention on Sentence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model the task.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listen to the audio CD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40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the task individually.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2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will travel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Doraemon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they give the correct answer or else.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then raise hand to get turn.</a:t>
            </a: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the fastest hand to stand up and give their answer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4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will travel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Doraemon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they give the correct answer or else.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then raise hand to get turn.</a:t>
            </a: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the fastest hand to stand up and give their answer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63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each person in the pictures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let students answer.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about the words in the pictures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wet, windy, this</a:t>
            </a:r>
            <a:r>
              <a:rPr lang="en-US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weather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Lead-in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Now, we are going to look at the pictures, listen,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circle and write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listen to the audio CD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55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the rules in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each person in the pictures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let students answer.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about the words in the pictures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wet, windy, this</a:t>
            </a:r>
            <a:r>
              <a:rPr lang="en-US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weather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Lead-in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Now, we are going to look at the pictures, listen,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circle and write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students to listen to the audio CD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55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1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3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song </a:t>
            </a:r>
            <a:r>
              <a:rPr lang="en-US" dirty="0" smtClean="0"/>
              <a:t>“The Alphabet</a:t>
            </a:r>
            <a:r>
              <a:rPr lang="en-US" baseline="0" dirty="0" smtClean="0"/>
              <a:t> song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song “My school – Going to school”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6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some questions and three or four fish have the answers. The students have to choose the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question with a picture and three or four options.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raise hands to answer.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the fastest hand to stand up and give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3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733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0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733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8032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1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gif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7.gif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microsoft.com/office/2007/relationships/hdphoto" Target="../media/hdphoto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5" Type="http://schemas.openxmlformats.org/officeDocument/2006/relationships/image" Target="../media/image59.gif"/><Relationship Id="rId10" Type="http://schemas.openxmlformats.org/officeDocument/2006/relationships/image" Target="../media/image54.png"/><Relationship Id="rId19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17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17" Type="http://schemas.openxmlformats.org/officeDocument/2006/relationships/image" Target="../media/image44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7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7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6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7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32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32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90800"/>
            <a:ext cx="12192000" cy="43910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5" y="2454770"/>
            <a:ext cx="371790" cy="34871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" y="3626894"/>
            <a:ext cx="3964441" cy="331788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9395"/>
            <a:ext cx="12192000" cy="332769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36" y="3547465"/>
            <a:ext cx="2506449" cy="18798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6972" y="3652585"/>
            <a:ext cx="339740" cy="5737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015166"/>
            <a:ext cx="3352800" cy="386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74" y="1206151"/>
            <a:ext cx="2387461" cy="36017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220202" y="2819400"/>
            <a:ext cx="1981200" cy="1624988"/>
            <a:chOff x="9574823" y="3902638"/>
            <a:chExt cx="1769522" cy="14619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4823" y="4382518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19291" y="3902638"/>
              <a:ext cx="1225054" cy="49841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4</a:t>
              </a:r>
              <a:r>
                <a:rPr lang="en-US" sz="3000" dirty="0" smtClean="0">
                  <a:solidFill>
                    <a:schemeClr val="bg1"/>
                  </a:solidFill>
                </a:rPr>
                <a:t>. wet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1481103" y="3200400"/>
            <a:ext cx="1595729" cy="1673517"/>
            <a:chOff x="9540552" y="3691684"/>
            <a:chExt cx="1619672" cy="17109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85148" y="3691684"/>
              <a:ext cx="1386577" cy="6817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3</a:t>
              </a:r>
              <a:r>
                <a:rPr lang="en-US" sz="3733" dirty="0" smtClean="0">
                  <a:solidFill>
                    <a:schemeClr val="bg1"/>
                  </a:solidFill>
                </a:rPr>
                <a:t>. this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895596" y="4800599"/>
            <a:ext cx="2426737" cy="1570147"/>
            <a:chOff x="8697073" y="3797367"/>
            <a:chExt cx="2463151" cy="16053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697073" y="3797367"/>
              <a:ext cx="2308468" cy="6817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3. weather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89071" y="4876801"/>
            <a:ext cx="2451533" cy="1533155"/>
            <a:chOff x="9540552" y="3945323"/>
            <a:chExt cx="2313483" cy="1457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73485" y="3945323"/>
              <a:ext cx="1780550" cy="6338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2</a:t>
              </a:r>
              <a:r>
                <a:rPr lang="en-US" sz="3733" dirty="0" smtClean="0">
                  <a:solidFill>
                    <a:schemeClr val="bg1"/>
                  </a:solidFill>
                </a:rPr>
                <a:t>. strong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56" y="959532"/>
            <a:ext cx="4266254" cy="217414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6098769" y="520710"/>
            <a:ext cx="1246369" cy="74167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48856" y="4557691"/>
              <a:ext cx="46935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>
                  <a:solidFill>
                    <a:schemeClr val="bg1"/>
                  </a:solidFill>
                </a:rPr>
                <a:t>2</a:t>
              </a:r>
              <a:endParaRPr lang="vi-VN" sz="2667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337" y="4370664"/>
            <a:ext cx="272892" cy="25595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49" y="3438285"/>
            <a:ext cx="371790" cy="3487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61" y="2542436"/>
            <a:ext cx="749717" cy="3483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9" y="2249414"/>
            <a:ext cx="626701" cy="6267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79" y="2571752"/>
            <a:ext cx="461739" cy="4617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0" y="3632783"/>
            <a:ext cx="348322" cy="5882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7"/>
          <a:srcRect r="22493"/>
          <a:stretch/>
        </p:blipFill>
        <p:spPr>
          <a:xfrm>
            <a:off x="1" y="0"/>
            <a:ext cx="1905000" cy="30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3.7037E-7 L -1.16029 -0.0145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1.22643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1.22643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959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33655"/>
            <a:ext cx="3795455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6" y="4724400"/>
            <a:ext cx="1887970" cy="1632217"/>
            <a:chOff x="9540552" y="3931042"/>
            <a:chExt cx="1702231" cy="1471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89767" y="3931042"/>
              <a:ext cx="1253016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accent1"/>
                  </a:solidFill>
                </a:rPr>
                <a:t>1. wet</a:t>
              </a:r>
              <a:endParaRPr lang="vi-VN" sz="3733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047999"/>
            <a:ext cx="2760308" cy="1783897"/>
            <a:chOff x="8331952" y="3574864"/>
            <a:chExt cx="2828272" cy="18278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31952" y="3574864"/>
              <a:ext cx="2330340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accent1"/>
                  </a:solidFill>
                </a:rPr>
                <a:t>2. weather</a:t>
              </a:r>
              <a:endParaRPr lang="vi-VN" sz="3733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612342" y="4876801"/>
            <a:ext cx="2279946" cy="1568062"/>
            <a:chOff x="8836929" y="3851432"/>
            <a:chExt cx="2336082" cy="16066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339" y="447604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836929" y="3851432"/>
              <a:ext cx="1933255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accent1"/>
                  </a:solidFill>
                </a:rPr>
                <a:t>4. strong</a:t>
              </a:r>
              <a:endParaRPr lang="vi-VN" sz="3733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7" y="2971800"/>
            <a:ext cx="2390090" cy="1488488"/>
            <a:chOff x="9540552" y="3984703"/>
            <a:chExt cx="2276871" cy="141797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69364" y="3984703"/>
              <a:ext cx="1848059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accent1"/>
                  </a:solidFill>
                </a:rPr>
                <a:t>3. </a:t>
              </a:r>
              <a:r>
                <a:rPr lang="en-US" sz="3733" smtClean="0">
                  <a:solidFill>
                    <a:schemeClr val="accent1"/>
                  </a:solidFill>
                </a:rPr>
                <a:t>fishing</a:t>
              </a:r>
              <a:endParaRPr lang="vi-VN" sz="3733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48856" y="4557691"/>
              <a:ext cx="46935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>
                  <a:solidFill>
                    <a:schemeClr val="bg1"/>
                  </a:solidFill>
                </a:rPr>
                <a:t>3</a:t>
              </a:r>
              <a:endParaRPr lang="vi-VN" sz="2667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Picture 2" descr="Fishing Cartoon Images - Free Download on Freepi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321537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24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1.17031 -0.0145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1.22643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1.22643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937"/>
            <a:ext cx="62484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11 – </a:t>
            </a:r>
            <a:r>
              <a:rPr lang="en-US" b="1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WEATHER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9BC996-82A7-484C-9FAF-65CEBE24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6" b="14888" l="16539" r="46282">
                        <a14:foregroundMark x1="22679" y1="11708" x2="35622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8889" r="50000" b="84446"/>
          <a:stretch/>
        </p:blipFill>
        <p:spPr>
          <a:xfrm>
            <a:off x="6096000" y="5257800"/>
            <a:ext cx="3780560" cy="945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7010400" y="5486400"/>
            <a:ext cx="1496860" cy="430887"/>
          </a:xfrm>
          <a:prstGeom prst="rect">
            <a:avLst/>
          </a:prstGeom>
          <a:solidFill>
            <a:srgbClr val="8CC54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12039600" cy="48768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451475" y="51126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</a:t>
            </a:r>
            <a:r>
              <a:rPr lang="en-US" sz="4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indy</a:t>
            </a:r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28" name="Picture 4" descr="tree blowing in the wind clip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4613275" cy="27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5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5257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953000" y="5257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</a:t>
            </a:r>
            <a:r>
              <a:rPr lang="en-US" sz="4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et</a:t>
            </a:r>
            <a:endParaRPr 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5" name="Picture 2" descr="Wet rainy child. Boy in bad weather wet. Cartoon vector illustration  20321607 Vector Art at Vecteez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5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518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181600" y="5029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wea</a:t>
            </a:r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</a:t>
            </a:r>
            <a:r>
              <a:rPr lang="en-US" sz="4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er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074" name="Picture 2" descr="Pin on fișe de luc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3371850" cy="31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3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50292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105400" y="490580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</a:t>
            </a:r>
            <a:r>
              <a:rPr lang="en-US" sz="4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100" name="Picture 4" descr="Không có mô tả ảnh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0" t="18581" r="1957" b="57882"/>
          <a:stretch/>
        </p:blipFill>
        <p:spPr bwMode="auto">
          <a:xfrm>
            <a:off x="2971800" y="2209800"/>
            <a:ext cx="5561575" cy="21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5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49530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108585"/>
            <a:ext cx="640080" cy="640080"/>
            <a:chOff x="318135" y="337185"/>
            <a:chExt cx="640080" cy="6400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1638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038600"/>
            <a:ext cx="5562600" cy="211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143000"/>
            <a:ext cx="2723807" cy="256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4740"/>
          <a:stretch/>
        </p:blipFill>
        <p:spPr>
          <a:xfrm>
            <a:off x="2279736" y="1143000"/>
            <a:ext cx="3930563" cy="272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14" l="2976" r="922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124200"/>
            <a:ext cx="3200400" cy="3200400"/>
          </a:xfrm>
          <a:prstGeom prst="rect">
            <a:avLst/>
          </a:prstGeom>
        </p:spPr>
      </p:pic>
      <p:pic>
        <p:nvPicPr>
          <p:cNvPr id="10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15240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685800" y="1676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indy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6705600" y="1676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wea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</a:t>
            </a:r>
            <a:r>
              <a:rPr 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er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3352800" y="541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et</a:t>
            </a:r>
            <a:endParaRPr lang="en-US" sz="36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9677400" y="52578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</a:t>
            </a:r>
            <a:r>
              <a:rPr 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36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chant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31510"/>
            <a:ext cx="10210800" cy="526929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88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chant!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26" name="Picture 2" descr="performance Logo | Free Logo Design Tool from Flaming Tex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8001000" cy="27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 happy cute kids girl dance together. Cartoon hand drawn character  vector isolated on white background. 23129841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 bwMode="auto">
          <a:xfrm>
            <a:off x="2590800" y="3048000"/>
            <a:ext cx="6946183" cy="30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ying Doraemon High Resolution Wallpaper Free | Cartoons Images | Doraemon  wallpapers, Doraemon cartoon, Dorae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698407" y="812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A. </a:t>
            </a:r>
            <a:r>
              <a:rPr lang="en-US" b="1" dirty="0" smtClean="0">
                <a:solidFill>
                  <a:srgbClr val="002060"/>
                </a:solidFill>
              </a:rPr>
              <a:t>weather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windy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wrong</a:t>
            </a:r>
            <a:endParaRPr lang="en-US" dirty="0"/>
          </a:p>
        </p:txBody>
      </p:sp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496800" y="-19050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0"/>
            <a:ext cx="2667000" cy="20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0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1.02501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A. wet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B. windy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wrong</a:t>
            </a:r>
            <a:endParaRPr lang="en-US" dirty="0"/>
          </a:p>
        </p:txBody>
      </p:sp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496800" y="-19050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214" l="2976" r="922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600" y="0"/>
            <a:ext cx="1981200" cy="1981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52040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1.02501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A. </a:t>
            </a:r>
            <a:r>
              <a:rPr lang="en-US" b="1" dirty="0" smtClean="0">
                <a:solidFill>
                  <a:srgbClr val="002060"/>
                </a:solidFill>
              </a:rPr>
              <a:t>that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this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wrong</a:t>
            </a:r>
            <a:endParaRPr lang="en-US" dirty="0"/>
          </a:p>
        </p:txBody>
      </p:sp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496800" y="-19050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6" name="Picture 4" descr="Không có mô tả ảnh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0" t="18581" r="1957" b="57882"/>
          <a:stretch/>
        </p:blipFill>
        <p:spPr bwMode="auto">
          <a:xfrm>
            <a:off x="5715000" y="0"/>
            <a:ext cx="422811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86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1.02501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7400" y="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A. </a:t>
            </a:r>
            <a:r>
              <a:rPr lang="en-US" b="1" dirty="0" smtClean="0">
                <a:solidFill>
                  <a:srgbClr val="002060"/>
                </a:solidFill>
              </a:rPr>
              <a:t>weather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windy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wrong</a:t>
            </a:r>
            <a:endParaRPr lang="en-US" dirty="0"/>
          </a:p>
        </p:txBody>
      </p:sp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496800" y="-19050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7"/>
          <a:srcRect l="14740"/>
          <a:stretch/>
        </p:blipFill>
        <p:spPr>
          <a:xfrm>
            <a:off x="6934200" y="0"/>
            <a:ext cx="2939963" cy="20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1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1.02501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Listen, circle and write. Match.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304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0" r="3113"/>
          <a:stretch/>
        </p:blipFill>
        <p:spPr>
          <a:xfrm>
            <a:off x="762000" y="1210955"/>
            <a:ext cx="5063684" cy="50456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800" y="1447800"/>
            <a:ext cx="5410200" cy="4572000"/>
            <a:chOff x="5867400" y="1447800"/>
            <a:chExt cx="4810455" cy="4191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1447800"/>
              <a:ext cx="4810455" cy="4191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867400" y="1524000"/>
              <a:ext cx="9906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81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Listen, circle and write. Match.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11 – Phonics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  <p:pic>
        <p:nvPicPr>
          <p:cNvPr id="2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304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0" r="3113"/>
          <a:stretch/>
        </p:blipFill>
        <p:spPr>
          <a:xfrm>
            <a:off x="609600" y="1303228"/>
            <a:ext cx="4962807" cy="494517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867400" y="1447799"/>
            <a:ext cx="5562600" cy="4800599"/>
            <a:chOff x="5867400" y="1447800"/>
            <a:chExt cx="4810455" cy="4191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1447800"/>
              <a:ext cx="4810455" cy="4191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867400" y="1524000"/>
              <a:ext cx="9906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55179" y="288438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3945" y="401297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5179" y="5257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2646" y="301359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81217" y="250895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53400" y="4012973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51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4E7D9-DBDA-4534-B7A6-C7FC9C26D99B}"/>
              </a:ext>
            </a:extLst>
          </p:cNvPr>
          <p:cNvSpPr/>
          <p:nvPr/>
        </p:nvSpPr>
        <p:spPr>
          <a:xfrm>
            <a:off x="4458381" y="0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945673"/>
            <a:ext cx="5562600" cy="211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3638" y="3795623"/>
            <a:ext cx="2723807" cy="226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4740"/>
          <a:stretch/>
        </p:blipFill>
        <p:spPr>
          <a:xfrm>
            <a:off x="2178298" y="1128453"/>
            <a:ext cx="3339604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17" l="0" r="99107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867607"/>
            <a:ext cx="2575421" cy="2575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9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447800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7" y="2886075"/>
            <a:ext cx="366871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i="1" dirty="0" smtClean="0">
                <a:latin typeface="Comic Sans MS" panose="030F0702030302020204" pitchFamily="66" charset="0"/>
              </a:rPr>
              <a:t>Windy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i="1" dirty="0" smtClean="0">
                <a:latin typeface="Comic Sans MS" panose="030F0702030302020204" pitchFamily="66" charset="0"/>
              </a:rPr>
              <a:t>Wet 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i="1" dirty="0" smtClean="0">
                <a:latin typeface="Comic Sans MS" panose="030F0702030302020204" pitchFamily="66" charset="0"/>
              </a:rPr>
              <a:t>This </a:t>
            </a:r>
          </a:p>
          <a:p>
            <a:pPr marL="457200" indent="-457200">
              <a:buFontTx/>
              <a:buChar char="-"/>
              <a:defRPr/>
            </a:pPr>
            <a:r>
              <a:rPr lang="en-US" sz="3000" i="1" dirty="0" smtClean="0">
                <a:latin typeface="Comic Sans MS" panose="030F0702030302020204" pitchFamily="66" charset="0"/>
              </a:rPr>
              <a:t>Weather 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11: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Weather 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192000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48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685800"/>
            <a:ext cx="3048000" cy="3048000"/>
            <a:chOff x="533400" y="762000"/>
            <a:chExt cx="3048000" cy="3048000"/>
          </a:xfrm>
        </p:grpSpPr>
        <p:pic>
          <p:nvPicPr>
            <p:cNvPr id="1032" name="Picture 8" descr="clip art Vector for Free Download | FreeImag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620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24000" y="1905000"/>
              <a:ext cx="1066800" cy="762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TEAM 1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62600" y="838200"/>
            <a:ext cx="3048000" cy="3048000"/>
            <a:chOff x="533400" y="762000"/>
            <a:chExt cx="3048000" cy="3048000"/>
          </a:xfrm>
        </p:grpSpPr>
        <p:pic>
          <p:nvPicPr>
            <p:cNvPr id="18" name="Picture 8" descr="clip art Vector for Free Download | FreeImag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620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524000" y="1905000"/>
              <a:ext cx="1066800" cy="762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TEAM 2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90800" y="3048000"/>
            <a:ext cx="3048000" cy="3048000"/>
            <a:chOff x="533400" y="762000"/>
            <a:chExt cx="3048000" cy="3048000"/>
          </a:xfrm>
        </p:grpSpPr>
        <p:pic>
          <p:nvPicPr>
            <p:cNvPr id="22" name="Picture 8" descr="clip art Vector for Free Download | FreeImag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620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1524000" y="1905000"/>
              <a:ext cx="1066800" cy="762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TEAM 3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610600" y="3048000"/>
            <a:ext cx="3048000" cy="3048000"/>
            <a:chOff x="533400" y="762000"/>
            <a:chExt cx="3048000" cy="3048000"/>
          </a:xfrm>
        </p:grpSpPr>
        <p:pic>
          <p:nvPicPr>
            <p:cNvPr id="25" name="Picture 8" descr="clip art Vector for Free Download | FreeImag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620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24000" y="1905000"/>
              <a:ext cx="1066800" cy="762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TEAM 4</a:t>
              </a:r>
              <a:endParaRPr lang="en-US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4344187" y="0"/>
            <a:ext cx="35036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90F34-98DD-4920-BB4D-9D3A7561B347}"/>
              </a:ext>
            </a:extLst>
          </p:cNvPr>
          <p:cNvSpPr txBox="1"/>
          <p:nvPr/>
        </p:nvSpPr>
        <p:spPr>
          <a:xfrm>
            <a:off x="1253213" y="91886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“The Alphabet song”</a:t>
            </a:r>
            <a:endParaRPr lang="en-US" i="1" dirty="0"/>
          </a:p>
        </p:txBody>
      </p:sp>
      <p:pic>
        <p:nvPicPr>
          <p:cNvPr id="15" name="Graphic 14" descr="Music notation with solid fill">
            <a:extLst>
              <a:ext uri="{FF2B5EF4-FFF2-40B4-BE49-F238E27FC236}">
                <a16:creationId xmlns:a16="http://schemas.microsoft.com/office/drawing/2014/main" id="{B74ED380-B1A4-47CE-9B1A-5C7AD444DA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907" y="750378"/>
            <a:ext cx="706306" cy="7063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y2meta.com - The Alphabet Song _ Learn The ABCs _ Finny The Sh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1447800"/>
            <a:ext cx="8534400" cy="4800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39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4471209" y="0"/>
            <a:ext cx="32496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REVISION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8" name="Picture 2" descr="Fishing Cartoo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47800"/>
            <a:ext cx="321537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2493"/>
          <a:stretch/>
        </p:blipFill>
        <p:spPr>
          <a:xfrm>
            <a:off x="6629400" y="1219200"/>
            <a:ext cx="2340279" cy="3714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676400"/>
            <a:ext cx="3505200" cy="2914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6400"/>
            <a:ext cx="3027123" cy="2918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33400" y="502920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olphin 		Satur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ay		         stro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ng </a:t>
            </a:r>
            <a:r>
              <a:rPr 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		 fishi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ame Clipart Lets Play Let's Play A Game Cartoon, HD Png Download  Transparent Png Image PNGitem | vlr.eng.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0"/>
            <a:ext cx="31042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00400" y="16845"/>
            <a:ext cx="7620000" cy="6231555"/>
            <a:chOff x="3200400" y="16844"/>
            <a:chExt cx="7620000" cy="6417735"/>
          </a:xfrm>
        </p:grpSpPr>
        <p:pic>
          <p:nvPicPr>
            <p:cNvPr id="2054" name="Picture 6" descr="Lets Play Stock Illustrations, Cliparts and Royalty Free Lets Play Vecto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6844"/>
              <a:ext cx="7620000" cy="641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886200" y="2039888"/>
              <a:ext cx="5181600" cy="3060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</a:rPr>
                <a:t>GO</a:t>
              </a:r>
            </a:p>
            <a:p>
              <a:pPr algn="ctr"/>
              <a:r>
                <a:rPr lang="en-US" sz="3600" dirty="0" smtClean="0">
                  <a:solidFill>
                    <a:srgbClr val="FF0000"/>
                  </a:solidFill>
                </a:rPr>
                <a:t>FISHING</a:t>
              </a:r>
              <a:endParaRPr lang="en-US" sz="3600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Phonics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7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90800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226" y="3068967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70" y="4800602"/>
            <a:ext cx="1796403" cy="1556017"/>
            <a:chOff x="9540552" y="3999746"/>
            <a:chExt cx="1619672" cy="14029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83658" y="3999746"/>
              <a:ext cx="1310077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rgbClr val="FF0000"/>
                  </a:solidFill>
                </a:rPr>
                <a:t>1. that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2819398"/>
            <a:ext cx="1580752" cy="1432193"/>
            <a:chOff x="9540552" y="3935227"/>
            <a:chExt cx="1619672" cy="14674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35211" y="3935227"/>
              <a:ext cx="1399714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rgbClr val="FF0000"/>
                  </a:solidFill>
                </a:rPr>
                <a:t>2. this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209799" y="4876799"/>
            <a:ext cx="2086128" cy="1458938"/>
            <a:chOff x="9540552" y="4012853"/>
            <a:chExt cx="1987308" cy="138982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42457" y="4012853"/>
              <a:ext cx="158540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rgbClr val="FF0000"/>
                  </a:solidFill>
                </a:rPr>
                <a:t>dolphin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48856" y="4557691"/>
              <a:ext cx="46935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chemeClr val="bg1"/>
                  </a:solidFill>
                </a:rPr>
                <a:t>3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3776" y="46318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9833"/>
            <a:ext cx="3027123" cy="2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1.17031 -0.01459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18841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1.26198 -0.10278 " pathEditMode="relative" rAng="0" ptsTypes="AA">
                                      <p:cBhvr>
                                        <p:cTn id="10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90800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226" y="3068967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70" y="4800602"/>
            <a:ext cx="1796403" cy="1556017"/>
            <a:chOff x="9540552" y="3999746"/>
            <a:chExt cx="1619672" cy="14029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83658" y="3999746"/>
              <a:ext cx="1310077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rgbClr val="FF0000"/>
                  </a:solidFill>
                </a:rPr>
                <a:t>1. that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2819398"/>
            <a:ext cx="1580752" cy="1432193"/>
            <a:chOff x="9540552" y="3935227"/>
            <a:chExt cx="1619672" cy="14674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35211" y="3935227"/>
              <a:ext cx="1399714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rgbClr val="FF0000"/>
                  </a:solidFill>
                </a:rPr>
                <a:t>2. this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209804" y="4876799"/>
            <a:ext cx="2360903" cy="1458938"/>
            <a:chOff x="9278794" y="4012853"/>
            <a:chExt cx="2249066" cy="138982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278794" y="4012853"/>
              <a:ext cx="2249066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F0000"/>
                  </a:solidFill>
                </a:rPr>
                <a:t>3</a:t>
              </a:r>
              <a:r>
                <a:rPr lang="en-US" sz="3733" dirty="0" smtClean="0">
                  <a:solidFill>
                    <a:srgbClr val="FF0000"/>
                  </a:solidFill>
                </a:rPr>
                <a:t>. Saturday</a:t>
              </a:r>
              <a:endParaRPr lang="vi-VN" sz="3733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48856" y="4557691"/>
              <a:ext cx="46935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chemeClr val="bg1"/>
                  </a:solidFill>
                </a:rPr>
                <a:t>3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3776" y="46318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152400"/>
            <a:ext cx="3505200" cy="29146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38400" y="609600"/>
            <a:ext cx="457200" cy="381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1.17031 -0.01459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18841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1.26198 -0.10278 " pathEditMode="relative" rAng="0" ptsTypes="AA">
                                      <p:cBhvr>
                                        <p:cTn id="10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1581</TotalTime>
  <Words>1100</Words>
  <Application>Microsoft Office PowerPoint</Application>
  <PresentationFormat>Widescreen</PresentationFormat>
  <Paragraphs>211</Paragraphs>
  <Slides>29</Slides>
  <Notes>23</Notes>
  <HiddenSlides>5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#9Slide02 Noi dung dai</vt:lpstr>
      <vt:lpstr>#9Slide02 Tieu de dai</vt:lpstr>
      <vt:lpstr>Adobe Devanagari</vt:lpstr>
      <vt:lpstr>Arial</vt:lpstr>
      <vt:lpstr>Calibri</vt:lpstr>
      <vt:lpstr>Calibri Light</vt:lpstr>
      <vt:lpstr>Comic Sans MS</vt:lpstr>
      <vt:lpstr>Lucida Calligraphy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11 – WEATHER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238</cp:revision>
  <dcterms:created xsi:type="dcterms:W3CDTF">2022-03-21T01:59:55Z</dcterms:created>
  <dcterms:modified xsi:type="dcterms:W3CDTF">2024-01-21T15:03:44Z</dcterms:modified>
  <cp:category>9Slide.vn</cp:category>
  <cp:contentStatus>9Slide</cp:contentStatus>
</cp:coreProperties>
</file>