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2"/>
    <p:sldMasterId id="2147483669" r:id="rId3"/>
    <p:sldMasterId id="2147483671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95" r:id="rId9"/>
    <p:sldId id="297" r:id="rId10"/>
    <p:sldId id="263" r:id="rId11"/>
    <p:sldId id="361" r:id="rId12"/>
    <p:sldId id="364" r:id="rId13"/>
    <p:sldId id="365" r:id="rId14"/>
    <p:sldId id="366" r:id="rId15"/>
    <p:sldId id="352" r:id="rId16"/>
    <p:sldId id="319" r:id="rId17"/>
    <p:sldId id="367" r:id="rId18"/>
    <p:sldId id="355" r:id="rId19"/>
    <p:sldId id="368" r:id="rId20"/>
    <p:sldId id="304" r:id="rId21"/>
    <p:sldId id="369" r:id="rId22"/>
    <p:sldId id="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4FD"/>
    <a:srgbClr val="296853"/>
    <a:srgbClr val="DCF1EA"/>
    <a:srgbClr val="D7ECE5"/>
    <a:srgbClr val="D6EBE4"/>
    <a:srgbClr val="DAA0C8"/>
    <a:srgbClr val="A9A3BF"/>
    <a:srgbClr val="0000FF"/>
    <a:srgbClr val="FBDB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727" autoAdjust="0"/>
  </p:normalViewPr>
  <p:slideViewPr>
    <p:cSldViewPr showGuides="1">
      <p:cViewPr varScale="1">
        <p:scale>
          <a:sx n="61" d="100"/>
          <a:sy n="61" d="100"/>
        </p:scale>
        <p:origin x="540" y="78"/>
      </p:cViewPr>
      <p:guideLst>
        <p:guide orient="horz" pos="223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34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-Each turn, teacher reveals the flashcards slowly to the whole class.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-Which student guess it fast and correctly will gain 1 star for the whole team.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-Call that student to read the full word with the flashcard and have the class repeat.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-Teacher can make adaptations by showing the flashcards faster/ half of the flashcard.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8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-Ask students to look at the picture and ask students “Who can say the names of the items in the picture?” and pick one students to answer.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-Tell students that they are going to read some sentences about places/ means of transport and tick the correct pictures.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-Model the example with Sentence a and explain.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-Give students time to read and tick. 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-Remind students </a:t>
            </a:r>
            <a:r>
              <a:rPr lang="vi-VN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doing the task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their pencils.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-Ask students to share their answers with their partners.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-Call some students to give their answers.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-Check and give correct answers.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13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9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-Point at each sentence randomly and ask students to read aloud in chorus and individually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-Check students' pronunciation.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14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90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-Tell students that they are going to write the sentences using the given prompts.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-Model the example with the first sentence.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15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14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-Let students guess the meaning of the sentences in pairs.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-Give students time to do the task invidually.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-Let students check their answers in pairs before checking as a class.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-Ask some students to read the answers aloud.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16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79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73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58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classroom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8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warm-up song: </a:t>
            </a:r>
            <a:r>
              <a:rPr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Let's Go on a Trip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24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-Focus students’ attention by asking some questions: “Class, where do you usually go on holidays or weekends? How do you go there?”</a:t>
            </a:r>
          </a:p>
          <a:p>
            <a:r>
              <a:rPr lang="en-US" dirty="0"/>
              <a:t>-Ask students to look at the picture in the book (or show it on the screen) and say: “There are a lot of beautiful places in the picture. People travel there by different means of transport.”.</a:t>
            </a:r>
          </a:p>
          <a:p>
            <a:r>
              <a:rPr lang="en-US" dirty="0"/>
              <a:t>-Ask students to look at the screen and listen to the audio CD (Track 84) twice.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0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listen and repeat word by word. </a:t>
            </a:r>
          </a:p>
          <a:p>
            <a:r>
              <a:rPr lang="en-US" dirty="0"/>
              <a:t>-Do choral and individual repetition and check students' pronunciation.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5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listen and repeat word by word. </a:t>
            </a:r>
          </a:p>
          <a:p>
            <a:r>
              <a:rPr lang="en-US" dirty="0"/>
              <a:t>-Do choral and individual repetition and check students' pronunciation.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listen and repeat word by word. </a:t>
            </a:r>
          </a:p>
          <a:p>
            <a:r>
              <a:rPr lang="en-US" dirty="0"/>
              <a:t>-Do choral and individual repetition and check students' pronunciation.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-Use flashcards to practice by raising high and low. If the teacher raises the flashcards high, students read aloud and if the teacher raises them low, students read softly.</a:t>
            </a:r>
          </a:p>
          <a:p>
            <a:r>
              <a:rPr lang="en-US" dirty="0"/>
              <a:t>-Correct students’ pronunciation mistakes and instructs students to say using proper intonation.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91BB-F941-4B79-857B-F22E8CF0D8C2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7E51-E4F5-4976-8213-F992A276F122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6E623-F80A-48E4-BE7C-D9F8EC9D2CD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C6AF-1090-4DDA-B5DC-D611219493DB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ABA1-AB26-4291-A0B5-F8A9BD2C87C6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CCEC-E59D-44EE-A609-B2C6F1B3E935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1C92-5E79-4B02-ACEB-76157B002846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/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EBE3-410B-43EE-8E4B-A3F744708A94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>
            <a:fillRect/>
          </a:stretch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7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pic>
        <p:nvPicPr>
          <p:cNvPr id="12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49" end="1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8975" y="5181600"/>
            <a:ext cx="495300" cy="495300"/>
          </a:xfrm>
          <a:prstGeom prst="rect">
            <a:avLst/>
          </a:prstGeom>
        </p:spPr>
      </p:pic>
      <p:pic>
        <p:nvPicPr>
          <p:cNvPr id="10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72" end="45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5257800"/>
            <a:ext cx="495300" cy="495300"/>
          </a:xfrm>
          <a:prstGeom prst="rect">
            <a:avLst/>
          </a:prstGeom>
        </p:spPr>
      </p:pic>
      <p:pic>
        <p:nvPicPr>
          <p:cNvPr id="28" name="Content Placeholder 27" descr="Flashcard PS4_doc4-13(1)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286000" y="1752600"/>
            <a:ext cx="2795270" cy="3310255"/>
          </a:xfrm>
          <a:prstGeom prst="rect">
            <a:avLst/>
          </a:prstGeom>
        </p:spPr>
      </p:pic>
      <p:pic>
        <p:nvPicPr>
          <p:cNvPr id="30" name="Picture 29" descr="Flashcard PS4_doc4-29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1711325"/>
            <a:ext cx="2787015" cy="335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1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2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sp>
        <p:nvSpPr>
          <p:cNvPr id="48" name="Rounded Rectangular Callout 47"/>
          <p:cNvSpPr/>
          <p:nvPr/>
        </p:nvSpPr>
        <p:spPr>
          <a:xfrm>
            <a:off x="457200" y="1447800"/>
            <a:ext cx="2995295" cy="1223645"/>
          </a:xfrm>
          <a:prstGeom prst="wedgeRoundRectCallout">
            <a:avLst>
              <a:gd name="adj1" fmla="val 37025"/>
              <a:gd name="adj2" fmla="val 79008"/>
              <a:gd name="adj3" fmla="val 16667"/>
            </a:avLst>
          </a:prstGeom>
          <a:solidFill>
            <a:schemeClr val="bg1"/>
          </a:solidFill>
          <a:ln w="38100">
            <a:solidFill>
              <a:srgbClr val="DAA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travel.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8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329565"/>
            <a:ext cx="495300" cy="495300"/>
          </a:xfrm>
          <a:prstGeom prst="rect">
            <a:avLst/>
          </a:prstGeom>
        </p:spPr>
      </p:pic>
      <p:pic>
        <p:nvPicPr>
          <p:cNvPr id="13" name="Picture 12" descr="Flashcard PS4_doc2-43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340" y="868680"/>
            <a:ext cx="1958975" cy="2644775"/>
          </a:xfrm>
          <a:prstGeom prst="rect">
            <a:avLst/>
          </a:prstGeom>
        </p:spPr>
      </p:pic>
      <p:pic>
        <p:nvPicPr>
          <p:cNvPr id="15" name="Picture 14" descr="Flashcard PS4_doc4-54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868680"/>
            <a:ext cx="1986915" cy="2640965"/>
          </a:xfrm>
          <a:prstGeom prst="rect">
            <a:avLst/>
          </a:prstGeom>
        </p:spPr>
      </p:pic>
      <p:pic>
        <p:nvPicPr>
          <p:cNvPr id="17" name="Picture 16" descr="Flashcard PS4_doc1-29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802640"/>
            <a:ext cx="1958975" cy="2702560"/>
          </a:xfrm>
          <a:prstGeom prst="rect">
            <a:avLst/>
          </a:prstGeom>
        </p:spPr>
      </p:pic>
      <p:pic>
        <p:nvPicPr>
          <p:cNvPr id="20" name="Picture 19" descr="Flashcard PS4_doc2-63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623945"/>
            <a:ext cx="1951355" cy="2651760"/>
          </a:xfrm>
          <a:prstGeom prst="rect">
            <a:avLst/>
          </a:prstGeom>
        </p:spPr>
      </p:pic>
      <p:pic>
        <p:nvPicPr>
          <p:cNvPr id="26" name="Picture 25" descr="Flashcard PS4_doc4-61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6160" y="3505200"/>
            <a:ext cx="1981200" cy="2770505"/>
          </a:xfrm>
          <a:prstGeom prst="rect">
            <a:avLst/>
          </a:prstGeom>
        </p:spPr>
      </p:pic>
      <p:pic>
        <p:nvPicPr>
          <p:cNvPr id="28" name="Content Placeholder 27" descr="Flashcard PS4_doc4-13(1)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6324600" y="3513455"/>
            <a:ext cx="1958975" cy="2769870"/>
          </a:xfrm>
          <a:prstGeom prst="rect">
            <a:avLst/>
          </a:prstGeom>
        </p:spPr>
      </p:pic>
      <p:pic>
        <p:nvPicPr>
          <p:cNvPr id="30" name="Picture 29" descr="Flashcard PS4_doc4-29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4950" y="3505200"/>
            <a:ext cx="19589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37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6400" y="0"/>
            <a:ext cx="6983095" cy="1316990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8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SLOW MOTION GAME</a:t>
            </a:r>
          </a:p>
        </p:txBody>
      </p:sp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143000"/>
            <a:ext cx="9951085" cy="5076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53551" y="6400897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43000" y="367665"/>
            <a:ext cx="7526655" cy="669925"/>
            <a:chOff x="1800" y="579"/>
            <a:chExt cx="11853" cy="1055"/>
          </a:xfrm>
        </p:grpSpPr>
        <p:sp>
          <p:nvSpPr>
            <p:cNvPr id="19" name="TextBox 18"/>
            <p:cNvSpPr txBox="1"/>
            <p:nvPr/>
          </p:nvSpPr>
          <p:spPr>
            <a:xfrm>
              <a:off x="1800" y="618"/>
              <a:ext cx="1185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Tick (     )the correct picture. Say.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Tick"/>
            <p:cNvPicPr>
              <a:picLocks noChangeAspect="1"/>
            </p:cNvPicPr>
            <p:nvPr/>
          </p:nvPicPr>
          <p:blipFill>
            <a:blip r:embed="rId3"/>
            <a:srcRect l="26667" t="23333" r="26667" b="22889"/>
            <a:stretch>
              <a:fillRect/>
            </a:stretch>
          </p:blipFill>
          <p:spPr>
            <a:xfrm>
              <a:off x="3960" y="579"/>
              <a:ext cx="773" cy="89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" y="1181100"/>
            <a:ext cx="11382375" cy="5023485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>
          <a:xfrm>
            <a:off x="8229600" y="1449705"/>
            <a:ext cx="628015" cy="56959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960" y="2856865"/>
            <a:ext cx="433070" cy="393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960" y="4178300"/>
            <a:ext cx="433070" cy="393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400" y="5486400"/>
            <a:ext cx="433070" cy="39306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53551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3000" y="392430"/>
            <a:ext cx="7526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119380" y="1143000"/>
            <a:ext cx="12003405" cy="1080770"/>
          </a:xfrm>
          <a:prstGeom prst="doubleWave">
            <a:avLst>
              <a:gd name="adj1" fmla="val 6250"/>
              <a:gd name="adj2" fmla="val -234"/>
            </a:avLst>
          </a:prstGeom>
          <a:solidFill>
            <a:srgbClr val="D6EBE4"/>
          </a:solidFill>
          <a:ln>
            <a:solidFill>
              <a:srgbClr val="29685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a. There are houses in this place. It is smaller than a town.</a:t>
            </a:r>
          </a:p>
        </p:txBody>
      </p:sp>
      <p:sp>
        <p:nvSpPr>
          <p:cNvPr id="10" name="Double Wave 9"/>
          <p:cNvSpPr/>
          <p:nvPr/>
        </p:nvSpPr>
        <p:spPr>
          <a:xfrm>
            <a:off x="119380" y="2362200"/>
            <a:ext cx="12003405" cy="1116965"/>
          </a:xfrm>
          <a:prstGeom prst="doubleWave">
            <a:avLst>
              <a:gd name="adj1" fmla="val 6250"/>
              <a:gd name="adj2" fmla="val -234"/>
            </a:avLst>
          </a:prstGeom>
          <a:solidFill>
            <a:srgbClr val="D6EBE4"/>
          </a:solidFill>
          <a:ln>
            <a:solidFill>
              <a:srgbClr val="29685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b. It is a bus but we usually use it for longer trips.</a:t>
            </a:r>
          </a:p>
        </p:txBody>
      </p:sp>
      <p:sp>
        <p:nvSpPr>
          <p:cNvPr id="13" name="Double Wave 12"/>
          <p:cNvSpPr/>
          <p:nvPr/>
        </p:nvSpPr>
        <p:spPr>
          <a:xfrm>
            <a:off x="119380" y="3657600"/>
            <a:ext cx="12003405" cy="1116965"/>
          </a:xfrm>
          <a:prstGeom prst="doubleWave">
            <a:avLst>
              <a:gd name="adj1" fmla="val 6250"/>
              <a:gd name="adj2" fmla="val -234"/>
            </a:avLst>
          </a:prstGeom>
          <a:solidFill>
            <a:srgbClr val="D6EBE4"/>
          </a:solidFill>
          <a:ln>
            <a:solidFill>
              <a:srgbClr val="29685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c. It is in rivers, lakes or seas. We go there by ship or boat.</a:t>
            </a:r>
          </a:p>
        </p:txBody>
      </p:sp>
      <p:sp>
        <p:nvSpPr>
          <p:cNvPr id="14" name="Double Wave 13"/>
          <p:cNvSpPr/>
          <p:nvPr/>
        </p:nvSpPr>
        <p:spPr>
          <a:xfrm>
            <a:off x="119380" y="4953000"/>
            <a:ext cx="12003405" cy="1350010"/>
          </a:xfrm>
          <a:prstGeom prst="doubleWave">
            <a:avLst>
              <a:gd name="adj1" fmla="val 6250"/>
              <a:gd name="adj2" fmla="val -234"/>
            </a:avLst>
          </a:prstGeom>
          <a:solidFill>
            <a:srgbClr val="D6EBE4"/>
          </a:solidFill>
          <a:ln>
            <a:solidFill>
              <a:srgbClr val="29685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0000"/>
              </a:lnSpc>
            </a:pP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d. It is a car with the driver. He drives it to the place people want to go.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30"/>
            <a:ext cx="562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Write the sentences.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677351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1000" y="1600200"/>
            <a:ext cx="4406900" cy="609600"/>
            <a:chOff x="2575" y="2520"/>
            <a:chExt cx="6940" cy="960"/>
          </a:xfrm>
        </p:grpSpPr>
        <p:sp>
          <p:nvSpPr>
            <p:cNvPr id="8" name="Flowchart: Alternate Process 7"/>
            <p:cNvSpPr/>
            <p:nvPr/>
          </p:nvSpPr>
          <p:spPr>
            <a:xfrm>
              <a:off x="3480" y="2640"/>
              <a:ext cx="909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I</a:t>
              </a:r>
            </a:p>
          </p:txBody>
        </p:sp>
        <p:sp>
          <p:nvSpPr>
            <p:cNvPr id="9" name="Flowchart: Alternate Process 8"/>
            <p:cNvSpPr/>
            <p:nvPr/>
          </p:nvSpPr>
          <p:spPr>
            <a:xfrm>
              <a:off x="4680" y="2640"/>
              <a:ext cx="1320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live</a:t>
              </a:r>
            </a:p>
          </p:txBody>
        </p:sp>
        <p:sp>
          <p:nvSpPr>
            <p:cNvPr id="10" name="Flowchart: Alternate Process 9"/>
            <p:cNvSpPr/>
            <p:nvPr/>
          </p:nvSpPr>
          <p:spPr>
            <a:xfrm>
              <a:off x="6291" y="2640"/>
              <a:ext cx="3224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small village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2575" y="2520"/>
              <a:ext cx="70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Comic Sans MS" panose="030F0702030302020204" pitchFamily="66" charset="0"/>
                  <a:cs typeface="Comic Sans MS" panose="030F0702030302020204" pitchFamily="66" charset="0"/>
                </a:rPr>
                <a:t>a</a:t>
              </a:r>
              <a:r>
                <a:rPr lang="en-US" sz="2800"/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2719705"/>
            <a:ext cx="6698615" cy="609600"/>
            <a:chOff x="4080" y="4800"/>
            <a:chExt cx="10549" cy="960"/>
          </a:xfrm>
        </p:grpSpPr>
        <p:grpSp>
          <p:nvGrpSpPr>
            <p:cNvPr id="13" name="Group 12"/>
            <p:cNvGrpSpPr/>
            <p:nvPr/>
          </p:nvGrpSpPr>
          <p:grpSpPr>
            <a:xfrm>
              <a:off x="4080" y="4800"/>
              <a:ext cx="6967" cy="960"/>
              <a:chOff x="2575" y="2520"/>
              <a:chExt cx="6967" cy="960"/>
            </a:xfrm>
          </p:grpSpPr>
          <p:sp>
            <p:nvSpPr>
              <p:cNvPr id="14" name="Flowchart: Alternate Process 13"/>
              <p:cNvSpPr/>
              <p:nvPr/>
            </p:nvSpPr>
            <p:spPr>
              <a:xfrm>
                <a:off x="3480" y="2640"/>
                <a:ext cx="1793" cy="840"/>
              </a:xfrm>
              <a:prstGeom prst="flowChartAlternateProcess">
                <a:avLst/>
              </a:prstGeom>
              <a:solidFill>
                <a:srgbClr val="E4F4FD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Comic Sans MS" panose="030F0702030302020204" pitchFamily="66" charset="0"/>
                    <a:cs typeface="Comic Sans MS" panose="030F0702030302020204" pitchFamily="66" charset="0"/>
                  </a:rPr>
                  <a:t>There</a:t>
                </a:r>
              </a:p>
            </p:txBody>
          </p:sp>
          <p:sp>
            <p:nvSpPr>
              <p:cNvPr id="16" name="Flowchart: Alternate Process 15"/>
              <p:cNvSpPr/>
              <p:nvPr/>
            </p:nvSpPr>
            <p:spPr>
              <a:xfrm>
                <a:off x="5455" y="2640"/>
                <a:ext cx="1124" cy="840"/>
              </a:xfrm>
              <a:prstGeom prst="flowChartAlternateProcess">
                <a:avLst/>
              </a:prstGeom>
              <a:solidFill>
                <a:srgbClr val="E4F4FD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Comic Sans MS" panose="030F0702030302020204" pitchFamily="66" charset="0"/>
                    <a:cs typeface="Comic Sans MS" panose="030F0702030302020204" pitchFamily="66" charset="0"/>
                  </a:rPr>
                  <a:t>not</a:t>
                </a:r>
              </a:p>
            </p:txBody>
          </p:sp>
          <p:sp>
            <p:nvSpPr>
              <p:cNvPr id="20" name="Flowchart: Alternate Process 19"/>
              <p:cNvSpPr/>
              <p:nvPr/>
            </p:nvSpPr>
            <p:spPr>
              <a:xfrm>
                <a:off x="6795" y="2640"/>
                <a:ext cx="2747" cy="840"/>
              </a:xfrm>
              <a:prstGeom prst="flowChartAlternateProcess">
                <a:avLst/>
              </a:prstGeom>
              <a:solidFill>
                <a:srgbClr val="E4F4FD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Comic Sans MS" panose="030F0702030302020204" pitchFamily="66" charset="0"/>
                    <a:cs typeface="Comic Sans MS" panose="030F0702030302020204" pitchFamily="66" charset="0"/>
                  </a:rPr>
                  <a:t>waterfalls</a:t>
                </a:r>
              </a:p>
            </p:txBody>
          </p:sp>
          <p:sp>
            <p:nvSpPr>
              <p:cNvPr id="22" name="Text Box 21"/>
              <p:cNvSpPr txBox="1"/>
              <p:nvPr/>
            </p:nvSpPr>
            <p:spPr>
              <a:xfrm>
                <a:off x="2575" y="2520"/>
                <a:ext cx="709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Comic Sans MS" panose="030F0702030302020204" pitchFamily="66" charset="0"/>
                    <a:cs typeface="Comic Sans MS" panose="030F0702030302020204" pitchFamily="66" charset="0"/>
                  </a:rPr>
                  <a:t>b</a:t>
                </a:r>
                <a:r>
                  <a:rPr lang="en-US" sz="2800"/>
                  <a:t>.</a:t>
                </a:r>
              </a:p>
            </p:txBody>
          </p:sp>
        </p:grpSp>
        <p:sp>
          <p:nvSpPr>
            <p:cNvPr id="23" name="Flowchart: Alternate Process 22"/>
            <p:cNvSpPr/>
            <p:nvPr/>
          </p:nvSpPr>
          <p:spPr>
            <a:xfrm>
              <a:off x="11180" y="4920"/>
              <a:ext cx="3449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my hometown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1000" y="3787140"/>
            <a:ext cx="4763770" cy="609600"/>
            <a:chOff x="2575" y="2520"/>
            <a:chExt cx="7502" cy="960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480" y="2640"/>
              <a:ext cx="2081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A train</a:t>
              </a:r>
            </a:p>
          </p:txBody>
        </p:sp>
        <p:sp>
          <p:nvSpPr>
            <p:cNvPr id="27" name="Flowchart: Alternate Process 26"/>
            <p:cNvSpPr/>
            <p:nvPr/>
          </p:nvSpPr>
          <p:spPr>
            <a:xfrm>
              <a:off x="5777" y="2640"/>
              <a:ext cx="1824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slower</a:t>
              </a:r>
            </a:p>
          </p:txBody>
        </p:sp>
        <p:sp>
          <p:nvSpPr>
            <p:cNvPr id="28" name="Flowchart: Alternate Process 27"/>
            <p:cNvSpPr/>
            <p:nvPr/>
          </p:nvSpPr>
          <p:spPr>
            <a:xfrm>
              <a:off x="7817" y="2599"/>
              <a:ext cx="2260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a plane</a:t>
              </a:r>
            </a:p>
          </p:txBody>
        </p:sp>
        <p:sp>
          <p:nvSpPr>
            <p:cNvPr id="29" name="Text Box 28"/>
            <p:cNvSpPr txBox="1"/>
            <p:nvPr/>
          </p:nvSpPr>
          <p:spPr>
            <a:xfrm>
              <a:off x="2575" y="2520"/>
              <a:ext cx="70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Comic Sans MS" panose="030F0702030302020204" pitchFamily="66" charset="0"/>
                  <a:cs typeface="Comic Sans MS" panose="030F0702030302020204" pitchFamily="66" charset="0"/>
                </a:rPr>
                <a:t>c</a:t>
              </a:r>
              <a:r>
                <a:rPr lang="en-US" sz="2800"/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61950" y="4930775"/>
            <a:ext cx="6796405" cy="583565"/>
            <a:chOff x="9840" y="7481"/>
            <a:chExt cx="10703" cy="919"/>
          </a:xfrm>
        </p:grpSpPr>
        <p:sp>
          <p:nvSpPr>
            <p:cNvPr id="33" name="Flowchart: Alternate Process 32"/>
            <p:cNvSpPr/>
            <p:nvPr/>
          </p:nvSpPr>
          <p:spPr>
            <a:xfrm>
              <a:off x="11760" y="7560"/>
              <a:ext cx="1179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like</a:t>
              </a:r>
            </a:p>
          </p:txBody>
        </p:sp>
        <p:sp>
          <p:nvSpPr>
            <p:cNvPr id="34" name="Flowchart: Alternate Process 33"/>
            <p:cNvSpPr/>
            <p:nvPr/>
          </p:nvSpPr>
          <p:spPr>
            <a:xfrm>
              <a:off x="13080" y="7560"/>
              <a:ext cx="1556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climb</a:t>
              </a:r>
            </a:p>
          </p:txBody>
        </p:sp>
        <p:sp>
          <p:nvSpPr>
            <p:cNvPr id="35" name="Flowchart: Alternate Process 34"/>
            <p:cNvSpPr/>
            <p:nvPr/>
          </p:nvSpPr>
          <p:spPr>
            <a:xfrm>
              <a:off x="14777" y="7560"/>
              <a:ext cx="2747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mountains</a:t>
              </a:r>
            </a:p>
          </p:txBody>
        </p:sp>
        <p:sp>
          <p:nvSpPr>
            <p:cNvPr id="36" name="Text Box 35"/>
            <p:cNvSpPr txBox="1"/>
            <p:nvPr/>
          </p:nvSpPr>
          <p:spPr>
            <a:xfrm>
              <a:off x="9840" y="7481"/>
              <a:ext cx="70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Comic Sans MS" panose="030F0702030302020204" pitchFamily="66" charset="0"/>
                  <a:cs typeface="Comic Sans MS" panose="030F0702030302020204" pitchFamily="66" charset="0"/>
                </a:rPr>
                <a:t>d</a:t>
              </a:r>
              <a:r>
                <a:rPr lang="en-US" sz="2800"/>
                <a:t>.</a:t>
              </a:r>
            </a:p>
          </p:txBody>
        </p:sp>
        <p:sp>
          <p:nvSpPr>
            <p:cNvPr id="37" name="Flowchart: Alternate Process 36"/>
            <p:cNvSpPr/>
            <p:nvPr/>
          </p:nvSpPr>
          <p:spPr>
            <a:xfrm>
              <a:off x="17665" y="7560"/>
              <a:ext cx="2878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my father</a:t>
              </a:r>
            </a:p>
          </p:txBody>
        </p:sp>
        <p:sp>
          <p:nvSpPr>
            <p:cNvPr id="38" name="Flowchart: Alternate Process 37"/>
            <p:cNvSpPr/>
            <p:nvPr/>
          </p:nvSpPr>
          <p:spPr>
            <a:xfrm>
              <a:off x="10680" y="7560"/>
              <a:ext cx="909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I</a:t>
              </a:r>
            </a:p>
          </p:txBody>
        </p:sp>
      </p:grpSp>
      <p:sp>
        <p:nvSpPr>
          <p:cNvPr id="40" name="Text Box 39"/>
          <p:cNvSpPr txBox="1"/>
          <p:nvPr/>
        </p:nvSpPr>
        <p:spPr>
          <a:xfrm>
            <a:off x="7323455" y="1773555"/>
            <a:ext cx="4792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.......................................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7323455" y="2895600"/>
            <a:ext cx="4792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.......................................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7323455" y="3886200"/>
            <a:ext cx="4792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.......................................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7391400" y="4876800"/>
            <a:ext cx="4792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.......................................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7391400" y="1693085"/>
            <a:ext cx="4436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live in a small village.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30"/>
            <a:ext cx="562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Write the sentences.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677351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95350" y="1295400"/>
            <a:ext cx="6698615" cy="609600"/>
            <a:chOff x="4080" y="4800"/>
            <a:chExt cx="10549" cy="960"/>
          </a:xfrm>
        </p:grpSpPr>
        <p:grpSp>
          <p:nvGrpSpPr>
            <p:cNvPr id="13" name="Group 12"/>
            <p:cNvGrpSpPr/>
            <p:nvPr/>
          </p:nvGrpSpPr>
          <p:grpSpPr>
            <a:xfrm>
              <a:off x="4080" y="4800"/>
              <a:ext cx="6967" cy="960"/>
              <a:chOff x="2575" y="2520"/>
              <a:chExt cx="6967" cy="960"/>
            </a:xfrm>
          </p:grpSpPr>
          <p:sp>
            <p:nvSpPr>
              <p:cNvPr id="14" name="Flowchart: Alternate Process 13"/>
              <p:cNvSpPr/>
              <p:nvPr/>
            </p:nvSpPr>
            <p:spPr>
              <a:xfrm>
                <a:off x="3480" y="2640"/>
                <a:ext cx="1793" cy="840"/>
              </a:xfrm>
              <a:prstGeom prst="flowChartAlternateProcess">
                <a:avLst/>
              </a:prstGeom>
              <a:solidFill>
                <a:srgbClr val="E4F4FD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Comic Sans MS" panose="030F0702030302020204" pitchFamily="66" charset="0"/>
                    <a:cs typeface="Comic Sans MS" panose="030F0702030302020204" pitchFamily="66" charset="0"/>
                  </a:rPr>
                  <a:t>There</a:t>
                </a:r>
              </a:p>
            </p:txBody>
          </p:sp>
          <p:sp>
            <p:nvSpPr>
              <p:cNvPr id="16" name="Flowchart: Alternate Process 15"/>
              <p:cNvSpPr/>
              <p:nvPr/>
            </p:nvSpPr>
            <p:spPr>
              <a:xfrm>
                <a:off x="5455" y="2640"/>
                <a:ext cx="1124" cy="840"/>
              </a:xfrm>
              <a:prstGeom prst="flowChartAlternateProcess">
                <a:avLst/>
              </a:prstGeom>
              <a:solidFill>
                <a:srgbClr val="E4F4FD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Comic Sans MS" panose="030F0702030302020204" pitchFamily="66" charset="0"/>
                    <a:cs typeface="Comic Sans MS" panose="030F0702030302020204" pitchFamily="66" charset="0"/>
                  </a:rPr>
                  <a:t>not</a:t>
                </a:r>
              </a:p>
            </p:txBody>
          </p:sp>
          <p:sp>
            <p:nvSpPr>
              <p:cNvPr id="20" name="Flowchart: Alternate Process 19"/>
              <p:cNvSpPr/>
              <p:nvPr/>
            </p:nvSpPr>
            <p:spPr>
              <a:xfrm>
                <a:off x="6795" y="2640"/>
                <a:ext cx="2747" cy="840"/>
              </a:xfrm>
              <a:prstGeom prst="flowChartAlternateProcess">
                <a:avLst/>
              </a:prstGeom>
              <a:solidFill>
                <a:srgbClr val="E4F4FD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Comic Sans MS" panose="030F0702030302020204" pitchFamily="66" charset="0"/>
                    <a:cs typeface="Comic Sans MS" panose="030F0702030302020204" pitchFamily="66" charset="0"/>
                  </a:rPr>
                  <a:t>waterfalls</a:t>
                </a:r>
              </a:p>
            </p:txBody>
          </p:sp>
          <p:sp>
            <p:nvSpPr>
              <p:cNvPr id="22" name="Text Box 21"/>
              <p:cNvSpPr txBox="1"/>
              <p:nvPr/>
            </p:nvSpPr>
            <p:spPr>
              <a:xfrm>
                <a:off x="2575" y="2520"/>
                <a:ext cx="99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Comic Sans MS" panose="030F0702030302020204" pitchFamily="66" charset="0"/>
                    <a:cs typeface="Comic Sans MS" panose="030F0702030302020204" pitchFamily="66" charset="0"/>
                  </a:rPr>
                  <a:t>b</a:t>
                </a:r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p:grpSp>
        <p:sp>
          <p:nvSpPr>
            <p:cNvPr id="23" name="Flowchart: Alternate Process 22"/>
            <p:cNvSpPr/>
            <p:nvPr/>
          </p:nvSpPr>
          <p:spPr>
            <a:xfrm>
              <a:off x="11180" y="4920"/>
              <a:ext cx="3449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my hometown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5675" y="3086100"/>
            <a:ext cx="4763770" cy="609600"/>
            <a:chOff x="2575" y="2520"/>
            <a:chExt cx="7502" cy="960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480" y="2640"/>
              <a:ext cx="2081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A train</a:t>
              </a:r>
            </a:p>
          </p:txBody>
        </p:sp>
        <p:sp>
          <p:nvSpPr>
            <p:cNvPr id="27" name="Flowchart: Alternate Process 26"/>
            <p:cNvSpPr/>
            <p:nvPr/>
          </p:nvSpPr>
          <p:spPr>
            <a:xfrm>
              <a:off x="5777" y="2640"/>
              <a:ext cx="1824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slower</a:t>
              </a:r>
            </a:p>
          </p:txBody>
        </p:sp>
        <p:sp>
          <p:nvSpPr>
            <p:cNvPr id="28" name="Flowchart: Alternate Process 27"/>
            <p:cNvSpPr/>
            <p:nvPr/>
          </p:nvSpPr>
          <p:spPr>
            <a:xfrm>
              <a:off x="7817" y="2599"/>
              <a:ext cx="2260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a plane</a:t>
              </a:r>
            </a:p>
          </p:txBody>
        </p:sp>
        <p:sp>
          <p:nvSpPr>
            <p:cNvPr id="29" name="Text Box 28"/>
            <p:cNvSpPr txBox="1"/>
            <p:nvPr/>
          </p:nvSpPr>
          <p:spPr>
            <a:xfrm>
              <a:off x="2575" y="2520"/>
              <a:ext cx="90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c</a:t>
              </a:r>
              <a:r>
                <a:rPr lang="en-US" sz="2800" dirty="0"/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95350" y="4800600"/>
            <a:ext cx="6796405" cy="583565"/>
            <a:chOff x="9840" y="7481"/>
            <a:chExt cx="10703" cy="919"/>
          </a:xfrm>
        </p:grpSpPr>
        <p:sp>
          <p:nvSpPr>
            <p:cNvPr id="33" name="Flowchart: Alternate Process 32"/>
            <p:cNvSpPr/>
            <p:nvPr/>
          </p:nvSpPr>
          <p:spPr>
            <a:xfrm>
              <a:off x="11760" y="7560"/>
              <a:ext cx="1179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like</a:t>
              </a:r>
            </a:p>
          </p:txBody>
        </p:sp>
        <p:sp>
          <p:nvSpPr>
            <p:cNvPr id="34" name="Flowchart: Alternate Process 33"/>
            <p:cNvSpPr/>
            <p:nvPr/>
          </p:nvSpPr>
          <p:spPr>
            <a:xfrm>
              <a:off x="13080" y="7560"/>
              <a:ext cx="1556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climb</a:t>
              </a:r>
            </a:p>
          </p:txBody>
        </p:sp>
        <p:sp>
          <p:nvSpPr>
            <p:cNvPr id="35" name="Flowchart: Alternate Process 34"/>
            <p:cNvSpPr/>
            <p:nvPr/>
          </p:nvSpPr>
          <p:spPr>
            <a:xfrm>
              <a:off x="14777" y="7560"/>
              <a:ext cx="2747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mountains</a:t>
              </a:r>
            </a:p>
          </p:txBody>
        </p:sp>
        <p:sp>
          <p:nvSpPr>
            <p:cNvPr id="36" name="Text Box 35"/>
            <p:cNvSpPr txBox="1"/>
            <p:nvPr/>
          </p:nvSpPr>
          <p:spPr>
            <a:xfrm>
              <a:off x="9840" y="7481"/>
              <a:ext cx="10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d</a:t>
              </a:r>
              <a:r>
                <a:rPr lang="en-US" sz="2800" dirty="0"/>
                <a:t>.</a:t>
              </a:r>
            </a:p>
          </p:txBody>
        </p:sp>
        <p:sp>
          <p:nvSpPr>
            <p:cNvPr id="37" name="Flowchart: Alternate Process 36"/>
            <p:cNvSpPr/>
            <p:nvPr/>
          </p:nvSpPr>
          <p:spPr>
            <a:xfrm>
              <a:off x="17665" y="7560"/>
              <a:ext cx="2878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my father</a:t>
              </a:r>
            </a:p>
          </p:txBody>
        </p:sp>
        <p:sp>
          <p:nvSpPr>
            <p:cNvPr id="38" name="Flowchart: Alternate Process 37"/>
            <p:cNvSpPr/>
            <p:nvPr/>
          </p:nvSpPr>
          <p:spPr>
            <a:xfrm>
              <a:off x="10680" y="7560"/>
              <a:ext cx="909" cy="840"/>
            </a:xfrm>
            <a:prstGeom prst="flowChartAlternateProcess">
              <a:avLst/>
            </a:prstGeom>
            <a:solidFill>
              <a:srgbClr val="E4F4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I</a:t>
              </a:r>
            </a:p>
          </p:txBody>
        </p:sp>
      </p:grpSp>
      <p:sp>
        <p:nvSpPr>
          <p:cNvPr id="41" name="Text Box 40"/>
          <p:cNvSpPr txBox="1"/>
          <p:nvPr/>
        </p:nvSpPr>
        <p:spPr>
          <a:xfrm>
            <a:off x="1012847" y="2290785"/>
            <a:ext cx="1049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...............................................</a:t>
            </a:r>
            <a:r>
              <a:rPr lang="vi-VN" sz="3600" dirty="0" smtClean="0"/>
              <a:t>........</a:t>
            </a:r>
            <a:r>
              <a:rPr lang="en-US" sz="3600" dirty="0" smtClean="0"/>
              <a:t>...............................</a:t>
            </a:r>
            <a:endParaRPr lang="en-US" sz="3600" dirty="0"/>
          </a:p>
        </p:txBody>
      </p:sp>
      <p:sp>
        <p:nvSpPr>
          <p:cNvPr id="2" name="Text Box 1"/>
          <p:cNvSpPr txBox="1"/>
          <p:nvPr/>
        </p:nvSpPr>
        <p:spPr>
          <a:xfrm>
            <a:off x="1082226" y="4129186"/>
            <a:ext cx="1000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.........................................................................</a:t>
            </a:r>
            <a:r>
              <a:rPr lang="vi-VN" sz="3600" dirty="0" smtClean="0"/>
              <a:t>..</a:t>
            </a:r>
            <a:r>
              <a:rPr lang="en-US" sz="3600" dirty="0" smtClean="0"/>
              <a:t>.......</a:t>
            </a:r>
            <a:endParaRPr lang="en-US" sz="3600" dirty="0"/>
          </a:p>
        </p:txBody>
      </p:sp>
      <p:sp>
        <p:nvSpPr>
          <p:cNvPr id="5" name="Text Box 4"/>
          <p:cNvSpPr txBox="1"/>
          <p:nvPr/>
        </p:nvSpPr>
        <p:spPr>
          <a:xfrm>
            <a:off x="1114961" y="5638800"/>
            <a:ext cx="104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...............................................................................</a:t>
            </a:r>
            <a:r>
              <a:rPr lang="vi-VN" sz="3600" dirty="0" smtClean="0"/>
              <a:t>...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6" name="Text Box 5"/>
          <p:cNvSpPr txBox="1"/>
          <p:nvPr/>
        </p:nvSpPr>
        <p:spPr>
          <a:xfrm>
            <a:off x="963558" y="2197100"/>
            <a:ext cx="10417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There are not/aren’t any waterfalls in my hometown.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28251" y="3968433"/>
            <a:ext cx="10054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A train is slower than a plane.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188227" y="5583315"/>
            <a:ext cx="10054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like climbing the mountains with my father.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>
            <a:fillRect/>
          </a:stretch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057400" y="3172210"/>
            <a:ext cx="496411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Vocabulary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island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mountain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 Day … Month …. Date … Year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60700" y="1836738"/>
            <a:ext cx="65405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14: Travelling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049520" y="3689350"/>
            <a:ext cx="1972310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village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waterfall</a:t>
            </a:r>
          </a:p>
        </p:txBody>
      </p:sp>
      <p:sp>
        <p:nvSpPr>
          <p:cNvPr id="3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782284" y="3689635"/>
            <a:ext cx="265169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coach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taxi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train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pic>
        <p:nvPicPr>
          <p:cNvPr id="13" name="Picture 12" descr="Flashcard PS4_doc2-43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0" y="884555"/>
            <a:ext cx="2122805" cy="2696845"/>
          </a:xfrm>
          <a:prstGeom prst="rect">
            <a:avLst/>
          </a:prstGeom>
        </p:spPr>
      </p:pic>
      <p:pic>
        <p:nvPicPr>
          <p:cNvPr id="15" name="Picture 14" descr="Flashcard PS4_doc4-54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335" y="884555"/>
            <a:ext cx="2122805" cy="2680335"/>
          </a:xfrm>
          <a:prstGeom prst="rect">
            <a:avLst/>
          </a:prstGeom>
        </p:spPr>
      </p:pic>
      <p:pic>
        <p:nvPicPr>
          <p:cNvPr id="17" name="Picture 16" descr="Flashcard PS4_doc1-29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3581400"/>
            <a:ext cx="2119630" cy="2702560"/>
          </a:xfrm>
          <a:prstGeom prst="rect">
            <a:avLst/>
          </a:prstGeom>
        </p:spPr>
      </p:pic>
      <p:pic>
        <p:nvPicPr>
          <p:cNvPr id="20" name="Picture 19" descr="Flashcard PS4_doc2-63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260" y="883920"/>
            <a:ext cx="2116455" cy="2680970"/>
          </a:xfrm>
          <a:prstGeom prst="rect">
            <a:avLst/>
          </a:prstGeom>
        </p:spPr>
      </p:pic>
      <p:pic>
        <p:nvPicPr>
          <p:cNvPr id="26" name="Picture 25" descr="Flashcard PS4_doc4-61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6835" y="883920"/>
            <a:ext cx="2117090" cy="2697480"/>
          </a:xfrm>
          <a:prstGeom prst="rect">
            <a:avLst/>
          </a:prstGeom>
        </p:spPr>
      </p:pic>
      <p:pic>
        <p:nvPicPr>
          <p:cNvPr id="28" name="Content Placeholder 27" descr="Flashcard PS4_doc4-13(1)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4895850" y="3581400"/>
            <a:ext cx="2117090" cy="2702560"/>
          </a:xfrm>
          <a:prstGeom prst="rect">
            <a:avLst/>
          </a:prstGeom>
        </p:spPr>
      </p:pic>
      <p:pic>
        <p:nvPicPr>
          <p:cNvPr id="30" name="Picture 29" descr="Flashcard PS4_doc4-29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0" y="3581400"/>
            <a:ext cx="2119630" cy="270256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58381" y="-76200"/>
            <a:ext cx="3275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208042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/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/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/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/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980295" y="6400800"/>
            <a:ext cx="2153920" cy="43815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UNIT 14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/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/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753600" y="6419605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5 – LESON </a:t>
            </a:r>
            <a:r>
              <a:rPr lang="en-US" b="1" dirty="0" smtClean="0">
                <a:solidFill>
                  <a:schemeClr val="accent1"/>
                </a:solidFill>
              </a:rPr>
              <a:t>2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86613" y="0"/>
            <a:ext cx="2618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WARM UP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16" y="549702"/>
            <a:ext cx="546925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Sing </a:t>
            </a:r>
            <a:r>
              <a:rPr lang="en-US" sz="2800" b="1" dirty="0" smtClean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“Let's Go on a Trip” </a:t>
            </a:r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song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5 – LESON </a:t>
            </a:r>
            <a:r>
              <a:rPr lang="en-US" b="1" dirty="0" smtClean="0">
                <a:solidFill>
                  <a:schemeClr val="accent1"/>
                </a:solidFill>
              </a:rPr>
              <a:t>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753600" y="6380870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pic>
        <p:nvPicPr>
          <p:cNvPr id="2" name="Let's Go on a Trip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" y="1113790"/>
            <a:ext cx="12192635" cy="522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20013"/>
            <a:ext cx="8686800" cy="1095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defRPr/>
            </a:pP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14 – TRAVELLING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544984" y="5561668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80127" y="5518513"/>
            <a:ext cx="2232248" cy="60953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82200" y="6405245"/>
            <a:ext cx="2177415" cy="43180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UNIT 14 – LESSON 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187555" cy="532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sp>
        <p:nvSpPr>
          <p:cNvPr id="48" name="Rounded Rectangular Callout 47"/>
          <p:cNvSpPr/>
          <p:nvPr/>
        </p:nvSpPr>
        <p:spPr>
          <a:xfrm>
            <a:off x="457200" y="1447800"/>
            <a:ext cx="2995295" cy="1223645"/>
          </a:xfrm>
          <a:prstGeom prst="wedgeRoundRectCallout">
            <a:avLst>
              <a:gd name="adj1" fmla="val 37025"/>
              <a:gd name="adj2" fmla="val 79008"/>
              <a:gd name="adj3" fmla="val 16667"/>
            </a:avLst>
          </a:prstGeom>
          <a:solidFill>
            <a:schemeClr val="bg1"/>
          </a:solidFill>
          <a:ln w="38100">
            <a:solidFill>
              <a:srgbClr val="DAA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travel.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8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329565"/>
            <a:ext cx="495300" cy="495300"/>
          </a:xfrm>
          <a:prstGeom prst="rect">
            <a:avLst/>
          </a:prstGeom>
        </p:spPr>
      </p:pic>
      <p:pic>
        <p:nvPicPr>
          <p:cNvPr id="13" name="Picture 12" descr="Flashcard PS4_doc2-43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340" y="868680"/>
            <a:ext cx="1958975" cy="2644775"/>
          </a:xfrm>
          <a:prstGeom prst="rect">
            <a:avLst/>
          </a:prstGeom>
        </p:spPr>
      </p:pic>
      <p:pic>
        <p:nvPicPr>
          <p:cNvPr id="15" name="Picture 14" descr="Flashcard PS4_doc4-54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868680"/>
            <a:ext cx="1986915" cy="2640965"/>
          </a:xfrm>
          <a:prstGeom prst="rect">
            <a:avLst/>
          </a:prstGeom>
        </p:spPr>
      </p:pic>
      <p:pic>
        <p:nvPicPr>
          <p:cNvPr id="17" name="Picture 16" descr="Flashcard PS4_doc1-29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802640"/>
            <a:ext cx="1958975" cy="2702560"/>
          </a:xfrm>
          <a:prstGeom prst="rect">
            <a:avLst/>
          </a:prstGeom>
        </p:spPr>
      </p:pic>
      <p:pic>
        <p:nvPicPr>
          <p:cNvPr id="20" name="Picture 19" descr="Flashcard PS4_doc2-63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623945"/>
            <a:ext cx="1951355" cy="2651760"/>
          </a:xfrm>
          <a:prstGeom prst="rect">
            <a:avLst/>
          </a:prstGeom>
        </p:spPr>
      </p:pic>
      <p:pic>
        <p:nvPicPr>
          <p:cNvPr id="26" name="Picture 25" descr="Flashcard PS4_doc4-61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6160" y="3505200"/>
            <a:ext cx="1981200" cy="2770505"/>
          </a:xfrm>
          <a:prstGeom prst="rect">
            <a:avLst/>
          </a:prstGeom>
        </p:spPr>
      </p:pic>
      <p:pic>
        <p:nvPicPr>
          <p:cNvPr id="28" name="Content Placeholder 27" descr="Flashcard PS4_doc4-13(1)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6324600" y="3513455"/>
            <a:ext cx="1958975" cy="2769870"/>
          </a:xfrm>
          <a:prstGeom prst="rect">
            <a:avLst/>
          </a:prstGeom>
        </p:spPr>
      </p:pic>
      <p:pic>
        <p:nvPicPr>
          <p:cNvPr id="30" name="Picture 29" descr="Flashcard PS4_doc4-29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4950" y="3505200"/>
            <a:ext cx="19589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37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sp>
        <p:nvSpPr>
          <p:cNvPr id="48" name="Rounded Rectangular Callout 47"/>
          <p:cNvSpPr/>
          <p:nvPr/>
        </p:nvSpPr>
        <p:spPr>
          <a:xfrm>
            <a:off x="4598670" y="990600"/>
            <a:ext cx="2995295" cy="1045210"/>
          </a:xfrm>
          <a:prstGeom prst="wedgeRoundRectCallout">
            <a:avLst>
              <a:gd name="adj1" fmla="val 37025"/>
              <a:gd name="adj2" fmla="val 79008"/>
              <a:gd name="adj3" fmla="val 16667"/>
            </a:avLst>
          </a:prstGeom>
          <a:solidFill>
            <a:schemeClr val="bg1"/>
          </a:solidFill>
          <a:ln w="38100">
            <a:solidFill>
              <a:srgbClr val="DAA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travel.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12" end="210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0" y="2438400"/>
            <a:ext cx="495300" cy="495300"/>
          </a:xfrm>
          <a:prstGeom prst="rect">
            <a:avLst/>
          </a:prstGeom>
        </p:spPr>
      </p:pic>
      <p:pic>
        <p:nvPicPr>
          <p:cNvPr id="13" name="Picture 12" descr="Flashcard PS4_doc2-43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2590800"/>
            <a:ext cx="2787015" cy="3332480"/>
          </a:xfrm>
          <a:prstGeom prst="rect">
            <a:avLst/>
          </a:prstGeom>
        </p:spPr>
      </p:pic>
      <p:pic>
        <p:nvPicPr>
          <p:cNvPr id="15" name="Picture 14" descr="Flashcard PS4_doc4-54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2590800"/>
            <a:ext cx="2787015" cy="3339465"/>
          </a:xfrm>
          <a:prstGeom prst="rect">
            <a:avLst/>
          </a:prstGeom>
        </p:spPr>
      </p:pic>
      <p:pic>
        <p:nvPicPr>
          <p:cNvPr id="3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85" end="24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8670" y="2514600"/>
            <a:ext cx="495300" cy="495300"/>
          </a:xfrm>
          <a:prstGeom prst="rect">
            <a:avLst/>
          </a:prstGeom>
        </p:spPr>
      </p:pic>
      <p:pic>
        <p:nvPicPr>
          <p:cNvPr id="10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2" end="290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9302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5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lashcard PS4_doc4-61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35" y="1761490"/>
            <a:ext cx="2787015" cy="3342640"/>
          </a:xfrm>
          <a:prstGeom prst="rect">
            <a:avLst/>
          </a:prstGeom>
        </p:spPr>
      </p:pic>
      <p:pic>
        <p:nvPicPr>
          <p:cNvPr id="20" name="Picture 19" descr="Flashcard PS4_doc2-63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175" y="1754505"/>
            <a:ext cx="2787650" cy="33496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1</a:t>
            </a:r>
          </a:p>
        </p:txBody>
      </p:sp>
      <p:pic>
        <p:nvPicPr>
          <p:cNvPr id="12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6" end="80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2200" y="5181600"/>
            <a:ext cx="495300" cy="495300"/>
          </a:xfrm>
          <a:prstGeom prst="rect">
            <a:avLst/>
          </a:prstGeom>
        </p:spPr>
      </p:pic>
      <p:pic>
        <p:nvPicPr>
          <p:cNvPr id="3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93" end="165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00" y="5257800"/>
            <a:ext cx="495300" cy="495300"/>
          </a:xfrm>
          <a:prstGeom prst="rect">
            <a:avLst/>
          </a:prstGeom>
        </p:spPr>
      </p:pic>
      <p:pic>
        <p:nvPicPr>
          <p:cNvPr id="10" name="Track 8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96" end="118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7400" y="5257800"/>
            <a:ext cx="495300" cy="495300"/>
          </a:xfrm>
          <a:prstGeom prst="rect">
            <a:avLst/>
          </a:prstGeom>
        </p:spPr>
      </p:pic>
      <p:pic>
        <p:nvPicPr>
          <p:cNvPr id="17" name="Picture 16" descr="Flashcard PS4_doc1-29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20" y="1771015"/>
            <a:ext cx="2684145" cy="3333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32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</TotalTime>
  <Words>1021</Words>
  <Application>Microsoft Office PowerPoint</Application>
  <PresentationFormat>Widescreen</PresentationFormat>
  <Paragraphs>184</Paragraphs>
  <Slides>19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#9Slide02 Noi dung dai</vt:lpstr>
      <vt:lpstr>#9Slide02 Tieu de dai</vt:lpstr>
      <vt:lpstr>Arial</vt:lpstr>
      <vt:lpstr>Calibri</vt:lpstr>
      <vt:lpstr>Calibri Light</vt:lpstr>
      <vt:lpstr>Comic Sans MS</vt:lpstr>
      <vt:lpstr>Lucida Calligraphy</vt:lpstr>
      <vt:lpstr>Times New Roman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14 – TRAVELLING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82</cp:revision>
  <dcterms:created xsi:type="dcterms:W3CDTF">2022-03-21T01:59:00Z</dcterms:created>
  <dcterms:modified xsi:type="dcterms:W3CDTF">2024-01-30T04:31:34Z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086577622F184BB2887F67C2F61E4EC8_13</vt:lpwstr>
  </property>
  <property fmtid="{D5CDD505-2E9C-101B-9397-08002B2CF9AE}" pid="3" name="KSOProductBuildVer">
    <vt:lpwstr>1033-12.2.0.13266</vt:lpwstr>
  </property>
</Properties>
</file>