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Lst>
  <p:notesMasterIdLst>
    <p:notesMasterId r:id="rId24"/>
  </p:notesMasterIdLst>
  <p:sldIdLst>
    <p:sldId id="256" r:id="rId2"/>
    <p:sldId id="266" r:id="rId3"/>
    <p:sldId id="267" r:id="rId4"/>
    <p:sldId id="268" r:id="rId5"/>
    <p:sldId id="269" r:id="rId6"/>
    <p:sldId id="270" r:id="rId7"/>
    <p:sldId id="278" r:id="rId8"/>
    <p:sldId id="273" r:id="rId9"/>
    <p:sldId id="271" r:id="rId10"/>
    <p:sldId id="272" r:id="rId11"/>
    <p:sldId id="274" r:id="rId12"/>
    <p:sldId id="275" r:id="rId13"/>
    <p:sldId id="276" r:id="rId14"/>
    <p:sldId id="277" r:id="rId15"/>
    <p:sldId id="258" r:id="rId16"/>
    <p:sldId id="259" r:id="rId17"/>
    <p:sldId id="260" r:id="rId18"/>
    <p:sldId id="261" r:id="rId19"/>
    <p:sldId id="262" r:id="rId20"/>
    <p:sldId id="263" r:id="rId21"/>
    <p:sldId id="264" r:id="rId22"/>
    <p:sldId id="265" r:id="rId23"/>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51" d="100"/>
          <a:sy n="51" d="100"/>
        </p:scale>
        <p:origin x="-1044" y="-288"/>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5B07E10E-2A40-4CCB-BB51-2B4336067C36}" type="datetimeFigureOut">
              <a:rPr lang="vi-VN" smtClean="0"/>
              <a:t>01/05/2024</a:t>
            </a:fld>
            <a:endParaRPr lang="vi-VN"/>
          </a:p>
        </p:txBody>
      </p:sp>
      <p:sp>
        <p:nvSpPr>
          <p:cNvPr id="4" name="Slide Image Placeholder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6BAD58D6-B6D1-454C-AB9F-615221B4AEFC}" type="slidenum">
              <a:rPr lang="vi-VN" smtClean="0"/>
              <a:t>‹#›</a:t>
            </a:fld>
            <a:endParaRPr lang="vi-VN"/>
          </a:p>
        </p:txBody>
      </p:sp>
    </p:spTree>
    <p:extLst>
      <p:ext uri="{BB962C8B-B14F-4D97-AF65-F5344CB8AC3E}">
        <p14:creationId xmlns:p14="http://schemas.microsoft.com/office/powerpoint/2010/main" val="96374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853440" y="1645920"/>
            <a:ext cx="12562637" cy="2194560"/>
          </a:xfrm>
          <a:ln>
            <a:noFill/>
          </a:ln>
        </p:spPr>
        <p:txBody>
          <a:bodyPr vert="horz" tIns="0" rIns="26124"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80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853440" y="3874243"/>
            <a:ext cx="12567514" cy="2103120"/>
          </a:xfrm>
        </p:spPr>
        <p:txBody>
          <a:bodyPr lIns="0" rIns="26124"/>
          <a:lstStyle>
            <a:lvl1pPr marL="0" marR="65311" indent="0" algn="r">
              <a:buNone/>
              <a:defRPr>
                <a:solidFill>
                  <a:schemeClr val="tx1"/>
                </a:solidFill>
              </a:defRPr>
            </a:lvl1pPr>
            <a:lvl2pPr marL="653110" indent="0" algn="ctr">
              <a:buNone/>
            </a:lvl2pPr>
            <a:lvl3pPr marL="1306220" indent="0" algn="ctr">
              <a:buNone/>
            </a:lvl3pPr>
            <a:lvl4pPr marL="1959331" indent="0" algn="ctr">
              <a:buNone/>
            </a:lvl4pPr>
            <a:lvl5pPr marL="2612441" indent="0" algn="ctr">
              <a:buNone/>
            </a:lvl5pPr>
            <a:lvl6pPr marL="3265551" indent="0" algn="ctr">
              <a:buNone/>
            </a:lvl6pPr>
            <a:lvl7pPr marL="3918661" indent="0" algn="ctr">
              <a:buNone/>
            </a:lvl7pPr>
            <a:lvl8pPr marL="4571771" indent="0" algn="ctr">
              <a:buNone/>
            </a:lvl8pPr>
            <a:lvl9pPr marL="5224882"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C295150-4FD7-4802-B0EB-D52217513A72}" type="datetime1">
              <a:rPr lang="en-US" smtClean="0"/>
              <a:pPr/>
              <a:t>5/1/2024</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F36DD0FD-55B0-48C4-8AF2-8A69533EDFC3}"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61895A-832A-4167-BE9B-7448CA062309}" type="datetime1">
              <a:rPr lang="en-US" smtClean="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1097282"/>
            <a:ext cx="3291840" cy="6254116"/>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731520" y="1097282"/>
            <a:ext cx="9631680" cy="625411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7571FF-D602-4BB6-9683-7A1E909D4296}" type="datetime1">
              <a:rPr lang="en-US" smtClean="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392BEB-5202-498C-89F7-BBD3BEE1B887}" type="datetime1">
              <a:rPr lang="en-US" smtClean="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48563" y="1580083"/>
            <a:ext cx="12435840" cy="1634947"/>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8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848563" y="3245597"/>
            <a:ext cx="12435840" cy="1811654"/>
          </a:xfrm>
        </p:spPr>
        <p:txBody>
          <a:bodyPr lIns="65311" rIns="65311" anchor="t"/>
          <a:lstStyle>
            <a:lvl1pPr marL="0" indent="0">
              <a:buNone/>
              <a:defRPr sz="3100">
                <a:solidFill>
                  <a:schemeClr val="tx1"/>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844906"/>
            <a:ext cx="13167360" cy="13716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731520" y="2304102"/>
            <a:ext cx="6461760" cy="5321808"/>
          </a:xfrm>
        </p:spPr>
        <p:txBody>
          <a:bodyPr/>
          <a:lstStyle>
            <a:lvl1pPr>
              <a:defRPr sz="3700"/>
            </a:lvl1pPr>
            <a:lvl2pPr>
              <a:defRPr sz="3400"/>
            </a:lvl2pPr>
            <a:lvl3pPr>
              <a:defRPr sz="2900"/>
            </a:lvl3pPr>
            <a:lvl4pPr>
              <a:defRPr sz="2600"/>
            </a:lvl4pPr>
            <a:lvl5pPr>
              <a:defRPr sz="2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437120" y="2304102"/>
            <a:ext cx="6461760" cy="5321808"/>
          </a:xfrm>
        </p:spPr>
        <p:txBody>
          <a:bodyPr/>
          <a:lstStyle>
            <a:lvl1pPr>
              <a:defRPr sz="3700"/>
            </a:lvl1pPr>
            <a:lvl2pPr>
              <a:defRPr sz="3400"/>
            </a:lvl2pPr>
            <a:lvl3pPr>
              <a:defRPr sz="2900"/>
            </a:lvl3pPr>
            <a:lvl4pPr>
              <a:defRPr sz="2600"/>
            </a:lvl4pPr>
            <a:lvl5pPr>
              <a:defRPr sz="2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2847B31-A4E1-4FCE-8661-5EC33A675437}" type="datetime1">
              <a:rPr lang="en-US" smtClean="0"/>
              <a:pPr/>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844906"/>
            <a:ext cx="13167360" cy="1371600"/>
          </a:xfrm>
        </p:spPr>
        <p:txBody>
          <a:bodyPr tIns="65311"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31520" y="2226298"/>
            <a:ext cx="6464301" cy="791222"/>
          </a:xfrm>
        </p:spPr>
        <p:txBody>
          <a:bodyPr lIns="65311" tIns="0" rIns="65311" bIns="0" anchor="ctr">
            <a:noAutofit/>
          </a:bodyPr>
          <a:lstStyle>
            <a:lvl1pPr marL="0" indent="0">
              <a:buNone/>
              <a:defRPr sz="3400" b="1" cap="none" baseline="0">
                <a:solidFill>
                  <a:schemeClr val="tx2"/>
                </a:solidFill>
                <a:effectLst/>
              </a:defRPr>
            </a:lvl1pPr>
            <a:lvl2pPr>
              <a:buNone/>
              <a:defRPr sz="2900" b="1"/>
            </a:lvl2pPr>
            <a:lvl3pPr>
              <a:buNone/>
              <a:defRPr sz="2600" b="1"/>
            </a:lvl3pPr>
            <a:lvl4pPr>
              <a:buNone/>
              <a:defRPr sz="2300" b="1"/>
            </a:lvl4pPr>
            <a:lvl5pPr>
              <a:buNone/>
              <a:defRPr sz="23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7432041" y="2231709"/>
            <a:ext cx="6466840" cy="785812"/>
          </a:xfrm>
        </p:spPr>
        <p:txBody>
          <a:bodyPr lIns="65311" tIns="0" rIns="65311" bIns="0" anchor="ctr"/>
          <a:lstStyle>
            <a:lvl1pPr marL="0" indent="0">
              <a:buNone/>
              <a:defRPr sz="3400" b="1" cap="none" baseline="0">
                <a:solidFill>
                  <a:schemeClr val="tx2"/>
                </a:solidFill>
                <a:effectLst/>
              </a:defRPr>
            </a:lvl1pPr>
            <a:lvl2pPr>
              <a:buNone/>
              <a:defRPr sz="2900" b="1"/>
            </a:lvl2pPr>
            <a:lvl3pPr>
              <a:buNone/>
              <a:defRPr sz="2600" b="1"/>
            </a:lvl3pPr>
            <a:lvl4pPr>
              <a:buNone/>
              <a:defRPr sz="2300" b="1"/>
            </a:lvl4pPr>
            <a:lvl5pPr>
              <a:buNone/>
              <a:defRPr sz="23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731520" y="3017520"/>
            <a:ext cx="6464301" cy="4614864"/>
          </a:xfrm>
        </p:spPr>
        <p:txBody>
          <a:bodyPr tIns="0"/>
          <a:lstStyle>
            <a:lvl1pPr>
              <a:defRPr sz="3100"/>
            </a:lvl1pPr>
            <a:lvl2pPr>
              <a:defRPr sz="2900"/>
            </a:lvl2pPr>
            <a:lvl3pPr>
              <a:defRPr sz="2600"/>
            </a:lvl3pPr>
            <a:lvl4pPr>
              <a:defRPr sz="2300"/>
            </a:lvl4pPr>
            <a:lvl5pPr>
              <a:defRPr sz="2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7432041" y="3017520"/>
            <a:ext cx="6466840" cy="4614864"/>
          </a:xfrm>
        </p:spPr>
        <p:txBody>
          <a:bodyPr tIns="0"/>
          <a:lstStyle>
            <a:lvl1pPr>
              <a:defRPr sz="3100"/>
            </a:lvl1pPr>
            <a:lvl2pPr>
              <a:defRPr sz="2900"/>
            </a:lvl2pPr>
            <a:lvl3pPr>
              <a:defRPr sz="2600"/>
            </a:lvl3pPr>
            <a:lvl4pPr>
              <a:defRPr sz="2300"/>
            </a:lvl4pPr>
            <a:lvl5pPr>
              <a:defRPr sz="2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CAD832D-B7F8-4A85-B115-3F84BE9AC26D}" type="datetime1">
              <a:rPr lang="en-US" smtClean="0"/>
              <a:pPr/>
              <a:t>5/1/2024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1520" y="844906"/>
            <a:ext cx="13289280" cy="1371600"/>
          </a:xfrm>
        </p:spPr>
        <p:txBody>
          <a:bodyPr vert="horz" tIns="65311"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71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10B34F3-05F7-41C1-B84E-68CE2E00C83C}" type="datetime1">
              <a:rPr lang="en-US" smtClean="0"/>
              <a:pPr/>
              <a:t>5/1/2024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5/1/2024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617222"/>
            <a:ext cx="4389120" cy="1394460"/>
          </a:xfrm>
        </p:spPr>
        <p:txBody>
          <a:bodyPr lIns="0" anchor="b">
            <a:noAutofit/>
          </a:bodyPr>
          <a:lstStyle>
            <a:lvl1pPr algn="l" rtl="0">
              <a:spcBef>
                <a:spcPct val="0"/>
              </a:spcBef>
              <a:buNone/>
              <a:defRPr sz="37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097280" y="2011680"/>
            <a:ext cx="4389120" cy="5486400"/>
          </a:xfrm>
        </p:spPr>
        <p:txBody>
          <a:bodyPr lIns="26124" rIns="26124"/>
          <a:lstStyle>
            <a:lvl1pPr marL="0" indent="0" algn="l">
              <a:buNone/>
              <a:defRPr sz="2000"/>
            </a:lvl1pPr>
            <a:lvl2pPr indent="0" algn="l">
              <a:buNone/>
              <a:defRPr sz="1700"/>
            </a:lvl2pPr>
            <a:lvl3pPr indent="0" algn="l">
              <a:buNone/>
              <a:defRPr sz="1400"/>
            </a:lvl3pPr>
            <a:lvl4pPr indent="0" algn="l">
              <a:buNone/>
              <a:defRPr sz="1300"/>
            </a:lvl4pPr>
            <a:lvl5pPr indent="0" algn="l">
              <a:buNone/>
              <a:defRPr sz="13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5720080" y="2011680"/>
            <a:ext cx="8178800" cy="5486400"/>
          </a:xfrm>
        </p:spPr>
        <p:txBody>
          <a:bodyPr tIns="0"/>
          <a:lstStyle>
            <a:lvl1pPr>
              <a:defRPr sz="4000"/>
            </a:lvl1pPr>
            <a:lvl2pPr>
              <a:defRPr sz="3700"/>
            </a:lvl2pPr>
            <a:lvl3pPr>
              <a:defRPr sz="3400"/>
            </a:lvl3pPr>
            <a:lvl4pPr>
              <a:defRPr sz="2900"/>
            </a:lvl4pPr>
            <a:lvl5pPr>
              <a:defRPr sz="2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E57738-F4B0-48EA-9B71-E0F723F8BF6C}" type="datetime1">
              <a:rPr lang="en-US" smtClean="0"/>
              <a:pPr/>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5065205" y="1329692"/>
            <a:ext cx="8412480" cy="493776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130622" tIns="65311" rIns="130622" bIns="65311" rtlCol="0" anchor="ctr"/>
          <a:lstStyle/>
          <a:p>
            <a:pPr algn="ctr" eaLnBrk="1" latinLnBrk="0" hangingPunct="1"/>
            <a:endParaRPr kumimoji="0" lang="en-US"/>
          </a:p>
        </p:txBody>
      </p:sp>
      <p:sp>
        <p:nvSpPr>
          <p:cNvPr id="12" name="Right Triangle 11"/>
          <p:cNvSpPr/>
          <p:nvPr/>
        </p:nvSpPr>
        <p:spPr>
          <a:xfrm rot="420000" flipV="1">
            <a:off x="12806614" y="6431723"/>
            <a:ext cx="248717" cy="18653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130622" tIns="65311" rIns="130622" bIns="65311" rtlCol="0" anchor="ctr"/>
          <a:lstStyle/>
          <a:p>
            <a:pPr algn="ctr" eaLnBrk="1" latinLnBrk="0" hangingPunct="1"/>
            <a:endParaRPr kumimoji="0" lang="en-US"/>
          </a:p>
        </p:txBody>
      </p:sp>
      <p:sp>
        <p:nvSpPr>
          <p:cNvPr id="2" name="Title 1"/>
          <p:cNvSpPr>
            <a:spLocks noGrp="1"/>
          </p:cNvSpPr>
          <p:nvPr>
            <p:ph type="title"/>
          </p:nvPr>
        </p:nvSpPr>
        <p:spPr>
          <a:xfrm>
            <a:off x="975360" y="1412396"/>
            <a:ext cx="3540557" cy="1899145"/>
          </a:xfrm>
        </p:spPr>
        <p:txBody>
          <a:bodyPr vert="horz" lIns="65311" tIns="65311" rIns="65311" bIns="65311" anchor="b"/>
          <a:lstStyle>
            <a:lvl1pPr algn="l">
              <a:buNone/>
              <a:defRPr sz="29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75360" y="3394542"/>
            <a:ext cx="3535680" cy="2615184"/>
          </a:xfrm>
        </p:spPr>
        <p:txBody>
          <a:bodyPr lIns="91435" rIns="65311" bIns="65311" anchor="t"/>
          <a:lstStyle>
            <a:lvl1pPr marL="0" indent="0" algn="l">
              <a:spcBef>
                <a:spcPts val="357"/>
              </a:spcBef>
              <a:buFontTx/>
              <a:buNone/>
              <a:defRPr sz="1900"/>
            </a:lvl1pPr>
            <a:lvl2pPr>
              <a:defRPr sz="1700"/>
            </a:lvl2pPr>
            <a:lvl3pPr>
              <a:defRPr sz="1400"/>
            </a:lvl3pPr>
            <a:lvl4pPr>
              <a:defRPr sz="1300"/>
            </a:lvl4pPr>
            <a:lvl5pPr>
              <a:defRPr sz="13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pPr/>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2923520" y="7627621"/>
            <a:ext cx="975360" cy="438150"/>
          </a:xfrm>
        </p:spPr>
        <p:txBody>
          <a:bodyPr/>
          <a:lstStyle/>
          <a:p>
            <a:fld id="{F36DD0FD-55B0-48C4-8AF2-8A69533EDFC3}" type="slidenum">
              <a:rPr lang="en-US" smtClean="0"/>
              <a:pPr/>
              <a:t>‹#›</a:t>
            </a:fld>
            <a:endParaRPr lang="en-US"/>
          </a:p>
        </p:txBody>
      </p:sp>
      <p:sp>
        <p:nvSpPr>
          <p:cNvPr id="3" name="Picture Placeholder 2"/>
          <p:cNvSpPr>
            <a:spLocks noGrp="1"/>
          </p:cNvSpPr>
          <p:nvPr>
            <p:ph type="pic" idx="1"/>
          </p:nvPr>
        </p:nvSpPr>
        <p:spPr>
          <a:xfrm rot="420000">
            <a:off x="5577269" y="1439420"/>
            <a:ext cx="7388352" cy="4718304"/>
          </a:xfrm>
          <a:prstGeom prst="rect">
            <a:avLst/>
          </a:prstGeom>
          <a:solidFill>
            <a:schemeClr val="bg2"/>
          </a:solidFill>
          <a:ln w="3000" cap="rnd">
            <a:solidFill>
              <a:srgbClr val="C0C0C0"/>
            </a:solidFill>
            <a:round/>
          </a:ln>
          <a:effectLst/>
        </p:spPr>
        <p:txBody>
          <a:bodyPr/>
          <a:lstStyle>
            <a:lvl1pPr marL="0" indent="0">
              <a:buNone/>
              <a:defRPr sz="4600"/>
            </a:lvl1pPr>
          </a:lstStyle>
          <a:p>
            <a:r>
              <a:rPr kumimoji="0" lang="en-US" smtClean="0"/>
              <a:t>Click icon to add picture</a:t>
            </a:r>
            <a:endParaRPr kumimoji="0" lang="en-US" dirty="0"/>
          </a:p>
        </p:txBody>
      </p:sp>
      <p:sp>
        <p:nvSpPr>
          <p:cNvPr id="10" name="Freeform 9"/>
          <p:cNvSpPr>
            <a:spLocks/>
          </p:cNvSpPr>
          <p:nvPr/>
        </p:nvSpPr>
        <p:spPr bwMode="auto">
          <a:xfrm flipV="1">
            <a:off x="-15240" y="6979920"/>
            <a:ext cx="14660880" cy="124968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30622" tIns="65311" rIns="130622" bIns="65311"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7010400" y="7463791"/>
            <a:ext cx="7620000" cy="76581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30622" tIns="65311" rIns="130622" bIns="65311"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5240" y="-8573"/>
            <a:ext cx="14660880" cy="124968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30622" tIns="65311" rIns="130622" bIns="65311"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7010400" y="-8572"/>
            <a:ext cx="7620000" cy="76581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30622" tIns="65311" rIns="130622" bIns="65311"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731520" y="844906"/>
            <a:ext cx="13167360" cy="1371600"/>
          </a:xfrm>
          <a:prstGeom prst="rect">
            <a:avLst/>
          </a:prstGeom>
        </p:spPr>
        <p:txBody>
          <a:bodyPr vert="horz" lIns="0" tIns="65311"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731520" y="2322576"/>
            <a:ext cx="13167360" cy="5266944"/>
          </a:xfrm>
          <a:prstGeom prst="rect">
            <a:avLst/>
          </a:prstGeom>
        </p:spPr>
        <p:txBody>
          <a:bodyPr vert="horz" lIns="130622" tIns="65311" rIns="130622" bIns="65311">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731520" y="7627621"/>
            <a:ext cx="3413760" cy="438150"/>
          </a:xfrm>
          <a:prstGeom prst="rect">
            <a:avLst/>
          </a:prstGeom>
        </p:spPr>
        <p:txBody>
          <a:bodyPr vert="horz" lIns="0" tIns="0" rIns="0" bIns="0" anchor="b"/>
          <a:lstStyle>
            <a:lvl1pPr algn="l" eaLnBrk="1" latinLnBrk="0" hangingPunct="1">
              <a:defRPr kumimoji="0" sz="1700">
                <a:solidFill>
                  <a:schemeClr val="tx2">
                    <a:shade val="90000"/>
                  </a:schemeClr>
                </a:solidFill>
              </a:defRPr>
            </a:lvl1pPr>
          </a:lstStyle>
          <a:p>
            <a:fld id="{F1909345-DEE0-4B07-8E32-441AC9DA095E}" type="datetime1">
              <a:rPr lang="en-US" smtClean="0"/>
              <a:pPr/>
              <a:t>5/1/2024</a:t>
            </a:fld>
            <a:endParaRPr lang="en-US" dirty="0"/>
          </a:p>
        </p:txBody>
      </p:sp>
      <p:sp>
        <p:nvSpPr>
          <p:cNvPr id="22" name="Footer Placeholder 21"/>
          <p:cNvSpPr>
            <a:spLocks noGrp="1"/>
          </p:cNvSpPr>
          <p:nvPr>
            <p:ph type="ftr" sz="quarter" idx="3"/>
          </p:nvPr>
        </p:nvSpPr>
        <p:spPr>
          <a:xfrm>
            <a:off x="4267200" y="7627621"/>
            <a:ext cx="5364480" cy="438150"/>
          </a:xfrm>
          <a:prstGeom prst="rect">
            <a:avLst/>
          </a:prstGeom>
        </p:spPr>
        <p:txBody>
          <a:bodyPr vert="horz" lIns="0" tIns="0" rIns="0" bIns="0" anchor="b"/>
          <a:lstStyle>
            <a:lvl1pPr algn="l" eaLnBrk="1" latinLnBrk="0" hangingPunct="1">
              <a:defRPr kumimoji="0" sz="17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12679680" y="7627621"/>
            <a:ext cx="1219200" cy="438150"/>
          </a:xfrm>
          <a:prstGeom prst="rect">
            <a:avLst/>
          </a:prstGeom>
        </p:spPr>
        <p:txBody>
          <a:bodyPr vert="horz" lIns="0" tIns="0" rIns="0" bIns="0" anchor="b"/>
          <a:lstStyle>
            <a:lvl1pPr algn="r" eaLnBrk="1" latinLnBrk="0" hangingPunct="1">
              <a:defRPr kumimoji="0" sz="1700">
                <a:solidFill>
                  <a:schemeClr val="tx2">
                    <a:shade val="90000"/>
                  </a:schemeClr>
                </a:solidFill>
              </a:defRPr>
            </a:lvl1pPr>
          </a:lstStyle>
          <a:p>
            <a:fld id="{F36DD0FD-55B0-48C4-8AF2-8A69533EDFC3}" type="slidenum">
              <a:rPr lang="en-US" smtClean="0"/>
              <a:pPr/>
              <a:t>‹#›</a:t>
            </a:fld>
            <a:endParaRPr lang="en-US" dirty="0"/>
          </a:p>
        </p:txBody>
      </p:sp>
      <p:grpSp>
        <p:nvGrpSpPr>
          <p:cNvPr id="2" name="Group 1"/>
          <p:cNvGrpSpPr/>
          <p:nvPr/>
        </p:nvGrpSpPr>
        <p:grpSpPr>
          <a:xfrm>
            <a:off x="-30427" y="242890"/>
            <a:ext cx="14688877" cy="779069"/>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sldNum="0" hdr="0" ftr="0" dt="0"/>
  <p:txStyles>
    <p:titleStyle>
      <a:lvl1pPr algn="l" rtl="0" eaLnBrk="1" latinLnBrk="0" hangingPunct="1">
        <a:spcBef>
          <a:spcPct val="0"/>
        </a:spcBef>
        <a:buNone/>
        <a:defRPr kumimoji="0" sz="7100" b="0" kern="1200">
          <a:ln>
            <a:noFill/>
          </a:ln>
          <a:solidFill>
            <a:schemeClr val="tx2"/>
          </a:solidFill>
          <a:effectLst/>
          <a:latin typeface="+mj-lt"/>
          <a:ea typeface="+mj-ea"/>
          <a:cs typeface="+mj-cs"/>
        </a:defRPr>
      </a:lvl1pPr>
    </p:titleStyle>
    <p:bodyStyle>
      <a:lvl1pPr marL="391866" indent="-391866" algn="l" rtl="0" eaLnBrk="1" latinLnBrk="0" hangingPunct="1">
        <a:spcBef>
          <a:spcPct val="20000"/>
        </a:spcBef>
        <a:buClr>
          <a:schemeClr val="accent3"/>
        </a:buClr>
        <a:buSzPct val="95000"/>
        <a:buFont typeface="Wingdings 2"/>
        <a:buChar char=""/>
        <a:defRPr kumimoji="0" sz="3700" kern="1200">
          <a:solidFill>
            <a:schemeClr val="tx1"/>
          </a:solidFill>
          <a:latin typeface="+mn-lt"/>
          <a:ea typeface="+mn-ea"/>
          <a:cs typeface="+mn-cs"/>
        </a:defRPr>
      </a:lvl1pPr>
      <a:lvl2pPr marL="914354" indent="-352680" algn="l" rtl="0" eaLnBrk="1" latinLnBrk="0" hangingPunct="1">
        <a:spcBef>
          <a:spcPct val="20000"/>
        </a:spcBef>
        <a:buClr>
          <a:schemeClr val="accent1"/>
        </a:buClr>
        <a:buSzPct val="85000"/>
        <a:buFont typeface="Wingdings 2"/>
        <a:buChar char=""/>
        <a:defRPr kumimoji="0" sz="3400" kern="1200">
          <a:solidFill>
            <a:schemeClr val="tx1"/>
          </a:solidFill>
          <a:latin typeface="+mn-lt"/>
          <a:ea typeface="+mn-ea"/>
          <a:cs typeface="+mn-cs"/>
        </a:defRPr>
      </a:lvl2pPr>
      <a:lvl3pPr marL="1306220" indent="-352680" algn="l" rtl="0" eaLnBrk="1" latinLnBrk="0" hangingPunct="1">
        <a:spcBef>
          <a:spcPct val="20000"/>
        </a:spcBef>
        <a:buClr>
          <a:schemeClr val="accent2"/>
        </a:buClr>
        <a:buSzPct val="70000"/>
        <a:buFont typeface="Wingdings 2"/>
        <a:buChar char=""/>
        <a:defRPr kumimoji="0" sz="3000" kern="1200">
          <a:solidFill>
            <a:schemeClr val="tx1"/>
          </a:solidFill>
          <a:latin typeface="+mn-lt"/>
          <a:ea typeface="+mn-ea"/>
          <a:cs typeface="+mn-cs"/>
        </a:defRPr>
      </a:lvl3pPr>
      <a:lvl4pPr marL="1698087" indent="-300431" algn="l" rtl="0" eaLnBrk="1" latinLnBrk="0" hangingPunct="1">
        <a:spcBef>
          <a:spcPct val="20000"/>
        </a:spcBef>
        <a:buClr>
          <a:schemeClr val="accent3"/>
        </a:buClr>
        <a:buSzPct val="65000"/>
        <a:buFont typeface="Wingdings 2"/>
        <a:buChar char=""/>
        <a:defRPr kumimoji="0" sz="2900" kern="1200">
          <a:solidFill>
            <a:schemeClr val="tx1"/>
          </a:solidFill>
          <a:latin typeface="+mn-lt"/>
          <a:ea typeface="+mn-ea"/>
          <a:cs typeface="+mn-cs"/>
        </a:defRPr>
      </a:lvl4pPr>
      <a:lvl5pPr marL="2089953" indent="-300431" algn="l" rtl="0" eaLnBrk="1" latinLnBrk="0" hangingPunct="1">
        <a:spcBef>
          <a:spcPct val="20000"/>
        </a:spcBef>
        <a:buClr>
          <a:schemeClr val="accent4"/>
        </a:buClr>
        <a:buSzPct val="65000"/>
        <a:buFont typeface="Wingdings 2"/>
        <a:buChar char=""/>
        <a:defRPr kumimoji="0" sz="2900" kern="1200">
          <a:solidFill>
            <a:schemeClr val="tx1"/>
          </a:solidFill>
          <a:latin typeface="+mn-lt"/>
          <a:ea typeface="+mn-ea"/>
          <a:cs typeface="+mn-cs"/>
        </a:defRPr>
      </a:lvl5pPr>
      <a:lvl6pPr marL="2481819" indent="-300431" algn="l" rtl="0" eaLnBrk="1" latinLnBrk="0" hangingPunct="1">
        <a:spcBef>
          <a:spcPct val="20000"/>
        </a:spcBef>
        <a:buClr>
          <a:schemeClr val="accent5"/>
        </a:buClr>
        <a:buSzPct val="80000"/>
        <a:buFont typeface="Wingdings 2"/>
        <a:buChar char=""/>
        <a:defRPr kumimoji="0" sz="2600" kern="1200">
          <a:solidFill>
            <a:schemeClr val="tx1"/>
          </a:solidFill>
          <a:latin typeface="+mn-lt"/>
          <a:ea typeface="+mn-ea"/>
          <a:cs typeface="+mn-cs"/>
        </a:defRPr>
      </a:lvl6pPr>
      <a:lvl7pPr marL="2743063" indent="-261244" algn="l" rtl="0" eaLnBrk="1" latinLnBrk="0" hangingPunct="1">
        <a:spcBef>
          <a:spcPct val="20000"/>
        </a:spcBef>
        <a:buClr>
          <a:schemeClr val="accent6"/>
        </a:buClr>
        <a:buSzPct val="80000"/>
        <a:buFont typeface="Wingdings 2"/>
        <a:buChar char=""/>
        <a:defRPr kumimoji="0" sz="2300" kern="1200" baseline="0">
          <a:solidFill>
            <a:schemeClr val="tx1"/>
          </a:solidFill>
          <a:latin typeface="+mn-lt"/>
          <a:ea typeface="+mn-ea"/>
          <a:cs typeface="+mn-cs"/>
        </a:defRPr>
      </a:lvl7pPr>
      <a:lvl8pPr marL="3134929" indent="-261244" algn="l" rtl="0" eaLnBrk="1" latinLnBrk="0" hangingPunct="1">
        <a:spcBef>
          <a:spcPct val="20000"/>
        </a:spcBef>
        <a:buClr>
          <a:schemeClr val="tx2"/>
        </a:buClr>
        <a:buChar char="•"/>
        <a:defRPr kumimoji="0" sz="2300" kern="1200">
          <a:solidFill>
            <a:schemeClr val="tx1"/>
          </a:solidFill>
          <a:latin typeface="+mn-lt"/>
          <a:ea typeface="+mn-ea"/>
          <a:cs typeface="+mn-cs"/>
        </a:defRPr>
      </a:lvl8pPr>
      <a:lvl9pPr marL="3526795" indent="-261244" algn="l" rtl="0" eaLnBrk="1" latinLnBrk="0" hangingPunct="1">
        <a:spcBef>
          <a:spcPct val="20000"/>
        </a:spcBef>
        <a:buClr>
          <a:schemeClr val="tx2"/>
        </a:buClr>
        <a:buFontTx/>
        <a:buChar char="•"/>
        <a:defRPr kumimoji="0" sz="20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53110" algn="l" rtl="0" eaLnBrk="1" latinLnBrk="0" hangingPunct="1">
        <a:defRPr kumimoji="0" kern="1200">
          <a:solidFill>
            <a:schemeClr val="tx1"/>
          </a:solidFill>
          <a:latin typeface="+mn-lt"/>
          <a:ea typeface="+mn-ea"/>
          <a:cs typeface="+mn-cs"/>
        </a:defRPr>
      </a:lvl2pPr>
      <a:lvl3pPr marL="1306220" algn="l" rtl="0" eaLnBrk="1" latinLnBrk="0" hangingPunct="1">
        <a:defRPr kumimoji="0" kern="1200">
          <a:solidFill>
            <a:schemeClr val="tx1"/>
          </a:solidFill>
          <a:latin typeface="+mn-lt"/>
          <a:ea typeface="+mn-ea"/>
          <a:cs typeface="+mn-cs"/>
        </a:defRPr>
      </a:lvl3pPr>
      <a:lvl4pPr marL="1959331" algn="l" rtl="0" eaLnBrk="1" latinLnBrk="0" hangingPunct="1">
        <a:defRPr kumimoji="0" kern="1200">
          <a:solidFill>
            <a:schemeClr val="tx1"/>
          </a:solidFill>
          <a:latin typeface="+mn-lt"/>
          <a:ea typeface="+mn-ea"/>
          <a:cs typeface="+mn-cs"/>
        </a:defRPr>
      </a:lvl4pPr>
      <a:lvl5pPr marL="2612441" algn="l" rtl="0" eaLnBrk="1" latinLnBrk="0" hangingPunct="1">
        <a:defRPr kumimoji="0" kern="1200">
          <a:solidFill>
            <a:schemeClr val="tx1"/>
          </a:solidFill>
          <a:latin typeface="+mn-lt"/>
          <a:ea typeface="+mn-ea"/>
          <a:cs typeface="+mn-cs"/>
        </a:defRPr>
      </a:lvl5pPr>
      <a:lvl6pPr marL="3265551" algn="l" rtl="0" eaLnBrk="1" latinLnBrk="0" hangingPunct="1">
        <a:defRPr kumimoji="0" kern="1200">
          <a:solidFill>
            <a:schemeClr val="tx1"/>
          </a:solidFill>
          <a:latin typeface="+mn-lt"/>
          <a:ea typeface="+mn-ea"/>
          <a:cs typeface="+mn-cs"/>
        </a:defRPr>
      </a:lvl6pPr>
      <a:lvl7pPr marL="3918661" algn="l" rtl="0" eaLnBrk="1" latinLnBrk="0" hangingPunct="1">
        <a:defRPr kumimoji="0" kern="1200">
          <a:solidFill>
            <a:schemeClr val="tx1"/>
          </a:solidFill>
          <a:latin typeface="+mn-lt"/>
          <a:ea typeface="+mn-ea"/>
          <a:cs typeface="+mn-cs"/>
        </a:defRPr>
      </a:lvl7pPr>
      <a:lvl8pPr marL="4571771" algn="l" rtl="0" eaLnBrk="1" latinLnBrk="0" hangingPunct="1">
        <a:defRPr kumimoji="0" kern="1200">
          <a:solidFill>
            <a:schemeClr val="tx1"/>
          </a:solidFill>
          <a:latin typeface="+mn-lt"/>
          <a:ea typeface="+mn-ea"/>
          <a:cs typeface="+mn-cs"/>
        </a:defRPr>
      </a:lvl8pPr>
      <a:lvl9pPr marL="522488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hyperlink" Target="https://gamma.app" TargetMode="Externa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s://gamma.app"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png"/><Relationship Id="rId7" Type="http://schemas.openxmlformats.org/officeDocument/2006/relationships/hyperlink" Target="https://gamma.app"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hyperlink" Target="https://gamma.ap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hyperlink" Target="https://gamma.app"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hyperlink" Target="https://gamma.app" TargetMode="External"/></Relationships>
</file>

<file path=ppt/slides/_rels/slide3.xml.rels><?xml version="1.0" encoding="UTF-8" standalone="yes"?>
<Relationships xmlns="http://schemas.openxmlformats.org/package/2006/relationships"><Relationship Id="rId3" Type="http://schemas.microsoft.com/office/2007/relationships/media" Target="../media/media3.mp3"/><Relationship Id="rId7" Type="http://schemas.openxmlformats.org/officeDocument/2006/relationships/image" Target="../media/image6.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jpeg"/><Relationship Id="rId5" Type="http://schemas.openxmlformats.org/officeDocument/2006/relationships/slideLayout" Target="../slideLayouts/slideLayout12.xml"/><Relationship Id="rId4" Type="http://schemas.openxmlformats.org/officeDocument/2006/relationships/audio" Target="../media/media3.mp3"/></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6.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p:cNvPicPr>
            <a:picLocks noChangeAspect="1"/>
          </p:cNvPicPr>
          <p:nvPr/>
        </p:nvPicPr>
        <p:blipFill>
          <a:blip r:embed="rId5"/>
          <a:stretch>
            <a:fillRect/>
          </a:stretch>
        </p:blipFill>
        <p:spPr>
          <a:xfrm>
            <a:off x="9151620" y="0"/>
            <a:ext cx="5486400" cy="8229600"/>
          </a:xfrm>
          <a:prstGeom prst="rect">
            <a:avLst/>
          </a:prstGeom>
        </p:spPr>
      </p:pic>
      <p:sp>
        <p:nvSpPr>
          <p:cNvPr id="5" name="Text 2"/>
          <p:cNvSpPr/>
          <p:nvPr/>
        </p:nvSpPr>
        <p:spPr>
          <a:xfrm>
            <a:off x="833199" y="2223611"/>
            <a:ext cx="7477601" cy="1388745"/>
          </a:xfrm>
          <a:prstGeom prst="rect">
            <a:avLst/>
          </a:prstGeom>
          <a:noFill/>
          <a:ln/>
        </p:spPr>
        <p:txBody>
          <a:bodyPr wrap="square" rtlCol="0" anchor="t"/>
          <a:lstStyle/>
          <a:p>
            <a:pPr marL="0" indent="0">
              <a:lnSpc>
                <a:spcPts val="5468"/>
              </a:lnSpc>
              <a:buNone/>
            </a:pPr>
            <a:r>
              <a:rPr lang="en-US" sz="4374" b="1" dirty="0">
                <a:solidFill>
                  <a:srgbClr val="443728"/>
                </a:solidFill>
                <a:latin typeface="Crimson Pro" pitchFamily="34" charset="0"/>
                <a:ea typeface="Crimson Pro" pitchFamily="34" charset="-122"/>
                <a:cs typeface="Crimson Pro" pitchFamily="34" charset="-120"/>
              </a:rPr>
              <a:t>Khu Bảo Tồn Động Vật Hoang Dã Ngô-rông-gô-rô</a:t>
            </a:r>
            <a:endParaRPr lang="en-US" sz="4374" dirty="0"/>
          </a:p>
        </p:txBody>
      </p:sp>
      <p:sp>
        <p:nvSpPr>
          <p:cNvPr id="6" name="Text 3"/>
          <p:cNvSpPr/>
          <p:nvPr/>
        </p:nvSpPr>
        <p:spPr>
          <a:xfrm>
            <a:off x="833199" y="3945612"/>
            <a:ext cx="7477601" cy="1421606"/>
          </a:xfrm>
          <a:prstGeom prst="rect">
            <a:avLst/>
          </a:prstGeom>
          <a:noFill/>
          <a:ln/>
        </p:spPr>
        <p:txBody>
          <a:bodyPr wrap="square" rtlCol="0" anchor="t"/>
          <a:lstStyle/>
          <a:p>
            <a:pPr marL="0" indent="0">
              <a:lnSpc>
                <a:spcPts val="2799"/>
              </a:lnSpc>
              <a:buNone/>
            </a:pPr>
            <a:r>
              <a:rPr lang="en-US" sz="1750" dirty="0">
                <a:solidFill>
                  <a:srgbClr val="443728"/>
                </a:solidFill>
                <a:latin typeface="Open Sans" pitchFamily="34" charset="0"/>
                <a:ea typeface="Open Sans" pitchFamily="34" charset="-122"/>
                <a:cs typeface="Open Sans" pitchFamily="34" charset="-120"/>
              </a:rPr>
              <a:t>Khu bảo tồn động vật hoang dã Ngô-rông-gô-rô là một trong những địa điểm thiên nhiên đẹp nhất ở châu Phi. Với hệ sinh thái đa dạng và phong cảnh hùng vĩ, nơi đây là nơi sinh sống của nhiều loài động vật quý hiếm.</a:t>
            </a:r>
            <a:endParaRPr lang="en-US" sz="1750" dirty="0"/>
          </a:p>
        </p:txBody>
      </p:sp>
      <p:sp>
        <p:nvSpPr>
          <p:cNvPr id="7" name="Shape 4"/>
          <p:cNvSpPr/>
          <p:nvPr/>
        </p:nvSpPr>
        <p:spPr>
          <a:xfrm>
            <a:off x="833199" y="5633799"/>
            <a:ext cx="355402" cy="355402"/>
          </a:xfrm>
          <a:prstGeom prst="roundRect">
            <a:avLst>
              <a:gd name="adj" fmla="val 25726039"/>
            </a:avLst>
          </a:prstGeom>
          <a:noFill/>
          <a:ln w="7620">
            <a:solidFill>
              <a:srgbClr val="FFFFFF"/>
            </a:solidFill>
            <a:prstDash val="solid"/>
          </a:ln>
        </p:spPr>
      </p:sp>
      <p:pic>
        <p:nvPicPr>
          <p:cNvPr id="8" name="Image 1" descr="preencoded.png"/>
          <p:cNvPicPr>
            <a:picLocks noChangeAspect="1"/>
          </p:cNvPicPr>
          <p:nvPr/>
        </p:nvPicPr>
        <p:blipFill>
          <a:blip r:embed="rId6"/>
          <a:stretch>
            <a:fillRect/>
          </a:stretch>
        </p:blipFill>
        <p:spPr>
          <a:xfrm>
            <a:off x="840819" y="5641419"/>
            <a:ext cx="340162" cy="340162"/>
          </a:xfrm>
          <a:prstGeom prst="rect">
            <a:avLst/>
          </a:prstGeom>
        </p:spPr>
      </p:pic>
      <p:sp>
        <p:nvSpPr>
          <p:cNvPr id="9" name="Text 5"/>
          <p:cNvSpPr/>
          <p:nvPr/>
        </p:nvSpPr>
        <p:spPr>
          <a:xfrm>
            <a:off x="1299686" y="5617131"/>
            <a:ext cx="2486382" cy="388858"/>
          </a:xfrm>
          <a:prstGeom prst="rect">
            <a:avLst/>
          </a:prstGeom>
          <a:noFill/>
          <a:ln/>
        </p:spPr>
        <p:txBody>
          <a:bodyPr wrap="none" rtlCol="0" anchor="t"/>
          <a:lstStyle/>
          <a:p>
            <a:pPr marL="0" indent="0" algn="l">
              <a:lnSpc>
                <a:spcPts val="3062"/>
              </a:lnSpc>
              <a:buNone/>
            </a:pPr>
            <a:r>
              <a:rPr lang="en-US" sz="2187" b="1" dirty="0" smtClean="0">
                <a:solidFill>
                  <a:srgbClr val="443728"/>
                </a:solidFill>
                <a:latin typeface="Open Sans" pitchFamily="34" charset="0"/>
                <a:ea typeface="Open Sans" pitchFamily="34" charset="-122"/>
                <a:cs typeface="Open Sans" pitchFamily="34" charset="-120"/>
              </a:rPr>
              <a:t>GV: </a:t>
            </a:r>
            <a:r>
              <a:rPr lang="en-US" sz="2187" b="1" dirty="0">
                <a:solidFill>
                  <a:srgbClr val="443728"/>
                </a:solidFill>
                <a:latin typeface="Open Sans" pitchFamily="34" charset="0"/>
                <a:ea typeface="Open Sans" pitchFamily="34" charset="-122"/>
                <a:cs typeface="Open Sans" pitchFamily="34" charset="-120"/>
              </a:rPr>
              <a:t>Lương Cao Sơn</a:t>
            </a:r>
            <a:endParaRPr lang="en-US" sz="2187" dirty="0"/>
          </a:p>
        </p:txBody>
      </p:sp>
      <p:pic>
        <p:nvPicPr>
          <p:cNvPr id="10" name="Image 2" descr="preencoded.png">
            <a:hlinkClick r:id="rId7"/>
          </p:cNvPr>
          <p:cNvPicPr>
            <a:picLocks noChangeAspect="1"/>
          </p:cNvPicPr>
          <p:nvPr/>
        </p:nvPicPr>
        <p:blipFill>
          <a:blip r:embed="rId8"/>
          <a:stretch>
            <a:fillRect/>
          </a:stretch>
        </p:blipFill>
        <p:spPr>
          <a:xfrm>
            <a:off x="12242153" y="7589520"/>
            <a:ext cx="2296807" cy="548640"/>
          </a:xfrm>
          <a:prstGeom prst="rect">
            <a:avLst/>
          </a:prstGeom>
        </p:spPr>
      </p:pic>
      <p:pic>
        <p:nvPicPr>
          <p:cNvPr id="1026" name="Picture 2" descr="C:\Users\sonln\OneDrive\Máy tính\000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501" y="1437424"/>
            <a:ext cx="9088119" cy="2360136"/>
          </a:xfrm>
          <a:prstGeom prst="rect">
            <a:avLst/>
          </a:prstGeom>
          <a:noFill/>
          <a:extLst>
            <a:ext uri="{909E8E84-426E-40DD-AFC4-6F175D3DCCD1}">
              <a14:hiddenFill xmlns:a14="http://schemas.microsoft.com/office/drawing/2010/main">
                <a:solidFill>
                  <a:srgbClr val="FFFFFF"/>
                </a:solidFill>
              </a14:hiddenFill>
            </a:ext>
          </a:extLst>
        </p:spPr>
      </p:pic>
      <p:pic>
        <p:nvPicPr>
          <p:cNvPr id="11" name="mp3-output-ttsfree(dot)com (7).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401077" y="6235959"/>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33"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80114" y="331924"/>
            <a:ext cx="5505062" cy="1015663"/>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6000" b="1" dirty="0" smtClean="0">
                <a:solidFill>
                  <a:prstClr val="white"/>
                </a:solidFill>
              </a:rPr>
              <a:t>TÌM HIỂU BÀI</a:t>
            </a:r>
            <a:endParaRPr lang="vi-VN" sz="6000" b="1" dirty="0">
              <a:solidFill>
                <a:prstClr val="white"/>
              </a:solidFill>
            </a:endParaRPr>
          </a:p>
        </p:txBody>
      </p:sp>
      <p:sp>
        <p:nvSpPr>
          <p:cNvPr id="3" name="TextBox 2"/>
          <p:cNvSpPr txBox="1"/>
          <p:nvPr/>
        </p:nvSpPr>
        <p:spPr>
          <a:xfrm>
            <a:off x="1455576" y="1613002"/>
            <a:ext cx="9672776" cy="954107"/>
          </a:xfrm>
          <a:prstGeom prst="rect">
            <a:avLst/>
          </a:prstGeom>
          <a:noFill/>
        </p:spPr>
        <p:txBody>
          <a:bodyPr wrap="none" rtlCol="0">
            <a:spAutoFit/>
          </a:bodyPr>
          <a:lstStyle/>
          <a:p>
            <a:r>
              <a:rPr lang="vi-VN" sz="2800" b="1" dirty="0"/>
              <a:t>Câu </a:t>
            </a:r>
            <a:r>
              <a:rPr lang="vi-VN" sz="2800" b="1" dirty="0" smtClean="0"/>
              <a:t>1:</a:t>
            </a:r>
            <a:r>
              <a:rPr lang="vi-VN" sz="2800" dirty="0" smtClean="0"/>
              <a:t> Tên </a:t>
            </a:r>
            <a:r>
              <a:rPr lang="vi-VN" sz="2800" dirty="0"/>
              <a:t>gọi của khu bảo tồn động vật hoang dã có gì đặc biệt?</a:t>
            </a:r>
          </a:p>
          <a:p>
            <a:endParaRPr lang="vi-VN" sz="2800" dirty="0"/>
          </a:p>
        </p:txBody>
      </p:sp>
      <p:sp>
        <p:nvSpPr>
          <p:cNvPr id="4" name="TextBox 3"/>
          <p:cNvSpPr txBox="1"/>
          <p:nvPr/>
        </p:nvSpPr>
        <p:spPr>
          <a:xfrm>
            <a:off x="1455576" y="2218654"/>
            <a:ext cx="12436418" cy="954107"/>
          </a:xfrm>
          <a:prstGeom prst="rect">
            <a:avLst/>
          </a:prstGeom>
          <a:noFill/>
        </p:spPr>
        <p:txBody>
          <a:bodyPr wrap="none" rtlCol="0">
            <a:spAutoFit/>
          </a:bodyPr>
          <a:lstStyle/>
          <a:p>
            <a:r>
              <a:rPr lang="vi-VN" sz="2800" dirty="0"/>
              <a:t>Tên gọi của khu bảo tồn động vật hoang dã có điểm đặc biệt là được đặt theo tên của </a:t>
            </a:r>
            <a:endParaRPr lang="vi-VN" sz="2800" dirty="0" smtClean="0"/>
          </a:p>
          <a:p>
            <a:r>
              <a:rPr lang="vi-VN" sz="2800" dirty="0" smtClean="0"/>
              <a:t>miệng </a:t>
            </a:r>
            <a:r>
              <a:rPr lang="vi-VN" sz="2800" dirty="0"/>
              <a:t>núi lửa Ngô-rông-gô-rô, một núi lửa lớn nằm trong vườn quốc gia</a:t>
            </a:r>
            <a:r>
              <a:rPr lang="vi-VN" sz="2800" dirty="0" smtClean="0"/>
              <a:t>.</a:t>
            </a:r>
            <a:endParaRPr lang="vi-VN" sz="2800" dirty="0"/>
          </a:p>
        </p:txBody>
      </p:sp>
      <p:sp>
        <p:nvSpPr>
          <p:cNvPr id="5" name="TextBox 4"/>
          <p:cNvSpPr txBox="1"/>
          <p:nvPr/>
        </p:nvSpPr>
        <p:spPr>
          <a:xfrm>
            <a:off x="1455576" y="3342391"/>
            <a:ext cx="12989453" cy="1384995"/>
          </a:xfrm>
          <a:prstGeom prst="rect">
            <a:avLst/>
          </a:prstGeom>
          <a:noFill/>
        </p:spPr>
        <p:txBody>
          <a:bodyPr wrap="none" rtlCol="0">
            <a:spAutoFit/>
          </a:bodyPr>
          <a:lstStyle/>
          <a:p>
            <a:r>
              <a:rPr lang="vi-VN" sz="2800" b="1" dirty="0"/>
              <a:t>Câu 2</a:t>
            </a:r>
            <a:endParaRPr lang="vi-VN" sz="2800" dirty="0"/>
          </a:p>
          <a:p>
            <a:r>
              <a:rPr lang="vi-VN" sz="2800" dirty="0"/>
              <a:t>Chi tiết nào thể hiện rõ nhất sự phong phú của các loài động vật sống trong khu bảo tồn? </a:t>
            </a:r>
            <a:endParaRPr lang="vi-VN" sz="2800" dirty="0" smtClean="0"/>
          </a:p>
          <a:p>
            <a:r>
              <a:rPr lang="vi-VN" sz="2800" dirty="0" smtClean="0"/>
              <a:t>Tìm </a:t>
            </a:r>
            <a:r>
              <a:rPr lang="vi-VN" sz="2800" dirty="0"/>
              <a:t>câu trả lời đúng</a:t>
            </a:r>
            <a:r>
              <a:rPr lang="vi-VN" sz="2800" dirty="0" smtClean="0"/>
              <a:t>.</a:t>
            </a:r>
            <a:endParaRPr lang="vi-VN" sz="2800" dirty="0"/>
          </a:p>
        </p:txBody>
      </p:sp>
      <p:sp>
        <p:nvSpPr>
          <p:cNvPr id="6" name="TextBox 5"/>
          <p:cNvSpPr txBox="1"/>
          <p:nvPr/>
        </p:nvSpPr>
        <p:spPr>
          <a:xfrm>
            <a:off x="1641247" y="4758611"/>
            <a:ext cx="8037778" cy="1815882"/>
          </a:xfrm>
          <a:prstGeom prst="rect">
            <a:avLst/>
          </a:prstGeom>
          <a:noFill/>
        </p:spPr>
        <p:txBody>
          <a:bodyPr wrap="none" rtlCol="0">
            <a:spAutoFit/>
          </a:bodyPr>
          <a:lstStyle/>
          <a:p>
            <a:r>
              <a:rPr lang="vi-VN" sz="2800" dirty="0"/>
              <a:t>A. Có hàng nghìn con hồng hạc.</a:t>
            </a:r>
          </a:p>
          <a:p>
            <a:r>
              <a:rPr lang="vi-VN" sz="2800" dirty="0"/>
              <a:t>B. Có diện tích 8 202 ki-lô-mét vuông.</a:t>
            </a:r>
          </a:p>
          <a:p>
            <a:r>
              <a:rPr lang="vi-VN" sz="2800" dirty="0"/>
              <a:t>C. Có khoảng 25 000 loài động vật.</a:t>
            </a:r>
          </a:p>
          <a:p>
            <a:r>
              <a:rPr lang="vi-VN" sz="2800" dirty="0"/>
              <a:t>D. Có nhiều loài thú: tê giác, trâu rừng, hà mã, sư tử</a:t>
            </a:r>
            <a:r>
              <a:rPr lang="vi-VN" sz="2800" dirty="0" smtClean="0"/>
              <a:t>,...</a:t>
            </a:r>
            <a:endParaRPr lang="vi-VN" sz="2800" dirty="0"/>
          </a:p>
        </p:txBody>
      </p:sp>
      <p:sp>
        <p:nvSpPr>
          <p:cNvPr id="7" name="Rectangle 6"/>
          <p:cNvSpPr/>
          <p:nvPr/>
        </p:nvSpPr>
        <p:spPr>
          <a:xfrm>
            <a:off x="1635061" y="5610583"/>
            <a:ext cx="5296643" cy="523220"/>
          </a:xfrm>
          <a:prstGeom prst="rect">
            <a:avLst/>
          </a:prstGeom>
        </p:spPr>
        <p:txBody>
          <a:bodyPr wrap="none">
            <a:spAutoFit/>
          </a:bodyPr>
          <a:lstStyle/>
          <a:p>
            <a:r>
              <a:rPr lang="vi-VN" sz="2800" dirty="0">
                <a:solidFill>
                  <a:srgbClr val="FF0000"/>
                </a:solidFill>
              </a:rPr>
              <a:t>C. Có khoảng 25 000 loài động vật.</a:t>
            </a:r>
          </a:p>
        </p:txBody>
      </p:sp>
    </p:spTree>
    <p:extLst>
      <p:ext uri="{BB962C8B-B14F-4D97-AF65-F5344CB8AC3E}">
        <p14:creationId xmlns:p14="http://schemas.microsoft.com/office/powerpoint/2010/main" val="368924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5582" y="1082351"/>
            <a:ext cx="12300162" cy="1815882"/>
          </a:xfrm>
          <a:prstGeom prst="rect">
            <a:avLst/>
          </a:prstGeom>
          <a:noFill/>
        </p:spPr>
        <p:txBody>
          <a:bodyPr wrap="none" rtlCol="0">
            <a:spAutoFit/>
          </a:bodyPr>
          <a:lstStyle/>
          <a:p>
            <a:r>
              <a:rPr lang="vi-VN" sz="2800" b="1" dirty="0"/>
              <a:t>Câu 3</a:t>
            </a:r>
            <a:endParaRPr lang="vi-VN" sz="2800" dirty="0"/>
          </a:p>
          <a:p>
            <a:r>
              <a:rPr lang="vi-VN" sz="2800" dirty="0"/>
              <a:t>Những chi tiết nào cho biết các loài động vật ở khu bảo tồn được sinh sống tự do và </a:t>
            </a:r>
            <a:endParaRPr lang="vi-VN" sz="2800" dirty="0" smtClean="0"/>
          </a:p>
          <a:p>
            <a:r>
              <a:rPr lang="vi-VN" sz="2800" dirty="0" smtClean="0"/>
              <a:t>không </a:t>
            </a:r>
            <a:r>
              <a:rPr lang="vi-VN" sz="2800" dirty="0"/>
              <a:t>sợ bị săn bắn?</a:t>
            </a:r>
          </a:p>
          <a:p>
            <a:endParaRPr lang="vi-VN" sz="2800" dirty="0"/>
          </a:p>
        </p:txBody>
      </p:sp>
      <p:sp>
        <p:nvSpPr>
          <p:cNvPr id="3" name="TextBox 2"/>
          <p:cNvSpPr txBox="1"/>
          <p:nvPr/>
        </p:nvSpPr>
        <p:spPr>
          <a:xfrm>
            <a:off x="1355582" y="3060441"/>
            <a:ext cx="12680074" cy="2677656"/>
          </a:xfrm>
          <a:prstGeom prst="rect">
            <a:avLst/>
          </a:prstGeom>
          <a:noFill/>
        </p:spPr>
        <p:txBody>
          <a:bodyPr wrap="none" rtlCol="0">
            <a:spAutoFit/>
          </a:bodyPr>
          <a:lstStyle/>
          <a:p>
            <a:r>
              <a:rPr lang="vi-VN" sz="2800" dirty="0"/>
              <a:t>Những chi tiết cho biết các loài động vật ở khu bảo tồn được sinh sống tự do và không </a:t>
            </a:r>
            <a:endParaRPr lang="vi-VN" sz="2800" dirty="0" smtClean="0"/>
          </a:p>
          <a:p>
            <a:r>
              <a:rPr lang="vi-VN" sz="2800" dirty="0" smtClean="0"/>
              <a:t>sợ </a:t>
            </a:r>
            <a:r>
              <a:rPr lang="vi-VN" sz="2800" dirty="0"/>
              <a:t>bị săn bắn là:</a:t>
            </a:r>
          </a:p>
          <a:p>
            <a:r>
              <a:rPr lang="vi-VN" sz="2800" dirty="0"/>
              <a:t>- Sự xuất hiện con người không làm chúng sợ hãi</a:t>
            </a:r>
          </a:p>
          <a:p>
            <a:r>
              <a:rPr lang="vi-VN" sz="2800" dirty="0"/>
              <a:t>- Lũ sư tử nằm nghỉ dưới tán cây nhìn những chiếc xe du lịch lướt qua</a:t>
            </a:r>
          </a:p>
          <a:p>
            <a:r>
              <a:rPr lang="vi-VN" sz="2800" dirty="0"/>
              <a:t>- Nhiều chú voi lững thững đi qua đường ngay trước mũi xe của du khách....</a:t>
            </a:r>
          </a:p>
          <a:p>
            <a:endParaRPr lang="vi-VN" sz="2800" dirty="0"/>
          </a:p>
        </p:txBody>
      </p:sp>
    </p:spTree>
    <p:extLst>
      <p:ext uri="{BB962C8B-B14F-4D97-AF65-F5344CB8AC3E}">
        <p14:creationId xmlns:p14="http://schemas.microsoft.com/office/powerpoint/2010/main" val="182153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42187" y="1034505"/>
            <a:ext cx="12133450" cy="954107"/>
          </a:xfrm>
          <a:prstGeom prst="rect">
            <a:avLst/>
          </a:prstGeom>
          <a:noFill/>
        </p:spPr>
        <p:txBody>
          <a:bodyPr wrap="none" rtlCol="0">
            <a:spAutoFit/>
          </a:bodyPr>
          <a:lstStyle/>
          <a:p>
            <a:r>
              <a:rPr lang="vi-VN" sz="2800" b="1" dirty="0"/>
              <a:t>Câu 4</a:t>
            </a:r>
            <a:endParaRPr lang="vi-VN" sz="2800" dirty="0"/>
          </a:p>
          <a:p>
            <a:r>
              <a:rPr lang="vi-VN" sz="2800" dirty="0"/>
              <a:t>Em có suy nghĩ gì về những loài động vật sống trong khu bảo tồn Ngô-rông-gô-rô</a:t>
            </a:r>
            <a:r>
              <a:rPr lang="vi-VN" sz="2800" dirty="0" smtClean="0"/>
              <a:t>?</a:t>
            </a:r>
            <a:endParaRPr lang="vi-VN" sz="2800" dirty="0"/>
          </a:p>
        </p:txBody>
      </p:sp>
      <p:sp>
        <p:nvSpPr>
          <p:cNvPr id="4" name="TextBox 3"/>
          <p:cNvSpPr txBox="1"/>
          <p:nvPr/>
        </p:nvSpPr>
        <p:spPr>
          <a:xfrm>
            <a:off x="1698171" y="2293298"/>
            <a:ext cx="12370694" cy="1384995"/>
          </a:xfrm>
          <a:prstGeom prst="rect">
            <a:avLst/>
          </a:prstGeom>
          <a:noFill/>
        </p:spPr>
        <p:txBody>
          <a:bodyPr wrap="none" rtlCol="0">
            <a:spAutoFit/>
          </a:bodyPr>
          <a:lstStyle/>
          <a:p>
            <a:r>
              <a:rPr lang="vi-VN" sz="2800" dirty="0"/>
              <a:t>Những loại động vật sống trong khu bảo tồn Ngô-rông-gô-rô được sống một cách tự </a:t>
            </a:r>
            <a:endParaRPr lang="vi-VN" sz="2800" dirty="0" smtClean="0"/>
          </a:p>
          <a:p>
            <a:r>
              <a:rPr lang="vi-VN" sz="2800" dirty="0" smtClean="0"/>
              <a:t>do </a:t>
            </a:r>
            <a:r>
              <a:rPr lang="vi-VN" sz="2800" dirty="0"/>
              <a:t>không phải chịu cảnh săn bắn và được phát triển tự nhiên.</a:t>
            </a:r>
          </a:p>
          <a:p>
            <a:endParaRPr lang="vi-VN" sz="2800" dirty="0"/>
          </a:p>
        </p:txBody>
      </p:sp>
      <p:sp>
        <p:nvSpPr>
          <p:cNvPr id="5" name="TextBox 4"/>
          <p:cNvSpPr txBox="1"/>
          <p:nvPr/>
        </p:nvSpPr>
        <p:spPr>
          <a:xfrm>
            <a:off x="1642187" y="3350527"/>
            <a:ext cx="4229043" cy="954107"/>
          </a:xfrm>
          <a:prstGeom prst="rect">
            <a:avLst/>
          </a:prstGeom>
          <a:noFill/>
        </p:spPr>
        <p:txBody>
          <a:bodyPr wrap="none" rtlCol="0">
            <a:spAutoFit/>
          </a:bodyPr>
          <a:lstStyle/>
          <a:p>
            <a:r>
              <a:rPr lang="vi-VN" sz="2800" b="1" dirty="0"/>
              <a:t>Câu 5</a:t>
            </a:r>
            <a:endParaRPr lang="vi-VN" sz="2800" dirty="0"/>
          </a:p>
          <a:p>
            <a:r>
              <a:rPr lang="vi-VN" sz="2800" dirty="0"/>
              <a:t>Nêu nội dung chính của bài</a:t>
            </a:r>
            <a:r>
              <a:rPr lang="vi-VN" sz="2800" dirty="0" smtClean="0"/>
              <a:t>.</a:t>
            </a:r>
            <a:endParaRPr lang="vi-VN" sz="2800" dirty="0"/>
          </a:p>
        </p:txBody>
      </p:sp>
      <p:sp>
        <p:nvSpPr>
          <p:cNvPr id="6" name="TextBox 5"/>
          <p:cNvSpPr txBox="1"/>
          <p:nvPr/>
        </p:nvSpPr>
        <p:spPr>
          <a:xfrm>
            <a:off x="1698171" y="4497000"/>
            <a:ext cx="12522980" cy="1384995"/>
          </a:xfrm>
          <a:prstGeom prst="rect">
            <a:avLst/>
          </a:prstGeom>
          <a:noFill/>
        </p:spPr>
        <p:txBody>
          <a:bodyPr wrap="none" rtlCol="0">
            <a:spAutoFit/>
          </a:bodyPr>
          <a:lstStyle/>
          <a:p>
            <a:r>
              <a:rPr lang="vi-VN" sz="2800" dirty="0" smtClean="0">
                <a:solidFill>
                  <a:srgbClr val="000000"/>
                </a:solidFill>
                <a:latin typeface="Arial"/>
                <a:ea typeface="Times New Roman"/>
              </a:rPr>
              <a:t>Bài văn giới </a:t>
            </a:r>
            <a:r>
              <a:rPr lang="vi-VN" sz="2800" dirty="0">
                <a:solidFill>
                  <a:srgbClr val="000000"/>
                </a:solidFill>
                <a:latin typeface="Arial"/>
                <a:ea typeface="Times New Roman"/>
              </a:rPr>
              <a:t>thiệu về khu bảo tồn động vật hoang dã Ngô-rông-gô-rô và các </a:t>
            </a:r>
            <a:endParaRPr lang="vi-VN" sz="2800" dirty="0" smtClean="0">
              <a:solidFill>
                <a:srgbClr val="000000"/>
              </a:solidFill>
              <a:latin typeface="Arial"/>
              <a:ea typeface="Times New Roman"/>
            </a:endParaRPr>
          </a:p>
          <a:p>
            <a:r>
              <a:rPr lang="vi-VN" sz="2800" dirty="0" smtClean="0">
                <a:solidFill>
                  <a:srgbClr val="000000"/>
                </a:solidFill>
                <a:latin typeface="Arial"/>
                <a:ea typeface="Times New Roman"/>
              </a:rPr>
              <a:t>loài </a:t>
            </a:r>
            <a:r>
              <a:rPr lang="vi-VN" sz="2800" dirty="0">
                <a:solidFill>
                  <a:srgbClr val="000000"/>
                </a:solidFill>
                <a:latin typeface="Arial"/>
                <a:ea typeface="Times New Roman"/>
              </a:rPr>
              <a:t>động vật sống trong đó. Khu bảo tồn có phong phú của các loài động vật </a:t>
            </a:r>
            <a:endParaRPr lang="vi-VN" sz="2800" dirty="0" smtClean="0">
              <a:solidFill>
                <a:srgbClr val="000000"/>
              </a:solidFill>
              <a:latin typeface="Arial"/>
              <a:ea typeface="Times New Roman"/>
            </a:endParaRPr>
          </a:p>
          <a:p>
            <a:r>
              <a:rPr lang="vi-VN" sz="2800" dirty="0" smtClean="0">
                <a:solidFill>
                  <a:srgbClr val="000000"/>
                </a:solidFill>
                <a:latin typeface="Arial"/>
                <a:ea typeface="Times New Roman"/>
              </a:rPr>
              <a:t>khác </a:t>
            </a:r>
            <a:r>
              <a:rPr lang="vi-VN" sz="2800" dirty="0">
                <a:solidFill>
                  <a:srgbClr val="000000"/>
                </a:solidFill>
                <a:latin typeface="Arial"/>
                <a:ea typeface="Times New Roman"/>
              </a:rPr>
              <a:t>nhau. Ở đây, các loài vật được sinh sống tự do và không sợ bị săn bắn.</a:t>
            </a:r>
            <a:endParaRPr lang="vi-VN" sz="2800" dirty="0"/>
          </a:p>
        </p:txBody>
      </p:sp>
    </p:spTree>
    <p:extLst>
      <p:ext uri="{BB962C8B-B14F-4D97-AF65-F5344CB8AC3E}">
        <p14:creationId xmlns:p14="http://schemas.microsoft.com/office/powerpoint/2010/main" val="35746960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69147" y="331924"/>
            <a:ext cx="4329404" cy="1015663"/>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6000" b="1" dirty="0" smtClean="0">
                <a:solidFill>
                  <a:prstClr val="white"/>
                </a:solidFill>
              </a:rPr>
              <a:t>NỘI DUNG</a:t>
            </a:r>
            <a:endParaRPr lang="vi-VN" sz="6000" b="1" dirty="0">
              <a:solidFill>
                <a:prstClr val="white"/>
              </a:solidFill>
            </a:endParaRPr>
          </a:p>
        </p:txBody>
      </p:sp>
      <p:sp>
        <p:nvSpPr>
          <p:cNvPr id="4" name="TextBox 3"/>
          <p:cNvSpPr txBox="1"/>
          <p:nvPr/>
        </p:nvSpPr>
        <p:spPr>
          <a:xfrm>
            <a:off x="1453693" y="3747547"/>
            <a:ext cx="12522980" cy="1384995"/>
          </a:xfrm>
          <a:prstGeom prst="rect">
            <a:avLst/>
          </a:prstGeom>
          <a:noFill/>
        </p:spPr>
        <p:txBody>
          <a:bodyPr wrap="none" rtlCol="0">
            <a:spAutoFit/>
          </a:bodyPr>
          <a:lstStyle/>
          <a:p>
            <a:r>
              <a:rPr lang="vi-VN" sz="2800" dirty="0" smtClean="0">
                <a:solidFill>
                  <a:srgbClr val="000000"/>
                </a:solidFill>
                <a:latin typeface="Arial"/>
                <a:ea typeface="Times New Roman"/>
              </a:rPr>
              <a:t>Bài văn giới </a:t>
            </a:r>
            <a:r>
              <a:rPr lang="vi-VN" sz="2800" dirty="0">
                <a:solidFill>
                  <a:srgbClr val="000000"/>
                </a:solidFill>
                <a:latin typeface="Arial"/>
                <a:ea typeface="Times New Roman"/>
              </a:rPr>
              <a:t>thiệu về khu bảo tồn động vật hoang dã Ngô-rông-gô-rô và các </a:t>
            </a:r>
            <a:endParaRPr lang="vi-VN" sz="2800" dirty="0" smtClean="0">
              <a:solidFill>
                <a:srgbClr val="000000"/>
              </a:solidFill>
              <a:latin typeface="Arial"/>
              <a:ea typeface="Times New Roman"/>
            </a:endParaRPr>
          </a:p>
          <a:p>
            <a:r>
              <a:rPr lang="vi-VN" sz="2800" dirty="0" smtClean="0">
                <a:solidFill>
                  <a:srgbClr val="000000"/>
                </a:solidFill>
                <a:latin typeface="Arial"/>
                <a:ea typeface="Times New Roman"/>
              </a:rPr>
              <a:t>loài </a:t>
            </a:r>
            <a:r>
              <a:rPr lang="vi-VN" sz="2800" dirty="0">
                <a:solidFill>
                  <a:srgbClr val="000000"/>
                </a:solidFill>
                <a:latin typeface="Arial"/>
                <a:ea typeface="Times New Roman"/>
              </a:rPr>
              <a:t>động vật sống trong đó. Khu bảo tồn có phong phú của các loài động vật </a:t>
            </a:r>
            <a:endParaRPr lang="vi-VN" sz="2800" dirty="0" smtClean="0">
              <a:solidFill>
                <a:srgbClr val="000000"/>
              </a:solidFill>
              <a:latin typeface="Arial"/>
              <a:ea typeface="Times New Roman"/>
            </a:endParaRPr>
          </a:p>
          <a:p>
            <a:r>
              <a:rPr lang="vi-VN" sz="2800" dirty="0" smtClean="0">
                <a:solidFill>
                  <a:srgbClr val="000000"/>
                </a:solidFill>
                <a:latin typeface="Arial"/>
                <a:ea typeface="Times New Roman"/>
              </a:rPr>
              <a:t>khác </a:t>
            </a:r>
            <a:r>
              <a:rPr lang="vi-VN" sz="2800" dirty="0">
                <a:solidFill>
                  <a:srgbClr val="000000"/>
                </a:solidFill>
                <a:latin typeface="Arial"/>
                <a:ea typeface="Times New Roman"/>
              </a:rPr>
              <a:t>nhau. Ở đây, các loài vật được sinh sống tự do và không sợ bị săn bắn.</a:t>
            </a:r>
            <a:endParaRPr lang="vi-VN" sz="2800" dirty="0"/>
          </a:p>
        </p:txBody>
      </p:sp>
      <p:pic>
        <p:nvPicPr>
          <p:cNvPr id="6" name="Picture 5" descr="Bài 25: Khu bảo tồn động vật hoang dã Ngô-rông-gô-rô Tiếng Việt lớp 4 Kết nối tri thức"/>
          <p:cNvPicPr/>
          <p:nvPr/>
        </p:nvPicPr>
        <p:blipFill>
          <a:blip r:embed="rId2">
            <a:extLst>
              <a:ext uri="{28A0092B-C50C-407E-A947-70E740481C1C}">
                <a14:useLocalDpi xmlns:a14="http://schemas.microsoft.com/office/drawing/2010/main" val="0"/>
              </a:ext>
            </a:extLst>
          </a:blip>
          <a:srcRect/>
          <a:stretch>
            <a:fillRect/>
          </a:stretch>
        </p:blipFill>
        <p:spPr bwMode="auto">
          <a:xfrm>
            <a:off x="1510618" y="1718333"/>
            <a:ext cx="3658529" cy="1827300"/>
          </a:xfrm>
          <a:prstGeom prst="rect">
            <a:avLst/>
          </a:prstGeom>
          <a:noFill/>
          <a:ln>
            <a:noFill/>
          </a:ln>
        </p:spPr>
      </p:pic>
    </p:spTree>
    <p:extLst>
      <p:ext uri="{BB962C8B-B14F-4D97-AF65-F5344CB8AC3E}">
        <p14:creationId xmlns:p14="http://schemas.microsoft.com/office/powerpoint/2010/main" val="3111965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66713" y="331922"/>
            <a:ext cx="6568763" cy="1015663"/>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6000" b="1" dirty="0" smtClean="0">
                <a:solidFill>
                  <a:prstClr val="white"/>
                </a:solidFill>
              </a:rPr>
              <a:t>LUYỆN ĐỌC LẠI</a:t>
            </a:r>
            <a:endParaRPr lang="vi-VN" sz="6000" b="1" dirty="0">
              <a:solidFill>
                <a:prstClr val="white"/>
              </a:solidFill>
            </a:endParaRPr>
          </a:p>
        </p:txBody>
      </p:sp>
      <p:sp>
        <p:nvSpPr>
          <p:cNvPr id="3" name="TextBox 2"/>
          <p:cNvSpPr txBox="1"/>
          <p:nvPr/>
        </p:nvSpPr>
        <p:spPr>
          <a:xfrm>
            <a:off x="3214559" y="2332653"/>
            <a:ext cx="8873070" cy="707886"/>
          </a:xfrm>
          <a:prstGeom prst="rect">
            <a:avLst/>
          </a:prstGeom>
          <a:noFill/>
        </p:spPr>
        <p:txBody>
          <a:bodyPr wrap="none" rtlCol="0">
            <a:spAutoFit/>
          </a:bodyPr>
          <a:lstStyle/>
          <a:p>
            <a:r>
              <a:rPr lang="vi-VN" sz="4000" dirty="0" smtClean="0"/>
              <a:t>N</a:t>
            </a:r>
            <a:r>
              <a:rPr lang="en-GB" sz="4000" dirty="0" err="1" smtClean="0"/>
              <a:t>hận</a:t>
            </a:r>
            <a:r>
              <a:rPr lang="en-GB" sz="4000" dirty="0" smtClean="0"/>
              <a:t> </a:t>
            </a:r>
            <a:r>
              <a:rPr lang="en-GB" sz="4000" dirty="0" err="1" smtClean="0"/>
              <a:t>xét</a:t>
            </a:r>
            <a:r>
              <a:rPr lang="en-GB" sz="4000" dirty="0" smtClean="0"/>
              <a:t> </a:t>
            </a:r>
            <a:r>
              <a:rPr lang="en-GB" sz="4000" dirty="0" err="1" smtClean="0"/>
              <a:t>bình</a:t>
            </a:r>
            <a:r>
              <a:rPr lang="en-GB" sz="4000" dirty="0" smtClean="0"/>
              <a:t> </a:t>
            </a:r>
            <a:r>
              <a:rPr lang="en-GB" sz="4000" dirty="0" err="1" smtClean="0"/>
              <a:t>chọn</a:t>
            </a:r>
            <a:r>
              <a:rPr lang="en-GB" sz="4000" dirty="0" smtClean="0"/>
              <a:t> </a:t>
            </a:r>
            <a:r>
              <a:rPr lang="en-GB" sz="4000" dirty="0" err="1" smtClean="0"/>
              <a:t>nhóm</a:t>
            </a:r>
            <a:r>
              <a:rPr lang="en-GB" sz="4000" dirty="0" smtClean="0"/>
              <a:t> </a:t>
            </a:r>
            <a:r>
              <a:rPr lang="en-GB" sz="4000" dirty="0" err="1" smtClean="0"/>
              <a:t>đọc</a:t>
            </a:r>
            <a:r>
              <a:rPr lang="en-GB" sz="4000" dirty="0" smtClean="0"/>
              <a:t> </a:t>
            </a:r>
            <a:r>
              <a:rPr lang="en-GB" sz="4000" dirty="0" err="1" smtClean="0"/>
              <a:t>tốt</a:t>
            </a:r>
            <a:r>
              <a:rPr lang="en-GB" sz="4000" dirty="0" smtClean="0"/>
              <a:t> </a:t>
            </a:r>
            <a:r>
              <a:rPr lang="en-GB" sz="4000" dirty="0" err="1" smtClean="0"/>
              <a:t>nhất</a:t>
            </a:r>
            <a:r>
              <a:rPr lang="en-GB" sz="4000" dirty="0" smtClean="0"/>
              <a:t> </a:t>
            </a:r>
            <a:endParaRPr lang="vi-VN" sz="4000" dirty="0"/>
          </a:p>
        </p:txBody>
      </p:sp>
    </p:spTree>
    <p:extLst>
      <p:ext uri="{BB962C8B-B14F-4D97-AF65-F5344CB8AC3E}">
        <p14:creationId xmlns:p14="http://schemas.microsoft.com/office/powerpoint/2010/main" val="189615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15121" y="54292"/>
            <a:ext cx="14630400" cy="8229600"/>
          </a:xfrm>
          <a:prstGeom prst="rect">
            <a:avLst/>
          </a:prstGeom>
          <a:solidFill>
            <a:srgbClr val="FFFCFA"/>
          </a:solidFill>
          <a:ln/>
        </p:spPr>
      </p:sp>
      <p:sp>
        <p:nvSpPr>
          <p:cNvPr id="4" name="Text 2"/>
          <p:cNvSpPr/>
          <p:nvPr/>
        </p:nvSpPr>
        <p:spPr>
          <a:xfrm>
            <a:off x="2037993" y="2572107"/>
            <a:ext cx="5554980" cy="694373"/>
          </a:xfrm>
          <a:prstGeom prst="rect">
            <a:avLst/>
          </a:prstGeom>
          <a:noFill/>
          <a:ln/>
        </p:spPr>
        <p:txBody>
          <a:bodyPr wrap="none" rtlCol="0" anchor="t"/>
          <a:lstStyle/>
          <a:p>
            <a:pPr marL="0" indent="0">
              <a:lnSpc>
                <a:spcPts val="5468"/>
              </a:lnSpc>
              <a:buNone/>
            </a:pPr>
            <a:r>
              <a:rPr lang="en-US" sz="4374" b="1" dirty="0">
                <a:solidFill>
                  <a:srgbClr val="443728"/>
                </a:solidFill>
                <a:latin typeface="Crimson Pro" pitchFamily="34" charset="0"/>
                <a:ea typeface="Crimson Pro" pitchFamily="34" charset="-122"/>
                <a:cs typeface="Crimson Pro" pitchFamily="34" charset="-120"/>
              </a:rPr>
              <a:t>Sinh Cảnh Đa Dạng</a:t>
            </a:r>
            <a:endParaRPr lang="en-US" sz="4374" dirty="0"/>
          </a:p>
        </p:txBody>
      </p:sp>
      <p:sp>
        <p:nvSpPr>
          <p:cNvPr id="5" name="Text 3"/>
          <p:cNvSpPr/>
          <p:nvPr/>
        </p:nvSpPr>
        <p:spPr>
          <a:xfrm>
            <a:off x="2037993" y="3821906"/>
            <a:ext cx="2777490" cy="347186"/>
          </a:xfrm>
          <a:prstGeom prst="rect">
            <a:avLst/>
          </a:prstGeom>
          <a:noFill/>
          <a:ln/>
        </p:spPr>
        <p:txBody>
          <a:bodyPr wrap="none" rtlCol="0" anchor="t"/>
          <a:lstStyle/>
          <a:p>
            <a:pPr marL="0" indent="0">
              <a:lnSpc>
                <a:spcPts val="2734"/>
              </a:lnSpc>
              <a:buNone/>
            </a:pPr>
            <a:r>
              <a:rPr lang="en-US" sz="2187" b="1" dirty="0">
                <a:solidFill>
                  <a:srgbClr val="443728"/>
                </a:solidFill>
                <a:latin typeface="Crimson Pro" pitchFamily="34" charset="0"/>
                <a:ea typeface="Crimson Pro" pitchFamily="34" charset="-122"/>
                <a:cs typeface="Crimson Pro" pitchFamily="34" charset="-120"/>
              </a:rPr>
              <a:t>Rừng Mưa Nhiệt Đới</a:t>
            </a:r>
            <a:endParaRPr lang="en-US" sz="2187" dirty="0"/>
          </a:p>
        </p:txBody>
      </p:sp>
      <p:sp>
        <p:nvSpPr>
          <p:cNvPr id="6" name="Text 4"/>
          <p:cNvSpPr/>
          <p:nvPr/>
        </p:nvSpPr>
        <p:spPr>
          <a:xfrm>
            <a:off x="2037993" y="4391263"/>
            <a:ext cx="3156347" cy="1066205"/>
          </a:xfrm>
          <a:prstGeom prst="rect">
            <a:avLst/>
          </a:prstGeom>
          <a:noFill/>
          <a:ln/>
        </p:spPr>
        <p:txBody>
          <a:bodyPr wrap="square" rtlCol="0" anchor="t"/>
          <a:lstStyle/>
          <a:p>
            <a:pPr marL="0" indent="0">
              <a:lnSpc>
                <a:spcPts val="2799"/>
              </a:lnSpc>
              <a:buNone/>
            </a:pPr>
            <a:r>
              <a:rPr lang="en-US" sz="1750" dirty="0">
                <a:solidFill>
                  <a:srgbClr val="443728"/>
                </a:solidFill>
                <a:latin typeface="Open Sans" pitchFamily="34" charset="0"/>
                <a:ea typeface="Open Sans" pitchFamily="34" charset="-122"/>
                <a:cs typeface="Open Sans" pitchFamily="34" charset="-120"/>
              </a:rPr>
              <a:t>Những tán cây xanh um tùm, với nhiều loài thực vật và động vật sinh sống.</a:t>
            </a:r>
            <a:endParaRPr lang="en-US" sz="1750" dirty="0"/>
          </a:p>
        </p:txBody>
      </p:sp>
      <p:sp>
        <p:nvSpPr>
          <p:cNvPr id="7" name="Text 5"/>
          <p:cNvSpPr/>
          <p:nvPr/>
        </p:nvSpPr>
        <p:spPr>
          <a:xfrm>
            <a:off x="5743932" y="3821906"/>
            <a:ext cx="2777490" cy="347186"/>
          </a:xfrm>
          <a:prstGeom prst="rect">
            <a:avLst/>
          </a:prstGeom>
          <a:noFill/>
          <a:ln/>
        </p:spPr>
        <p:txBody>
          <a:bodyPr wrap="none" rtlCol="0" anchor="t"/>
          <a:lstStyle/>
          <a:p>
            <a:pPr marL="0" indent="0">
              <a:lnSpc>
                <a:spcPts val="2734"/>
              </a:lnSpc>
              <a:buNone/>
            </a:pPr>
            <a:r>
              <a:rPr lang="en-US" sz="2187" b="1" dirty="0">
                <a:solidFill>
                  <a:srgbClr val="443728"/>
                </a:solidFill>
                <a:latin typeface="Crimson Pro" pitchFamily="34" charset="0"/>
                <a:ea typeface="Crimson Pro" pitchFamily="34" charset="-122"/>
                <a:cs typeface="Crimson Pro" pitchFamily="34" charset="-120"/>
              </a:rPr>
              <a:t>Hồ Núi Cao</a:t>
            </a:r>
            <a:endParaRPr lang="en-US" sz="2187" dirty="0"/>
          </a:p>
        </p:txBody>
      </p:sp>
      <p:sp>
        <p:nvSpPr>
          <p:cNvPr id="8" name="Text 6"/>
          <p:cNvSpPr/>
          <p:nvPr/>
        </p:nvSpPr>
        <p:spPr>
          <a:xfrm>
            <a:off x="5743932" y="4391263"/>
            <a:ext cx="3156347" cy="1066205"/>
          </a:xfrm>
          <a:prstGeom prst="rect">
            <a:avLst/>
          </a:prstGeom>
          <a:noFill/>
          <a:ln/>
        </p:spPr>
        <p:txBody>
          <a:bodyPr wrap="square" rtlCol="0" anchor="t"/>
          <a:lstStyle/>
          <a:p>
            <a:pPr marL="0" indent="0">
              <a:lnSpc>
                <a:spcPts val="2799"/>
              </a:lnSpc>
              <a:buNone/>
            </a:pPr>
            <a:r>
              <a:rPr lang="en-US" sz="1750" dirty="0">
                <a:solidFill>
                  <a:srgbClr val="443728"/>
                </a:solidFill>
                <a:latin typeface="Open Sans" pitchFamily="34" charset="0"/>
                <a:ea typeface="Open Sans" pitchFamily="34" charset="-122"/>
                <a:cs typeface="Open Sans" pitchFamily="34" charset="-120"/>
              </a:rPr>
              <a:t>Hồ nước xanh ngắt nằm giữa núi non hùng vĩ, là nơi cư trú của nhiều loài thủy sinh.</a:t>
            </a:r>
            <a:endParaRPr lang="en-US" sz="1750" dirty="0"/>
          </a:p>
        </p:txBody>
      </p:sp>
      <p:sp>
        <p:nvSpPr>
          <p:cNvPr id="9" name="Text 7"/>
          <p:cNvSpPr/>
          <p:nvPr/>
        </p:nvSpPr>
        <p:spPr>
          <a:xfrm>
            <a:off x="9449872" y="3821906"/>
            <a:ext cx="2777490" cy="347186"/>
          </a:xfrm>
          <a:prstGeom prst="rect">
            <a:avLst/>
          </a:prstGeom>
          <a:noFill/>
          <a:ln/>
        </p:spPr>
        <p:txBody>
          <a:bodyPr wrap="none" rtlCol="0" anchor="t"/>
          <a:lstStyle/>
          <a:p>
            <a:pPr marL="0" indent="0">
              <a:lnSpc>
                <a:spcPts val="2734"/>
              </a:lnSpc>
              <a:buNone/>
            </a:pPr>
            <a:r>
              <a:rPr lang="en-US" sz="2187" b="1" dirty="0">
                <a:solidFill>
                  <a:srgbClr val="443728"/>
                </a:solidFill>
                <a:latin typeface="Crimson Pro" pitchFamily="34" charset="0"/>
                <a:ea typeface="Crimson Pro" pitchFamily="34" charset="-122"/>
                <a:cs typeface="Crimson Pro" pitchFamily="34" charset="-120"/>
              </a:rPr>
              <a:t>Đồng Cỏ Ngập Nước</a:t>
            </a:r>
            <a:endParaRPr lang="en-US" sz="2187" dirty="0"/>
          </a:p>
        </p:txBody>
      </p:sp>
      <p:sp>
        <p:nvSpPr>
          <p:cNvPr id="10" name="Text 8"/>
          <p:cNvSpPr/>
          <p:nvPr/>
        </p:nvSpPr>
        <p:spPr>
          <a:xfrm>
            <a:off x="9449872" y="4391263"/>
            <a:ext cx="3156347" cy="1066205"/>
          </a:xfrm>
          <a:prstGeom prst="rect">
            <a:avLst/>
          </a:prstGeom>
          <a:noFill/>
          <a:ln/>
        </p:spPr>
        <p:txBody>
          <a:bodyPr wrap="square" rtlCol="0" anchor="t"/>
          <a:lstStyle/>
          <a:p>
            <a:pPr marL="0" indent="0">
              <a:lnSpc>
                <a:spcPts val="2799"/>
              </a:lnSpc>
              <a:buNone/>
            </a:pPr>
            <a:r>
              <a:rPr lang="en-US" sz="1750" dirty="0">
                <a:solidFill>
                  <a:srgbClr val="443728"/>
                </a:solidFill>
                <a:latin typeface="Open Sans" pitchFamily="34" charset="0"/>
                <a:ea typeface="Open Sans" pitchFamily="34" charset="-122"/>
                <a:cs typeface="Open Sans" pitchFamily="34" charset="-120"/>
              </a:rPr>
              <a:t>Những cánh đồng cỏ dài mênh mông, là nơi các loài động vật ăn cỏ thích hợp.</a:t>
            </a:r>
            <a:endParaRPr lang="en-US" sz="1750" dirty="0"/>
          </a:p>
        </p:txBody>
      </p:sp>
      <p:sp>
        <p:nvSpPr>
          <p:cNvPr id="12" name="TextBox 11"/>
          <p:cNvSpPr txBox="1"/>
          <p:nvPr/>
        </p:nvSpPr>
        <p:spPr>
          <a:xfrm>
            <a:off x="5236245" y="952343"/>
            <a:ext cx="4127668" cy="707886"/>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4000" dirty="0" smtClean="0"/>
              <a:t>TÌM HIỂU THÊM</a:t>
            </a:r>
            <a:endParaRPr lang="vi-VN" sz="4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
        <p:nvSpPr>
          <p:cNvPr id="4" name="Text 2"/>
          <p:cNvSpPr/>
          <p:nvPr/>
        </p:nvSpPr>
        <p:spPr>
          <a:xfrm>
            <a:off x="2037993" y="2205633"/>
            <a:ext cx="7169587" cy="694373"/>
          </a:xfrm>
          <a:prstGeom prst="rect">
            <a:avLst/>
          </a:prstGeom>
          <a:noFill/>
          <a:ln/>
        </p:spPr>
        <p:txBody>
          <a:bodyPr wrap="none" rtlCol="0" anchor="t"/>
          <a:lstStyle/>
          <a:p>
            <a:pPr marL="0" indent="0">
              <a:lnSpc>
                <a:spcPts val="5468"/>
              </a:lnSpc>
              <a:buNone/>
            </a:pPr>
            <a:r>
              <a:rPr lang="en-US" sz="4374" b="1" dirty="0">
                <a:solidFill>
                  <a:srgbClr val="443728"/>
                </a:solidFill>
                <a:latin typeface="Crimson Pro" pitchFamily="34" charset="0"/>
                <a:ea typeface="Crimson Pro" pitchFamily="34" charset="-122"/>
                <a:cs typeface="Crimson Pro" pitchFamily="34" charset="-120"/>
              </a:rPr>
              <a:t>Hoạt Động Trong Khu Bảo Tồn</a:t>
            </a:r>
            <a:endParaRPr lang="en-US" sz="4374" dirty="0"/>
          </a:p>
        </p:txBody>
      </p:sp>
      <p:pic>
        <p:nvPicPr>
          <p:cNvPr id="5" name="Image 0" descr="preencoded.png"/>
          <p:cNvPicPr>
            <a:picLocks noChangeAspect="1"/>
          </p:cNvPicPr>
          <p:nvPr/>
        </p:nvPicPr>
        <p:blipFill>
          <a:blip r:embed="rId3"/>
          <a:stretch>
            <a:fillRect/>
          </a:stretch>
        </p:blipFill>
        <p:spPr>
          <a:xfrm>
            <a:off x="2037993" y="3344347"/>
            <a:ext cx="555427" cy="555427"/>
          </a:xfrm>
          <a:prstGeom prst="rect">
            <a:avLst/>
          </a:prstGeom>
        </p:spPr>
      </p:pic>
      <p:sp>
        <p:nvSpPr>
          <p:cNvPr id="6" name="Text 3"/>
          <p:cNvSpPr/>
          <p:nvPr/>
        </p:nvSpPr>
        <p:spPr>
          <a:xfrm>
            <a:off x="2037993" y="4121944"/>
            <a:ext cx="2777490" cy="347186"/>
          </a:xfrm>
          <a:prstGeom prst="rect">
            <a:avLst/>
          </a:prstGeom>
          <a:noFill/>
          <a:ln/>
        </p:spPr>
        <p:txBody>
          <a:bodyPr wrap="none" rtlCol="0" anchor="t"/>
          <a:lstStyle/>
          <a:p>
            <a:pPr marL="0" indent="0" algn="l">
              <a:lnSpc>
                <a:spcPts val="2734"/>
              </a:lnSpc>
              <a:buNone/>
            </a:pPr>
            <a:r>
              <a:rPr lang="en-US" sz="2187" b="1" dirty="0">
                <a:solidFill>
                  <a:srgbClr val="443728"/>
                </a:solidFill>
                <a:latin typeface="Crimson Pro" pitchFamily="34" charset="0"/>
                <a:ea typeface="Crimson Pro" pitchFamily="34" charset="-122"/>
                <a:cs typeface="Crimson Pro" pitchFamily="34" charset="-120"/>
              </a:rPr>
              <a:t>Safari</a:t>
            </a:r>
            <a:endParaRPr lang="en-US" sz="2187" dirty="0"/>
          </a:p>
        </p:txBody>
      </p:sp>
      <p:sp>
        <p:nvSpPr>
          <p:cNvPr id="7" name="Text 4"/>
          <p:cNvSpPr/>
          <p:nvPr/>
        </p:nvSpPr>
        <p:spPr>
          <a:xfrm>
            <a:off x="2037993" y="4602361"/>
            <a:ext cx="3295888" cy="1421606"/>
          </a:xfrm>
          <a:prstGeom prst="rect">
            <a:avLst/>
          </a:prstGeom>
          <a:noFill/>
          <a:ln/>
        </p:spPr>
        <p:txBody>
          <a:bodyPr wrap="square" rtlCol="0" anchor="t"/>
          <a:lstStyle/>
          <a:p>
            <a:pPr marL="0" indent="0" algn="l">
              <a:lnSpc>
                <a:spcPts val="2799"/>
              </a:lnSpc>
              <a:buNone/>
            </a:pPr>
            <a:r>
              <a:rPr lang="en-US" sz="1750" dirty="0">
                <a:solidFill>
                  <a:srgbClr val="443728"/>
                </a:solidFill>
                <a:latin typeface="Open Sans" pitchFamily="34" charset="0"/>
                <a:ea typeface="Open Sans" pitchFamily="34" charset="-122"/>
                <a:cs typeface="Open Sans" pitchFamily="34" charset="-120"/>
              </a:rPr>
              <a:t>Khám phá khu vực trên những chiếc xe jeep để được chiêm ngưỡng các loài động vật hoang dã.</a:t>
            </a:r>
            <a:endParaRPr lang="en-US" sz="1750" dirty="0"/>
          </a:p>
        </p:txBody>
      </p:sp>
      <p:pic>
        <p:nvPicPr>
          <p:cNvPr id="8" name="Image 1" descr="preencoded.png"/>
          <p:cNvPicPr>
            <a:picLocks noChangeAspect="1"/>
          </p:cNvPicPr>
          <p:nvPr/>
        </p:nvPicPr>
        <p:blipFill>
          <a:blip r:embed="rId4"/>
          <a:stretch>
            <a:fillRect/>
          </a:stretch>
        </p:blipFill>
        <p:spPr>
          <a:xfrm>
            <a:off x="5667137" y="3344347"/>
            <a:ext cx="555427" cy="555427"/>
          </a:xfrm>
          <a:prstGeom prst="rect">
            <a:avLst/>
          </a:prstGeom>
        </p:spPr>
      </p:pic>
      <p:sp>
        <p:nvSpPr>
          <p:cNvPr id="9" name="Text 5"/>
          <p:cNvSpPr/>
          <p:nvPr/>
        </p:nvSpPr>
        <p:spPr>
          <a:xfrm>
            <a:off x="5667137" y="4121944"/>
            <a:ext cx="2777490" cy="347186"/>
          </a:xfrm>
          <a:prstGeom prst="rect">
            <a:avLst/>
          </a:prstGeom>
          <a:noFill/>
          <a:ln/>
        </p:spPr>
        <p:txBody>
          <a:bodyPr wrap="none" rtlCol="0" anchor="t"/>
          <a:lstStyle/>
          <a:p>
            <a:pPr marL="0" indent="0" algn="l">
              <a:lnSpc>
                <a:spcPts val="2734"/>
              </a:lnSpc>
              <a:buNone/>
            </a:pPr>
            <a:r>
              <a:rPr lang="en-US" sz="2187" b="1" dirty="0">
                <a:solidFill>
                  <a:srgbClr val="443728"/>
                </a:solidFill>
                <a:latin typeface="Crimson Pro" pitchFamily="34" charset="0"/>
                <a:ea typeface="Crimson Pro" pitchFamily="34" charset="-122"/>
                <a:cs typeface="Crimson Pro" pitchFamily="34" charset="-120"/>
              </a:rPr>
              <a:t>Dã Ngoại</a:t>
            </a:r>
            <a:endParaRPr lang="en-US" sz="2187" dirty="0"/>
          </a:p>
        </p:txBody>
      </p:sp>
      <p:sp>
        <p:nvSpPr>
          <p:cNvPr id="10" name="Text 6"/>
          <p:cNvSpPr/>
          <p:nvPr/>
        </p:nvSpPr>
        <p:spPr>
          <a:xfrm>
            <a:off x="5667137" y="4602361"/>
            <a:ext cx="3296007" cy="1066205"/>
          </a:xfrm>
          <a:prstGeom prst="rect">
            <a:avLst/>
          </a:prstGeom>
          <a:noFill/>
          <a:ln/>
        </p:spPr>
        <p:txBody>
          <a:bodyPr wrap="square" rtlCol="0" anchor="t"/>
          <a:lstStyle/>
          <a:p>
            <a:pPr marL="0" indent="0" algn="l">
              <a:lnSpc>
                <a:spcPts val="2799"/>
              </a:lnSpc>
              <a:buNone/>
            </a:pPr>
            <a:r>
              <a:rPr lang="en-US" sz="1750" dirty="0">
                <a:solidFill>
                  <a:srgbClr val="443728"/>
                </a:solidFill>
                <a:latin typeface="Open Sans" pitchFamily="34" charset="0"/>
                <a:ea typeface="Open Sans" pitchFamily="34" charset="-122"/>
                <a:cs typeface="Open Sans" pitchFamily="34" charset="-120"/>
              </a:rPr>
              <a:t>Đi bộ trong rừng sâu để tận hưởng vẻ đẹp của thiên nhiên hoang dã.</a:t>
            </a:r>
            <a:endParaRPr lang="en-US" sz="1750" dirty="0"/>
          </a:p>
        </p:txBody>
      </p:sp>
      <p:pic>
        <p:nvPicPr>
          <p:cNvPr id="11" name="Image 2" descr="preencoded.png"/>
          <p:cNvPicPr>
            <a:picLocks noChangeAspect="1"/>
          </p:cNvPicPr>
          <p:nvPr/>
        </p:nvPicPr>
        <p:blipFill>
          <a:blip r:embed="rId5"/>
          <a:stretch>
            <a:fillRect/>
          </a:stretch>
        </p:blipFill>
        <p:spPr>
          <a:xfrm>
            <a:off x="9296400" y="3344347"/>
            <a:ext cx="555427" cy="555427"/>
          </a:xfrm>
          <a:prstGeom prst="rect">
            <a:avLst/>
          </a:prstGeom>
        </p:spPr>
      </p:pic>
      <p:sp>
        <p:nvSpPr>
          <p:cNvPr id="12" name="Text 7"/>
          <p:cNvSpPr/>
          <p:nvPr/>
        </p:nvSpPr>
        <p:spPr>
          <a:xfrm>
            <a:off x="9296400" y="4121944"/>
            <a:ext cx="2777490" cy="347186"/>
          </a:xfrm>
          <a:prstGeom prst="rect">
            <a:avLst/>
          </a:prstGeom>
          <a:noFill/>
          <a:ln/>
        </p:spPr>
        <p:txBody>
          <a:bodyPr wrap="none" rtlCol="0" anchor="t"/>
          <a:lstStyle/>
          <a:p>
            <a:pPr marL="0" indent="0" algn="l">
              <a:lnSpc>
                <a:spcPts val="2734"/>
              </a:lnSpc>
              <a:buNone/>
            </a:pPr>
            <a:r>
              <a:rPr lang="en-US" sz="2187" b="1" dirty="0">
                <a:solidFill>
                  <a:srgbClr val="443728"/>
                </a:solidFill>
                <a:latin typeface="Crimson Pro" pitchFamily="34" charset="0"/>
                <a:ea typeface="Crimson Pro" pitchFamily="34" charset="-122"/>
                <a:cs typeface="Crimson Pro" pitchFamily="34" charset="-120"/>
              </a:rPr>
              <a:t>Quan Sát Chim</a:t>
            </a:r>
            <a:endParaRPr lang="en-US" sz="2187" dirty="0"/>
          </a:p>
        </p:txBody>
      </p:sp>
      <p:sp>
        <p:nvSpPr>
          <p:cNvPr id="13" name="Text 8"/>
          <p:cNvSpPr/>
          <p:nvPr/>
        </p:nvSpPr>
        <p:spPr>
          <a:xfrm>
            <a:off x="9296400" y="4602361"/>
            <a:ext cx="3296007" cy="710803"/>
          </a:xfrm>
          <a:prstGeom prst="rect">
            <a:avLst/>
          </a:prstGeom>
          <a:noFill/>
          <a:ln/>
        </p:spPr>
        <p:txBody>
          <a:bodyPr wrap="square" rtlCol="0" anchor="t"/>
          <a:lstStyle/>
          <a:p>
            <a:pPr marL="0" indent="0" algn="l">
              <a:lnSpc>
                <a:spcPts val="2799"/>
              </a:lnSpc>
              <a:buNone/>
            </a:pPr>
            <a:r>
              <a:rPr lang="en-US" sz="1750" dirty="0">
                <a:solidFill>
                  <a:srgbClr val="443728"/>
                </a:solidFill>
                <a:latin typeface="Open Sans" pitchFamily="34" charset="0"/>
                <a:ea typeface="Open Sans" pitchFamily="34" charset="-122"/>
                <a:cs typeface="Open Sans" pitchFamily="34" charset="-120"/>
              </a:rPr>
              <a:t>Thưởng thức những loài chim quý hiếm với màu sắc rực rỡ.</a:t>
            </a:r>
            <a:endParaRPr lang="en-US" sz="1750" dirty="0"/>
          </a:p>
        </p:txBody>
      </p:sp>
      <p:pic>
        <p:nvPicPr>
          <p:cNvPr id="14" name="Image 3" descr="preencoded.png">
            <a:hlinkClick r:id="rId6"/>
          </p:cNvPr>
          <p:cNvPicPr>
            <a:picLocks noChangeAspect="1"/>
          </p:cNvPicPr>
          <p:nvPr/>
        </p:nvPicPr>
        <p:blipFill>
          <a:blip r:embed="rId7"/>
          <a:stretch>
            <a:fillRect/>
          </a:stretch>
        </p:blipFill>
        <p:spPr>
          <a:xfrm>
            <a:off x="12242153" y="7589520"/>
            <a:ext cx="2296807" cy="54864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8573" y="0"/>
            <a:ext cx="14630400" cy="8229600"/>
          </a:xfrm>
          <a:prstGeom prst="rect">
            <a:avLst/>
          </a:prstGeom>
          <a:solidFill>
            <a:srgbClr val="FFFCFA"/>
          </a:solidFill>
          <a:ln/>
        </p:spPr>
      </p:sp>
      <p:pic>
        <p:nvPicPr>
          <p:cNvPr id="4" name="Image 0" descr="preencoded.png"/>
          <p:cNvPicPr>
            <a:picLocks noChangeAspect="1"/>
          </p:cNvPicPr>
          <p:nvPr/>
        </p:nvPicPr>
        <p:blipFill>
          <a:blip r:embed="rId3"/>
          <a:stretch>
            <a:fillRect/>
          </a:stretch>
        </p:blipFill>
        <p:spPr>
          <a:xfrm>
            <a:off x="-7621" y="0"/>
            <a:ext cx="4498419" cy="8229600"/>
          </a:xfrm>
          <a:prstGeom prst="rect">
            <a:avLst/>
          </a:prstGeom>
        </p:spPr>
      </p:pic>
      <p:sp>
        <p:nvSpPr>
          <p:cNvPr id="5" name="Text 2"/>
          <p:cNvSpPr/>
          <p:nvPr/>
        </p:nvSpPr>
        <p:spPr>
          <a:xfrm>
            <a:off x="4490799" y="934760"/>
            <a:ext cx="5554980" cy="694373"/>
          </a:xfrm>
          <a:prstGeom prst="rect">
            <a:avLst/>
          </a:prstGeom>
          <a:noFill/>
          <a:ln/>
        </p:spPr>
        <p:txBody>
          <a:bodyPr wrap="none" rtlCol="0" anchor="t"/>
          <a:lstStyle/>
          <a:p>
            <a:pPr marL="0" indent="0">
              <a:lnSpc>
                <a:spcPts val="5468"/>
              </a:lnSpc>
              <a:buNone/>
            </a:pPr>
            <a:r>
              <a:rPr lang="en-US" sz="4374" b="1" dirty="0">
                <a:solidFill>
                  <a:srgbClr val="443728"/>
                </a:solidFill>
                <a:latin typeface="Crimson Pro" pitchFamily="34" charset="0"/>
                <a:ea typeface="Crimson Pro" pitchFamily="34" charset="-122"/>
                <a:cs typeface="Crimson Pro" pitchFamily="34" charset="-120"/>
              </a:rPr>
              <a:t>Bảo Vệ và Gìn Giữ</a:t>
            </a:r>
            <a:endParaRPr lang="en-US" sz="4374" dirty="0"/>
          </a:p>
        </p:txBody>
      </p:sp>
      <p:pic>
        <p:nvPicPr>
          <p:cNvPr id="6" name="Image 1" descr="preencoded.png"/>
          <p:cNvPicPr>
            <a:picLocks noChangeAspect="1"/>
          </p:cNvPicPr>
          <p:nvPr/>
        </p:nvPicPr>
        <p:blipFill>
          <a:blip r:embed="rId4"/>
          <a:stretch>
            <a:fillRect/>
          </a:stretch>
        </p:blipFill>
        <p:spPr>
          <a:xfrm>
            <a:off x="4490799" y="1962388"/>
            <a:ext cx="1110972" cy="1777484"/>
          </a:xfrm>
          <a:prstGeom prst="rect">
            <a:avLst/>
          </a:prstGeom>
        </p:spPr>
      </p:pic>
      <p:sp>
        <p:nvSpPr>
          <p:cNvPr id="7" name="Text 3"/>
          <p:cNvSpPr/>
          <p:nvPr/>
        </p:nvSpPr>
        <p:spPr>
          <a:xfrm>
            <a:off x="5935028" y="2184559"/>
            <a:ext cx="2777490" cy="347186"/>
          </a:xfrm>
          <a:prstGeom prst="rect">
            <a:avLst/>
          </a:prstGeom>
          <a:noFill/>
          <a:ln/>
        </p:spPr>
        <p:txBody>
          <a:bodyPr wrap="none" rtlCol="0" anchor="t"/>
          <a:lstStyle/>
          <a:p>
            <a:pPr marL="0" indent="0" algn="l">
              <a:lnSpc>
                <a:spcPts val="2734"/>
              </a:lnSpc>
              <a:buNone/>
            </a:pPr>
            <a:r>
              <a:rPr lang="en-US" sz="2187" b="1" dirty="0">
                <a:solidFill>
                  <a:srgbClr val="443728"/>
                </a:solidFill>
                <a:latin typeface="Crimson Pro" pitchFamily="34" charset="0"/>
                <a:ea typeface="Crimson Pro" pitchFamily="34" charset="-122"/>
                <a:cs typeface="Crimson Pro" pitchFamily="34" charset="-120"/>
              </a:rPr>
              <a:t>Tầm Quan Trọng</a:t>
            </a:r>
            <a:endParaRPr lang="en-US" sz="2187" dirty="0"/>
          </a:p>
        </p:txBody>
      </p:sp>
      <p:sp>
        <p:nvSpPr>
          <p:cNvPr id="8" name="Text 4"/>
          <p:cNvSpPr/>
          <p:nvPr/>
        </p:nvSpPr>
        <p:spPr>
          <a:xfrm>
            <a:off x="5935028" y="2664976"/>
            <a:ext cx="7862173" cy="355402"/>
          </a:xfrm>
          <a:prstGeom prst="rect">
            <a:avLst/>
          </a:prstGeom>
          <a:noFill/>
          <a:ln/>
        </p:spPr>
        <p:txBody>
          <a:bodyPr wrap="none" rtlCol="0" anchor="t"/>
          <a:lstStyle/>
          <a:p>
            <a:pPr marL="0" indent="0" algn="l">
              <a:lnSpc>
                <a:spcPts val="2799"/>
              </a:lnSpc>
              <a:buNone/>
            </a:pPr>
            <a:r>
              <a:rPr lang="en-US" sz="1750" dirty="0">
                <a:solidFill>
                  <a:srgbClr val="443728"/>
                </a:solidFill>
                <a:latin typeface="Open Sans" pitchFamily="34" charset="0"/>
                <a:ea typeface="Open Sans" pitchFamily="34" charset="-122"/>
                <a:cs typeface="Open Sans" pitchFamily="34" charset="-120"/>
              </a:rPr>
              <a:t>Khu bảo tồn là nơi lưu giữ các loài động vật quý hiếm, cần được bảo vệ.</a:t>
            </a:r>
            <a:endParaRPr lang="en-US" sz="1750" dirty="0"/>
          </a:p>
        </p:txBody>
      </p:sp>
      <p:pic>
        <p:nvPicPr>
          <p:cNvPr id="9" name="Image 2" descr="preencoded.png"/>
          <p:cNvPicPr>
            <a:picLocks noChangeAspect="1"/>
          </p:cNvPicPr>
          <p:nvPr/>
        </p:nvPicPr>
        <p:blipFill>
          <a:blip r:embed="rId5"/>
          <a:stretch>
            <a:fillRect/>
          </a:stretch>
        </p:blipFill>
        <p:spPr>
          <a:xfrm>
            <a:off x="4490799" y="3739872"/>
            <a:ext cx="1110972" cy="1777484"/>
          </a:xfrm>
          <a:prstGeom prst="rect">
            <a:avLst/>
          </a:prstGeom>
        </p:spPr>
      </p:pic>
      <p:sp>
        <p:nvSpPr>
          <p:cNvPr id="10" name="Text 5"/>
          <p:cNvSpPr/>
          <p:nvPr/>
        </p:nvSpPr>
        <p:spPr>
          <a:xfrm>
            <a:off x="5935028" y="3962043"/>
            <a:ext cx="3712607" cy="347186"/>
          </a:xfrm>
          <a:prstGeom prst="rect">
            <a:avLst/>
          </a:prstGeom>
          <a:noFill/>
          <a:ln/>
        </p:spPr>
        <p:txBody>
          <a:bodyPr wrap="none" rtlCol="0" anchor="t"/>
          <a:lstStyle/>
          <a:p>
            <a:pPr marL="0" indent="0" algn="l">
              <a:lnSpc>
                <a:spcPts val="2734"/>
              </a:lnSpc>
              <a:buNone/>
            </a:pPr>
            <a:r>
              <a:rPr lang="en-US" sz="2187" b="1" dirty="0">
                <a:solidFill>
                  <a:srgbClr val="443728"/>
                </a:solidFill>
                <a:latin typeface="Crimson Pro" pitchFamily="34" charset="0"/>
                <a:ea typeface="Crimson Pro" pitchFamily="34" charset="-122"/>
                <a:cs typeface="Crimson Pro" pitchFamily="34" charset="-120"/>
              </a:rPr>
              <a:t>Phòng Chống Săn Bắt Trái Phép</a:t>
            </a:r>
            <a:endParaRPr lang="en-US" sz="2187" dirty="0"/>
          </a:p>
        </p:txBody>
      </p:sp>
      <p:sp>
        <p:nvSpPr>
          <p:cNvPr id="11" name="Text 6"/>
          <p:cNvSpPr/>
          <p:nvPr/>
        </p:nvSpPr>
        <p:spPr>
          <a:xfrm>
            <a:off x="5935028" y="4442460"/>
            <a:ext cx="7862173" cy="355402"/>
          </a:xfrm>
          <a:prstGeom prst="rect">
            <a:avLst/>
          </a:prstGeom>
          <a:noFill/>
          <a:ln/>
        </p:spPr>
        <p:txBody>
          <a:bodyPr wrap="none" rtlCol="0" anchor="t"/>
          <a:lstStyle/>
          <a:p>
            <a:pPr marL="0" indent="0" algn="l">
              <a:lnSpc>
                <a:spcPts val="2799"/>
              </a:lnSpc>
              <a:buNone/>
            </a:pPr>
            <a:r>
              <a:rPr lang="en-US" sz="1750" dirty="0">
                <a:solidFill>
                  <a:srgbClr val="443728"/>
                </a:solidFill>
                <a:latin typeface="Open Sans" pitchFamily="34" charset="0"/>
                <a:ea typeface="Open Sans" pitchFamily="34" charset="-122"/>
                <a:cs typeface="Open Sans" pitchFamily="34" charset="-120"/>
              </a:rPr>
              <a:t>Ngăn chặn các hoạt động săn bắt trái phép để bảo tồn động vật hoang dã.</a:t>
            </a:r>
            <a:endParaRPr lang="en-US" sz="1750" dirty="0"/>
          </a:p>
        </p:txBody>
      </p:sp>
      <p:pic>
        <p:nvPicPr>
          <p:cNvPr id="12" name="Image 3" descr="preencoded.png"/>
          <p:cNvPicPr>
            <a:picLocks noChangeAspect="1"/>
          </p:cNvPicPr>
          <p:nvPr/>
        </p:nvPicPr>
        <p:blipFill>
          <a:blip r:embed="rId6"/>
          <a:stretch>
            <a:fillRect/>
          </a:stretch>
        </p:blipFill>
        <p:spPr>
          <a:xfrm>
            <a:off x="4490799" y="5517356"/>
            <a:ext cx="1110972" cy="1777484"/>
          </a:xfrm>
          <a:prstGeom prst="rect">
            <a:avLst/>
          </a:prstGeom>
        </p:spPr>
      </p:pic>
      <p:sp>
        <p:nvSpPr>
          <p:cNvPr id="13" name="Text 7"/>
          <p:cNvSpPr/>
          <p:nvPr/>
        </p:nvSpPr>
        <p:spPr>
          <a:xfrm>
            <a:off x="5935028" y="5739527"/>
            <a:ext cx="2777490" cy="347186"/>
          </a:xfrm>
          <a:prstGeom prst="rect">
            <a:avLst/>
          </a:prstGeom>
          <a:noFill/>
          <a:ln/>
        </p:spPr>
        <p:txBody>
          <a:bodyPr wrap="none" rtlCol="0" anchor="t"/>
          <a:lstStyle/>
          <a:p>
            <a:pPr marL="0" indent="0" algn="l">
              <a:lnSpc>
                <a:spcPts val="2734"/>
              </a:lnSpc>
              <a:buNone/>
            </a:pPr>
            <a:r>
              <a:rPr lang="en-US" sz="2187" b="1" dirty="0">
                <a:solidFill>
                  <a:srgbClr val="443728"/>
                </a:solidFill>
                <a:latin typeface="Crimson Pro" pitchFamily="34" charset="0"/>
                <a:ea typeface="Crimson Pro" pitchFamily="34" charset="-122"/>
                <a:cs typeface="Crimson Pro" pitchFamily="34" charset="-120"/>
              </a:rPr>
              <a:t>Phát Triển Bền Vững</a:t>
            </a:r>
            <a:endParaRPr lang="en-US" sz="2187" dirty="0"/>
          </a:p>
        </p:txBody>
      </p:sp>
      <p:sp>
        <p:nvSpPr>
          <p:cNvPr id="14" name="Text 8"/>
          <p:cNvSpPr/>
          <p:nvPr/>
        </p:nvSpPr>
        <p:spPr>
          <a:xfrm>
            <a:off x="5935028" y="6219944"/>
            <a:ext cx="7862173" cy="355402"/>
          </a:xfrm>
          <a:prstGeom prst="rect">
            <a:avLst/>
          </a:prstGeom>
          <a:noFill/>
          <a:ln/>
        </p:spPr>
        <p:txBody>
          <a:bodyPr wrap="none" rtlCol="0" anchor="t"/>
          <a:lstStyle/>
          <a:p>
            <a:pPr marL="0" indent="0" algn="l">
              <a:lnSpc>
                <a:spcPts val="2799"/>
              </a:lnSpc>
              <a:buNone/>
            </a:pPr>
            <a:r>
              <a:rPr lang="en-US" sz="1750" dirty="0">
                <a:solidFill>
                  <a:srgbClr val="443728"/>
                </a:solidFill>
                <a:latin typeface="Open Sans" pitchFamily="34" charset="0"/>
                <a:ea typeface="Open Sans" pitchFamily="34" charset="-122"/>
                <a:cs typeface="Open Sans" pitchFamily="34" charset="-120"/>
              </a:rPr>
              <a:t>Khuyến khích phát triển du lịch sinh thái để vừa bảo vệ vừa mang lại lợi ích.</a:t>
            </a:r>
            <a:endParaRPr lang="en-US" sz="1750" dirty="0"/>
          </a:p>
        </p:txBody>
      </p:sp>
      <p:pic>
        <p:nvPicPr>
          <p:cNvPr id="15" name="Image 4" descr="preencoded.png">
            <a:hlinkClick r:id="rId7"/>
          </p:cNvPr>
          <p:cNvPicPr>
            <a:picLocks noChangeAspect="1"/>
          </p:cNvPicPr>
          <p:nvPr/>
        </p:nvPicPr>
        <p:blipFill>
          <a:blip r:embed="rId8"/>
          <a:stretch>
            <a:fillRect/>
          </a:stretch>
        </p:blipFill>
        <p:spPr>
          <a:xfrm>
            <a:off x="12242153" y="7589520"/>
            <a:ext cx="2296807" cy="54864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60" y="259080"/>
            <a:ext cx="14630400" cy="8229600"/>
          </a:xfrm>
          <a:prstGeom prst="rect">
            <a:avLst/>
          </a:prstGeom>
          <a:solidFill>
            <a:srgbClr val="FFFCFA"/>
          </a:solidFill>
          <a:ln/>
        </p:spPr>
      </p:sp>
      <p:pic>
        <p:nvPicPr>
          <p:cNvPr id="4" name="Image 0" descr="preencoded.png"/>
          <p:cNvPicPr>
            <a:picLocks noChangeAspect="1"/>
          </p:cNvPicPr>
          <p:nvPr/>
        </p:nvPicPr>
        <p:blipFill>
          <a:blip r:embed="rId3"/>
          <a:stretch>
            <a:fillRect/>
          </a:stretch>
        </p:blipFill>
        <p:spPr>
          <a:xfrm>
            <a:off x="0" y="-91440"/>
            <a:ext cx="14630400" cy="2777490"/>
          </a:xfrm>
          <a:prstGeom prst="rect">
            <a:avLst/>
          </a:prstGeom>
        </p:spPr>
      </p:pic>
      <p:sp>
        <p:nvSpPr>
          <p:cNvPr id="5" name="Text 2"/>
          <p:cNvSpPr/>
          <p:nvPr/>
        </p:nvSpPr>
        <p:spPr>
          <a:xfrm>
            <a:off x="2037993" y="3808928"/>
            <a:ext cx="5554980" cy="694373"/>
          </a:xfrm>
          <a:prstGeom prst="rect">
            <a:avLst/>
          </a:prstGeom>
          <a:noFill/>
          <a:ln/>
        </p:spPr>
        <p:txBody>
          <a:bodyPr wrap="none" rtlCol="0" anchor="t"/>
          <a:lstStyle/>
          <a:p>
            <a:pPr marL="0" indent="0">
              <a:lnSpc>
                <a:spcPts val="5468"/>
              </a:lnSpc>
              <a:buNone/>
            </a:pPr>
            <a:r>
              <a:rPr lang="en-US" sz="4374" b="1" dirty="0">
                <a:solidFill>
                  <a:srgbClr val="443728"/>
                </a:solidFill>
                <a:latin typeface="Crimson Pro" pitchFamily="34" charset="0"/>
                <a:ea typeface="Crimson Pro" pitchFamily="34" charset="-122"/>
                <a:cs typeface="Crimson Pro" pitchFamily="34" charset="-120"/>
              </a:rPr>
              <a:t>Cộng Đồng Bản Địa</a:t>
            </a:r>
            <a:endParaRPr lang="en-US" sz="4374" dirty="0"/>
          </a:p>
        </p:txBody>
      </p:sp>
      <p:sp>
        <p:nvSpPr>
          <p:cNvPr id="6" name="Shape 3"/>
          <p:cNvSpPr/>
          <p:nvPr/>
        </p:nvSpPr>
        <p:spPr>
          <a:xfrm>
            <a:off x="2037993" y="4836557"/>
            <a:ext cx="3370064" cy="2361605"/>
          </a:xfrm>
          <a:prstGeom prst="roundRect">
            <a:avLst>
              <a:gd name="adj" fmla="val 4234"/>
            </a:avLst>
          </a:prstGeom>
          <a:solidFill>
            <a:srgbClr val="EBE2E0"/>
          </a:solidFill>
          <a:ln w="7620">
            <a:solidFill>
              <a:srgbClr val="D1C8C6"/>
            </a:solidFill>
            <a:prstDash val="solid"/>
          </a:ln>
        </p:spPr>
      </p:sp>
      <p:sp>
        <p:nvSpPr>
          <p:cNvPr id="7" name="Text 4"/>
          <p:cNvSpPr/>
          <p:nvPr/>
        </p:nvSpPr>
        <p:spPr>
          <a:xfrm>
            <a:off x="2267783" y="5066348"/>
            <a:ext cx="2777490" cy="347186"/>
          </a:xfrm>
          <a:prstGeom prst="rect">
            <a:avLst/>
          </a:prstGeom>
          <a:noFill/>
          <a:ln/>
        </p:spPr>
        <p:txBody>
          <a:bodyPr wrap="none" rtlCol="0" anchor="t"/>
          <a:lstStyle/>
          <a:p>
            <a:pPr marL="0" indent="0">
              <a:lnSpc>
                <a:spcPts val="2734"/>
              </a:lnSpc>
              <a:buNone/>
            </a:pPr>
            <a:r>
              <a:rPr lang="en-US" sz="2187" b="1" dirty="0">
                <a:solidFill>
                  <a:srgbClr val="443728"/>
                </a:solidFill>
                <a:latin typeface="Crimson Pro" pitchFamily="34" charset="0"/>
                <a:ea typeface="Crimson Pro" pitchFamily="34" charset="-122"/>
                <a:cs typeface="Crimson Pro" pitchFamily="34" charset="-120"/>
              </a:rPr>
              <a:t>Văn Hóa Bản Địa</a:t>
            </a:r>
            <a:endParaRPr lang="en-US" sz="2187" dirty="0"/>
          </a:p>
        </p:txBody>
      </p:sp>
      <p:sp>
        <p:nvSpPr>
          <p:cNvPr id="8" name="Text 5"/>
          <p:cNvSpPr/>
          <p:nvPr/>
        </p:nvSpPr>
        <p:spPr>
          <a:xfrm>
            <a:off x="2267783" y="5546765"/>
            <a:ext cx="2910483" cy="1421606"/>
          </a:xfrm>
          <a:prstGeom prst="rect">
            <a:avLst/>
          </a:prstGeom>
          <a:noFill/>
          <a:ln/>
        </p:spPr>
        <p:txBody>
          <a:bodyPr wrap="square" rtlCol="0" anchor="t"/>
          <a:lstStyle/>
          <a:p>
            <a:pPr marL="0" indent="0">
              <a:lnSpc>
                <a:spcPts val="2799"/>
              </a:lnSpc>
              <a:buNone/>
            </a:pPr>
            <a:r>
              <a:rPr lang="en-US" sz="1750" dirty="0">
                <a:solidFill>
                  <a:srgbClr val="443728"/>
                </a:solidFill>
                <a:latin typeface="Open Sans" pitchFamily="34" charset="0"/>
                <a:ea typeface="Open Sans" pitchFamily="34" charset="-122"/>
                <a:cs typeface="Open Sans" pitchFamily="34" charset="-120"/>
              </a:rPr>
              <a:t>Các bộ lạc bản địa có lối sống gắn bó với thiên nhiên và các hoạt động truyền thống.</a:t>
            </a:r>
            <a:endParaRPr lang="en-US" sz="1750" dirty="0"/>
          </a:p>
        </p:txBody>
      </p:sp>
      <p:sp>
        <p:nvSpPr>
          <p:cNvPr id="9" name="Shape 6"/>
          <p:cNvSpPr/>
          <p:nvPr/>
        </p:nvSpPr>
        <p:spPr>
          <a:xfrm>
            <a:off x="5630228" y="4836557"/>
            <a:ext cx="3370064" cy="2361605"/>
          </a:xfrm>
          <a:prstGeom prst="roundRect">
            <a:avLst>
              <a:gd name="adj" fmla="val 4234"/>
            </a:avLst>
          </a:prstGeom>
          <a:solidFill>
            <a:srgbClr val="EBE2E0"/>
          </a:solidFill>
          <a:ln w="7620">
            <a:solidFill>
              <a:srgbClr val="D1C8C6"/>
            </a:solidFill>
            <a:prstDash val="solid"/>
          </a:ln>
        </p:spPr>
      </p:sp>
      <p:sp>
        <p:nvSpPr>
          <p:cNvPr id="10" name="Text 7"/>
          <p:cNvSpPr/>
          <p:nvPr/>
        </p:nvSpPr>
        <p:spPr>
          <a:xfrm>
            <a:off x="5860018" y="5066348"/>
            <a:ext cx="2777490" cy="347186"/>
          </a:xfrm>
          <a:prstGeom prst="rect">
            <a:avLst/>
          </a:prstGeom>
          <a:noFill/>
          <a:ln/>
        </p:spPr>
        <p:txBody>
          <a:bodyPr wrap="none" rtlCol="0" anchor="t"/>
          <a:lstStyle/>
          <a:p>
            <a:pPr marL="0" indent="0">
              <a:lnSpc>
                <a:spcPts val="2734"/>
              </a:lnSpc>
              <a:buNone/>
            </a:pPr>
            <a:r>
              <a:rPr lang="en-US" sz="2187" b="1" dirty="0">
                <a:solidFill>
                  <a:srgbClr val="443728"/>
                </a:solidFill>
                <a:latin typeface="Crimson Pro" pitchFamily="34" charset="0"/>
                <a:ea typeface="Crimson Pro" pitchFamily="34" charset="-122"/>
                <a:cs typeface="Crimson Pro" pitchFamily="34" charset="-120"/>
              </a:rPr>
              <a:t>Tham Gia Bảo Tồn</a:t>
            </a:r>
            <a:endParaRPr lang="en-US" sz="2187" dirty="0"/>
          </a:p>
        </p:txBody>
      </p:sp>
      <p:sp>
        <p:nvSpPr>
          <p:cNvPr id="11" name="Text 8"/>
          <p:cNvSpPr/>
          <p:nvPr/>
        </p:nvSpPr>
        <p:spPr>
          <a:xfrm>
            <a:off x="5860018" y="5546765"/>
            <a:ext cx="2910483" cy="1066205"/>
          </a:xfrm>
          <a:prstGeom prst="rect">
            <a:avLst/>
          </a:prstGeom>
          <a:noFill/>
          <a:ln/>
        </p:spPr>
        <p:txBody>
          <a:bodyPr wrap="square" rtlCol="0" anchor="t"/>
          <a:lstStyle/>
          <a:p>
            <a:pPr marL="0" indent="0">
              <a:lnSpc>
                <a:spcPts val="2799"/>
              </a:lnSpc>
              <a:buNone/>
            </a:pPr>
            <a:r>
              <a:rPr lang="en-US" sz="1750" dirty="0">
                <a:solidFill>
                  <a:srgbClr val="443728"/>
                </a:solidFill>
                <a:latin typeface="Open Sans" pitchFamily="34" charset="0"/>
                <a:ea typeface="Open Sans" pitchFamily="34" charset="-122"/>
                <a:cs typeface="Open Sans" pitchFamily="34" charset="-120"/>
              </a:rPr>
              <a:t>Cộng đồng địa phương tham gia vào các hoạt động bảo tồn và gìn giữ khu vực.</a:t>
            </a:r>
            <a:endParaRPr lang="en-US" sz="1750" dirty="0"/>
          </a:p>
        </p:txBody>
      </p:sp>
      <p:sp>
        <p:nvSpPr>
          <p:cNvPr id="12" name="Shape 9"/>
          <p:cNvSpPr/>
          <p:nvPr/>
        </p:nvSpPr>
        <p:spPr>
          <a:xfrm>
            <a:off x="9222462" y="4836557"/>
            <a:ext cx="3370064" cy="2361605"/>
          </a:xfrm>
          <a:prstGeom prst="roundRect">
            <a:avLst>
              <a:gd name="adj" fmla="val 4234"/>
            </a:avLst>
          </a:prstGeom>
          <a:solidFill>
            <a:srgbClr val="EBE2E0"/>
          </a:solidFill>
          <a:ln w="7620">
            <a:solidFill>
              <a:srgbClr val="D1C8C6"/>
            </a:solidFill>
            <a:prstDash val="solid"/>
          </a:ln>
        </p:spPr>
      </p:sp>
      <p:sp>
        <p:nvSpPr>
          <p:cNvPr id="13" name="Text 10"/>
          <p:cNvSpPr/>
          <p:nvPr/>
        </p:nvSpPr>
        <p:spPr>
          <a:xfrm>
            <a:off x="9452253" y="5066348"/>
            <a:ext cx="2777490" cy="347186"/>
          </a:xfrm>
          <a:prstGeom prst="rect">
            <a:avLst/>
          </a:prstGeom>
          <a:noFill/>
          <a:ln/>
        </p:spPr>
        <p:txBody>
          <a:bodyPr wrap="none" rtlCol="0" anchor="t"/>
          <a:lstStyle/>
          <a:p>
            <a:pPr marL="0" indent="0">
              <a:lnSpc>
                <a:spcPts val="2734"/>
              </a:lnSpc>
              <a:buNone/>
            </a:pPr>
            <a:r>
              <a:rPr lang="en-US" sz="2187" b="1" dirty="0">
                <a:solidFill>
                  <a:srgbClr val="443728"/>
                </a:solidFill>
                <a:latin typeface="Crimson Pro" pitchFamily="34" charset="0"/>
                <a:ea typeface="Crimson Pro" pitchFamily="34" charset="-122"/>
                <a:cs typeface="Crimson Pro" pitchFamily="34" charset="-120"/>
              </a:rPr>
              <a:t>Hưởng Lợi Kinh Tế</a:t>
            </a:r>
            <a:endParaRPr lang="en-US" sz="2187" dirty="0"/>
          </a:p>
        </p:txBody>
      </p:sp>
      <p:sp>
        <p:nvSpPr>
          <p:cNvPr id="14" name="Text 11"/>
          <p:cNvSpPr/>
          <p:nvPr/>
        </p:nvSpPr>
        <p:spPr>
          <a:xfrm>
            <a:off x="9452253" y="5546765"/>
            <a:ext cx="2910483" cy="1066205"/>
          </a:xfrm>
          <a:prstGeom prst="rect">
            <a:avLst/>
          </a:prstGeom>
          <a:noFill/>
          <a:ln/>
        </p:spPr>
        <p:txBody>
          <a:bodyPr wrap="square" rtlCol="0" anchor="t"/>
          <a:lstStyle/>
          <a:p>
            <a:pPr marL="0" indent="0">
              <a:lnSpc>
                <a:spcPts val="2799"/>
              </a:lnSpc>
              <a:buNone/>
            </a:pPr>
            <a:r>
              <a:rPr lang="en-US" sz="1750" dirty="0">
                <a:solidFill>
                  <a:srgbClr val="443728"/>
                </a:solidFill>
                <a:latin typeface="Open Sans" pitchFamily="34" charset="0"/>
                <a:ea typeface="Open Sans" pitchFamily="34" charset="-122"/>
                <a:cs typeface="Open Sans" pitchFamily="34" charset="-120"/>
              </a:rPr>
              <a:t>Du khách đến tham quan mang lại nguồn thu nhập cho người dân địa phương.</a:t>
            </a:r>
            <a:endParaRPr lang="en-US" sz="1750" dirty="0"/>
          </a:p>
        </p:txBody>
      </p:sp>
      <p:pic>
        <p:nvPicPr>
          <p:cNvPr id="15"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p:cNvPicPr>
            <a:picLocks noChangeAspect="1"/>
          </p:cNvPicPr>
          <p:nvPr/>
        </p:nvPicPr>
        <p:blipFill>
          <a:blip r:embed="rId3"/>
          <a:stretch>
            <a:fillRect/>
          </a:stretch>
        </p:blipFill>
        <p:spPr>
          <a:xfrm>
            <a:off x="10980420" y="0"/>
            <a:ext cx="3657600" cy="8229600"/>
          </a:xfrm>
          <a:prstGeom prst="rect">
            <a:avLst/>
          </a:prstGeom>
        </p:spPr>
      </p:pic>
      <p:sp>
        <p:nvSpPr>
          <p:cNvPr id="5" name="Text 2"/>
          <p:cNvSpPr/>
          <p:nvPr/>
        </p:nvSpPr>
        <p:spPr>
          <a:xfrm>
            <a:off x="833199" y="1458516"/>
            <a:ext cx="5554980" cy="694373"/>
          </a:xfrm>
          <a:prstGeom prst="rect">
            <a:avLst/>
          </a:prstGeom>
          <a:noFill/>
          <a:ln/>
        </p:spPr>
        <p:txBody>
          <a:bodyPr wrap="none" rtlCol="0" anchor="t"/>
          <a:lstStyle/>
          <a:p>
            <a:pPr marL="0" indent="0">
              <a:lnSpc>
                <a:spcPts val="5468"/>
              </a:lnSpc>
              <a:buNone/>
            </a:pPr>
            <a:r>
              <a:rPr lang="en-US" sz="4374" b="1" dirty="0">
                <a:solidFill>
                  <a:srgbClr val="443728"/>
                </a:solidFill>
                <a:latin typeface="Crimson Pro" pitchFamily="34" charset="0"/>
                <a:ea typeface="Crimson Pro" pitchFamily="34" charset="-122"/>
                <a:cs typeface="Crimson Pro" pitchFamily="34" charset="-120"/>
              </a:rPr>
              <a:t>Giá Trị Văn Hóa</a:t>
            </a:r>
            <a:endParaRPr lang="en-US" sz="4374" dirty="0"/>
          </a:p>
        </p:txBody>
      </p:sp>
      <p:sp>
        <p:nvSpPr>
          <p:cNvPr id="6" name="Shape 3"/>
          <p:cNvSpPr/>
          <p:nvPr/>
        </p:nvSpPr>
        <p:spPr>
          <a:xfrm>
            <a:off x="1144310" y="2486144"/>
            <a:ext cx="44410" cy="4284821"/>
          </a:xfrm>
          <a:prstGeom prst="roundRect">
            <a:avLst>
              <a:gd name="adj" fmla="val 225151"/>
            </a:avLst>
          </a:prstGeom>
          <a:solidFill>
            <a:srgbClr val="D1C8C6"/>
          </a:solidFill>
          <a:ln/>
        </p:spPr>
      </p:sp>
      <p:sp>
        <p:nvSpPr>
          <p:cNvPr id="7" name="Shape 4"/>
          <p:cNvSpPr/>
          <p:nvPr/>
        </p:nvSpPr>
        <p:spPr>
          <a:xfrm>
            <a:off x="1416427" y="2887444"/>
            <a:ext cx="777597" cy="44410"/>
          </a:xfrm>
          <a:prstGeom prst="roundRect">
            <a:avLst>
              <a:gd name="adj" fmla="val 225151"/>
            </a:avLst>
          </a:prstGeom>
          <a:solidFill>
            <a:srgbClr val="D1C8C6"/>
          </a:solidFill>
          <a:ln/>
        </p:spPr>
      </p:sp>
      <p:sp>
        <p:nvSpPr>
          <p:cNvPr id="8" name="Shape 5"/>
          <p:cNvSpPr/>
          <p:nvPr/>
        </p:nvSpPr>
        <p:spPr>
          <a:xfrm>
            <a:off x="916484" y="2659737"/>
            <a:ext cx="499943" cy="499943"/>
          </a:xfrm>
          <a:prstGeom prst="roundRect">
            <a:avLst>
              <a:gd name="adj" fmla="val 20000"/>
            </a:avLst>
          </a:prstGeom>
          <a:solidFill>
            <a:srgbClr val="EBE2E0"/>
          </a:solidFill>
          <a:ln w="7620">
            <a:solidFill>
              <a:srgbClr val="D1C8C6"/>
            </a:solidFill>
            <a:prstDash val="solid"/>
          </a:ln>
        </p:spPr>
      </p:sp>
      <p:sp>
        <p:nvSpPr>
          <p:cNvPr id="9" name="Text 6"/>
          <p:cNvSpPr/>
          <p:nvPr/>
        </p:nvSpPr>
        <p:spPr>
          <a:xfrm>
            <a:off x="1104126" y="2701409"/>
            <a:ext cx="124658" cy="416481"/>
          </a:xfrm>
          <a:prstGeom prst="rect">
            <a:avLst/>
          </a:prstGeom>
          <a:noFill/>
          <a:ln/>
        </p:spPr>
        <p:txBody>
          <a:bodyPr wrap="none" rtlCol="0" anchor="t"/>
          <a:lstStyle/>
          <a:p>
            <a:pPr marL="0" indent="0" algn="ctr">
              <a:lnSpc>
                <a:spcPts val="3281"/>
              </a:lnSpc>
              <a:buNone/>
            </a:pPr>
            <a:r>
              <a:rPr lang="en-US" sz="2624" b="1" dirty="0">
                <a:solidFill>
                  <a:srgbClr val="443728"/>
                </a:solidFill>
                <a:latin typeface="Crimson Pro" pitchFamily="34" charset="0"/>
                <a:ea typeface="Crimson Pro" pitchFamily="34" charset="-122"/>
                <a:cs typeface="Crimson Pro" pitchFamily="34" charset="-120"/>
              </a:rPr>
              <a:t>1</a:t>
            </a:r>
            <a:endParaRPr lang="en-US" sz="2624" dirty="0"/>
          </a:p>
        </p:txBody>
      </p:sp>
      <p:sp>
        <p:nvSpPr>
          <p:cNvPr id="10" name="Text 7"/>
          <p:cNvSpPr/>
          <p:nvPr/>
        </p:nvSpPr>
        <p:spPr>
          <a:xfrm>
            <a:off x="2388513" y="2708315"/>
            <a:ext cx="2777490" cy="347186"/>
          </a:xfrm>
          <a:prstGeom prst="rect">
            <a:avLst/>
          </a:prstGeom>
          <a:noFill/>
          <a:ln/>
        </p:spPr>
        <p:txBody>
          <a:bodyPr wrap="none" rtlCol="0" anchor="t"/>
          <a:lstStyle/>
          <a:p>
            <a:pPr marL="0" indent="0" algn="l">
              <a:lnSpc>
                <a:spcPts val="2734"/>
              </a:lnSpc>
              <a:buNone/>
            </a:pPr>
            <a:r>
              <a:rPr lang="en-US" sz="2187" b="1" dirty="0">
                <a:solidFill>
                  <a:srgbClr val="443728"/>
                </a:solidFill>
                <a:latin typeface="Crimson Pro" pitchFamily="34" charset="0"/>
                <a:ea typeface="Crimson Pro" pitchFamily="34" charset="-122"/>
                <a:cs typeface="Crimson Pro" pitchFamily="34" charset="-120"/>
              </a:rPr>
              <a:t>Lịch Sử</a:t>
            </a:r>
            <a:endParaRPr lang="en-US" sz="2187" dirty="0"/>
          </a:p>
        </p:txBody>
      </p:sp>
      <p:sp>
        <p:nvSpPr>
          <p:cNvPr id="11" name="Text 8"/>
          <p:cNvSpPr/>
          <p:nvPr/>
        </p:nvSpPr>
        <p:spPr>
          <a:xfrm>
            <a:off x="2388513" y="3188732"/>
            <a:ext cx="7751088" cy="355402"/>
          </a:xfrm>
          <a:prstGeom prst="rect">
            <a:avLst/>
          </a:prstGeom>
          <a:noFill/>
          <a:ln/>
        </p:spPr>
        <p:txBody>
          <a:bodyPr wrap="none" rtlCol="0" anchor="t"/>
          <a:lstStyle/>
          <a:p>
            <a:pPr marL="0" indent="0" algn="l">
              <a:lnSpc>
                <a:spcPts val="2799"/>
              </a:lnSpc>
              <a:buNone/>
            </a:pPr>
            <a:r>
              <a:rPr lang="en-US" sz="1750" dirty="0">
                <a:solidFill>
                  <a:srgbClr val="443728"/>
                </a:solidFill>
                <a:latin typeface="Open Sans" pitchFamily="34" charset="0"/>
                <a:ea typeface="Open Sans" pitchFamily="34" charset="-122"/>
                <a:cs typeface="Open Sans" pitchFamily="34" charset="-120"/>
              </a:rPr>
              <a:t>Khu vực này có lịch sử lâu đời, gắn liền với các bộ lạc bản địa.</a:t>
            </a:r>
            <a:endParaRPr lang="en-US" sz="1750" dirty="0"/>
          </a:p>
        </p:txBody>
      </p:sp>
      <p:sp>
        <p:nvSpPr>
          <p:cNvPr id="12" name="Shape 9"/>
          <p:cNvSpPr/>
          <p:nvPr/>
        </p:nvSpPr>
        <p:spPr>
          <a:xfrm>
            <a:off x="1416427" y="4389775"/>
            <a:ext cx="777597" cy="44410"/>
          </a:xfrm>
          <a:prstGeom prst="roundRect">
            <a:avLst>
              <a:gd name="adj" fmla="val 225151"/>
            </a:avLst>
          </a:prstGeom>
          <a:solidFill>
            <a:srgbClr val="D1C8C6"/>
          </a:solidFill>
          <a:ln/>
        </p:spPr>
      </p:sp>
      <p:sp>
        <p:nvSpPr>
          <p:cNvPr id="13" name="Shape 10"/>
          <p:cNvSpPr/>
          <p:nvPr/>
        </p:nvSpPr>
        <p:spPr>
          <a:xfrm>
            <a:off x="916484" y="4162068"/>
            <a:ext cx="499943" cy="499943"/>
          </a:xfrm>
          <a:prstGeom prst="roundRect">
            <a:avLst>
              <a:gd name="adj" fmla="val 20000"/>
            </a:avLst>
          </a:prstGeom>
          <a:solidFill>
            <a:srgbClr val="EBE2E0"/>
          </a:solidFill>
          <a:ln w="7620">
            <a:solidFill>
              <a:srgbClr val="D1C8C6"/>
            </a:solidFill>
            <a:prstDash val="solid"/>
          </a:ln>
        </p:spPr>
      </p:sp>
      <p:sp>
        <p:nvSpPr>
          <p:cNvPr id="14" name="Text 11"/>
          <p:cNvSpPr/>
          <p:nvPr/>
        </p:nvSpPr>
        <p:spPr>
          <a:xfrm>
            <a:off x="1081504" y="4203740"/>
            <a:ext cx="169902" cy="416481"/>
          </a:xfrm>
          <a:prstGeom prst="rect">
            <a:avLst/>
          </a:prstGeom>
          <a:noFill/>
          <a:ln/>
        </p:spPr>
        <p:txBody>
          <a:bodyPr wrap="none" rtlCol="0" anchor="t"/>
          <a:lstStyle/>
          <a:p>
            <a:pPr marL="0" indent="0" algn="ctr">
              <a:lnSpc>
                <a:spcPts val="3281"/>
              </a:lnSpc>
              <a:buNone/>
            </a:pPr>
            <a:r>
              <a:rPr lang="en-US" sz="2624" b="1" dirty="0">
                <a:solidFill>
                  <a:srgbClr val="443728"/>
                </a:solidFill>
                <a:latin typeface="Crimson Pro" pitchFamily="34" charset="0"/>
                <a:ea typeface="Crimson Pro" pitchFamily="34" charset="-122"/>
                <a:cs typeface="Crimson Pro" pitchFamily="34" charset="-120"/>
              </a:rPr>
              <a:t>2</a:t>
            </a:r>
            <a:endParaRPr lang="en-US" sz="2624" dirty="0"/>
          </a:p>
        </p:txBody>
      </p:sp>
      <p:sp>
        <p:nvSpPr>
          <p:cNvPr id="15" name="Text 12"/>
          <p:cNvSpPr/>
          <p:nvPr/>
        </p:nvSpPr>
        <p:spPr>
          <a:xfrm>
            <a:off x="2388513" y="4210645"/>
            <a:ext cx="2777490" cy="347186"/>
          </a:xfrm>
          <a:prstGeom prst="rect">
            <a:avLst/>
          </a:prstGeom>
          <a:noFill/>
          <a:ln/>
        </p:spPr>
        <p:txBody>
          <a:bodyPr wrap="none" rtlCol="0" anchor="t"/>
          <a:lstStyle/>
          <a:p>
            <a:pPr marL="0" indent="0" algn="l">
              <a:lnSpc>
                <a:spcPts val="2734"/>
              </a:lnSpc>
              <a:buNone/>
            </a:pPr>
            <a:r>
              <a:rPr lang="en-US" sz="2187" b="1" dirty="0">
                <a:solidFill>
                  <a:srgbClr val="443728"/>
                </a:solidFill>
                <a:latin typeface="Crimson Pro" pitchFamily="34" charset="0"/>
                <a:ea typeface="Crimson Pro" pitchFamily="34" charset="-122"/>
                <a:cs typeface="Crimson Pro" pitchFamily="34" charset="-120"/>
              </a:rPr>
              <a:t>Truyền Thống</a:t>
            </a:r>
            <a:endParaRPr lang="en-US" sz="2187" dirty="0"/>
          </a:p>
        </p:txBody>
      </p:sp>
      <p:sp>
        <p:nvSpPr>
          <p:cNvPr id="16" name="Text 13"/>
          <p:cNvSpPr/>
          <p:nvPr/>
        </p:nvSpPr>
        <p:spPr>
          <a:xfrm>
            <a:off x="2388513" y="4691063"/>
            <a:ext cx="7751088" cy="355402"/>
          </a:xfrm>
          <a:prstGeom prst="rect">
            <a:avLst/>
          </a:prstGeom>
          <a:noFill/>
          <a:ln/>
        </p:spPr>
        <p:txBody>
          <a:bodyPr wrap="none" rtlCol="0" anchor="t"/>
          <a:lstStyle/>
          <a:p>
            <a:pPr marL="0" indent="0" algn="l">
              <a:lnSpc>
                <a:spcPts val="2799"/>
              </a:lnSpc>
              <a:buNone/>
            </a:pPr>
            <a:r>
              <a:rPr lang="en-US" sz="1750" dirty="0">
                <a:solidFill>
                  <a:srgbClr val="443728"/>
                </a:solidFill>
                <a:latin typeface="Open Sans" pitchFamily="34" charset="0"/>
                <a:ea typeface="Open Sans" pitchFamily="34" charset="-122"/>
                <a:cs typeface="Open Sans" pitchFamily="34" charset="-120"/>
              </a:rPr>
              <a:t>Các hoạt động và lễ hội truyền thống của người dân vẫn được duy trì.</a:t>
            </a:r>
            <a:endParaRPr lang="en-US" sz="1750" dirty="0"/>
          </a:p>
        </p:txBody>
      </p:sp>
      <p:sp>
        <p:nvSpPr>
          <p:cNvPr id="17" name="Shape 14"/>
          <p:cNvSpPr/>
          <p:nvPr/>
        </p:nvSpPr>
        <p:spPr>
          <a:xfrm>
            <a:off x="1416427" y="5892105"/>
            <a:ext cx="777597" cy="44410"/>
          </a:xfrm>
          <a:prstGeom prst="roundRect">
            <a:avLst>
              <a:gd name="adj" fmla="val 225151"/>
            </a:avLst>
          </a:prstGeom>
          <a:solidFill>
            <a:srgbClr val="D1C8C6"/>
          </a:solidFill>
          <a:ln/>
        </p:spPr>
      </p:sp>
      <p:sp>
        <p:nvSpPr>
          <p:cNvPr id="18" name="Shape 15"/>
          <p:cNvSpPr/>
          <p:nvPr/>
        </p:nvSpPr>
        <p:spPr>
          <a:xfrm>
            <a:off x="916484" y="5664398"/>
            <a:ext cx="499943" cy="499943"/>
          </a:xfrm>
          <a:prstGeom prst="roundRect">
            <a:avLst>
              <a:gd name="adj" fmla="val 20000"/>
            </a:avLst>
          </a:prstGeom>
          <a:solidFill>
            <a:srgbClr val="EBE2E0"/>
          </a:solidFill>
          <a:ln w="7620">
            <a:solidFill>
              <a:srgbClr val="D1C8C6"/>
            </a:solidFill>
            <a:prstDash val="solid"/>
          </a:ln>
        </p:spPr>
      </p:sp>
      <p:sp>
        <p:nvSpPr>
          <p:cNvPr id="19" name="Text 16"/>
          <p:cNvSpPr/>
          <p:nvPr/>
        </p:nvSpPr>
        <p:spPr>
          <a:xfrm>
            <a:off x="1085076" y="5706070"/>
            <a:ext cx="162758" cy="416481"/>
          </a:xfrm>
          <a:prstGeom prst="rect">
            <a:avLst/>
          </a:prstGeom>
          <a:noFill/>
          <a:ln/>
        </p:spPr>
        <p:txBody>
          <a:bodyPr wrap="none" rtlCol="0" anchor="t"/>
          <a:lstStyle/>
          <a:p>
            <a:pPr marL="0" indent="0" algn="ctr">
              <a:lnSpc>
                <a:spcPts val="3281"/>
              </a:lnSpc>
              <a:buNone/>
            </a:pPr>
            <a:r>
              <a:rPr lang="en-US" sz="2624" b="1" dirty="0">
                <a:solidFill>
                  <a:srgbClr val="443728"/>
                </a:solidFill>
                <a:latin typeface="Crimson Pro" pitchFamily="34" charset="0"/>
                <a:ea typeface="Crimson Pro" pitchFamily="34" charset="-122"/>
                <a:cs typeface="Crimson Pro" pitchFamily="34" charset="-120"/>
              </a:rPr>
              <a:t>3</a:t>
            </a:r>
            <a:endParaRPr lang="en-US" sz="2624" dirty="0"/>
          </a:p>
        </p:txBody>
      </p:sp>
      <p:sp>
        <p:nvSpPr>
          <p:cNvPr id="20" name="Text 17"/>
          <p:cNvSpPr/>
          <p:nvPr/>
        </p:nvSpPr>
        <p:spPr>
          <a:xfrm>
            <a:off x="2388513" y="5712976"/>
            <a:ext cx="2777490" cy="347186"/>
          </a:xfrm>
          <a:prstGeom prst="rect">
            <a:avLst/>
          </a:prstGeom>
          <a:noFill/>
          <a:ln/>
        </p:spPr>
        <p:txBody>
          <a:bodyPr wrap="none" rtlCol="0" anchor="t"/>
          <a:lstStyle/>
          <a:p>
            <a:pPr marL="0" indent="0" algn="l">
              <a:lnSpc>
                <a:spcPts val="2734"/>
              </a:lnSpc>
              <a:buNone/>
            </a:pPr>
            <a:r>
              <a:rPr lang="en-US" sz="2187" b="1" dirty="0">
                <a:solidFill>
                  <a:srgbClr val="443728"/>
                </a:solidFill>
                <a:latin typeface="Crimson Pro" pitchFamily="34" charset="0"/>
                <a:ea typeface="Crimson Pro" pitchFamily="34" charset="-122"/>
                <a:cs typeface="Crimson Pro" pitchFamily="34" charset="-120"/>
              </a:rPr>
              <a:t>Ý Nghĩa Tâm Linh</a:t>
            </a:r>
            <a:endParaRPr lang="en-US" sz="2187" dirty="0"/>
          </a:p>
        </p:txBody>
      </p:sp>
      <p:sp>
        <p:nvSpPr>
          <p:cNvPr id="21" name="Text 18"/>
          <p:cNvSpPr/>
          <p:nvPr/>
        </p:nvSpPr>
        <p:spPr>
          <a:xfrm>
            <a:off x="2388513" y="6193393"/>
            <a:ext cx="7751088" cy="355402"/>
          </a:xfrm>
          <a:prstGeom prst="rect">
            <a:avLst/>
          </a:prstGeom>
          <a:noFill/>
          <a:ln/>
        </p:spPr>
        <p:txBody>
          <a:bodyPr wrap="none" rtlCol="0" anchor="t"/>
          <a:lstStyle/>
          <a:p>
            <a:pPr marL="0" indent="0" algn="l">
              <a:lnSpc>
                <a:spcPts val="2799"/>
              </a:lnSpc>
              <a:buNone/>
            </a:pPr>
            <a:r>
              <a:rPr lang="en-US" sz="1750" dirty="0">
                <a:solidFill>
                  <a:srgbClr val="443728"/>
                </a:solidFill>
                <a:latin typeface="Open Sans" pitchFamily="34" charset="0"/>
                <a:ea typeface="Open Sans" pitchFamily="34" charset="-122"/>
                <a:cs typeface="Open Sans" pitchFamily="34" charset="-120"/>
              </a:rPr>
              <a:t>Khu vực này mang ý nghĩa tâm linh sâu sắc đối với cộng đồng bản địa.</a:t>
            </a:r>
            <a:endParaRPr lang="en-US" sz="1750" dirty="0"/>
          </a:p>
        </p:txBody>
      </p:sp>
      <p:pic>
        <p:nvPicPr>
          <p:cNvPr id="22"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onln\OneDrive\Máy tính\0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14630400" cy="82296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82547" y="205894"/>
            <a:ext cx="3230372" cy="707886"/>
          </a:xfrm>
          <a:prstGeom prst="rect">
            <a:avLst/>
          </a:prstGeom>
          <a:noFill/>
        </p:spPr>
        <p:txBody>
          <a:bodyPr wrap="none" rtlCol="0">
            <a:spAutoFit/>
          </a:bodyPr>
          <a:lstStyle/>
          <a:p>
            <a:r>
              <a:rPr lang="en-US" sz="4000" dirty="0" smtClean="0"/>
              <a:t>KHỞI ĐỘNG</a:t>
            </a:r>
            <a:endParaRPr lang="vi-VN" sz="4000" dirty="0"/>
          </a:p>
        </p:txBody>
      </p:sp>
    </p:spTree>
    <p:extLst>
      <p:ext uri="{BB962C8B-B14F-4D97-AF65-F5344CB8AC3E}">
        <p14:creationId xmlns:p14="http://schemas.microsoft.com/office/powerpoint/2010/main" val="1640680230"/>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
        <p:nvSpPr>
          <p:cNvPr id="4" name="Text 2"/>
          <p:cNvSpPr/>
          <p:nvPr/>
        </p:nvSpPr>
        <p:spPr>
          <a:xfrm>
            <a:off x="2037993" y="2545318"/>
            <a:ext cx="5554980" cy="694373"/>
          </a:xfrm>
          <a:prstGeom prst="rect">
            <a:avLst/>
          </a:prstGeom>
          <a:noFill/>
          <a:ln/>
        </p:spPr>
        <p:txBody>
          <a:bodyPr wrap="none" rtlCol="0" anchor="t"/>
          <a:lstStyle/>
          <a:p>
            <a:pPr marL="0" indent="0">
              <a:lnSpc>
                <a:spcPts val="5468"/>
              </a:lnSpc>
              <a:buNone/>
            </a:pPr>
            <a:r>
              <a:rPr lang="en-US" sz="4374" b="1" dirty="0">
                <a:solidFill>
                  <a:srgbClr val="443728"/>
                </a:solidFill>
                <a:latin typeface="Crimson Pro" pitchFamily="34" charset="0"/>
                <a:ea typeface="Crimson Pro" pitchFamily="34" charset="-122"/>
                <a:cs typeface="Crimson Pro" pitchFamily="34" charset="-120"/>
              </a:rPr>
              <a:t>Tác Động Du Lịch</a:t>
            </a:r>
            <a:endParaRPr lang="en-US" sz="4374" dirty="0"/>
          </a:p>
        </p:txBody>
      </p:sp>
      <p:sp>
        <p:nvSpPr>
          <p:cNvPr id="5" name="Shape 3"/>
          <p:cNvSpPr/>
          <p:nvPr/>
        </p:nvSpPr>
        <p:spPr>
          <a:xfrm>
            <a:off x="2037993" y="3684032"/>
            <a:ext cx="10554414" cy="2000250"/>
          </a:xfrm>
          <a:prstGeom prst="roundRect">
            <a:avLst>
              <a:gd name="adj" fmla="val 4999"/>
            </a:avLst>
          </a:prstGeom>
          <a:noFill/>
          <a:ln w="7620">
            <a:solidFill>
              <a:srgbClr val="000000">
                <a:alpha val="8000"/>
              </a:srgbClr>
            </a:solidFill>
            <a:prstDash val="solid"/>
          </a:ln>
        </p:spPr>
      </p:sp>
      <p:sp>
        <p:nvSpPr>
          <p:cNvPr id="6" name="Shape 4"/>
          <p:cNvSpPr/>
          <p:nvPr/>
        </p:nvSpPr>
        <p:spPr>
          <a:xfrm>
            <a:off x="2045613" y="3691652"/>
            <a:ext cx="10539174" cy="637103"/>
          </a:xfrm>
          <a:prstGeom prst="rect">
            <a:avLst/>
          </a:prstGeom>
          <a:solidFill>
            <a:srgbClr val="FFFFFF">
              <a:alpha val="4000"/>
            </a:srgbClr>
          </a:solidFill>
          <a:ln/>
        </p:spPr>
      </p:sp>
      <p:sp>
        <p:nvSpPr>
          <p:cNvPr id="7" name="Text 5"/>
          <p:cNvSpPr/>
          <p:nvPr/>
        </p:nvSpPr>
        <p:spPr>
          <a:xfrm>
            <a:off x="2267783" y="3832503"/>
            <a:ext cx="4821436" cy="355402"/>
          </a:xfrm>
          <a:prstGeom prst="rect">
            <a:avLst/>
          </a:prstGeom>
          <a:noFill/>
          <a:ln/>
        </p:spPr>
        <p:txBody>
          <a:bodyPr wrap="none" rtlCol="0" anchor="t"/>
          <a:lstStyle/>
          <a:p>
            <a:pPr marL="0" indent="0">
              <a:lnSpc>
                <a:spcPts val="2799"/>
              </a:lnSpc>
              <a:buNone/>
            </a:pPr>
            <a:r>
              <a:rPr lang="en-US" sz="1750" dirty="0">
                <a:solidFill>
                  <a:srgbClr val="443728"/>
                </a:solidFill>
                <a:latin typeface="Open Sans" pitchFamily="34" charset="0"/>
                <a:ea typeface="Open Sans" pitchFamily="34" charset="-122"/>
                <a:cs typeface="Open Sans" pitchFamily="34" charset="-120"/>
              </a:rPr>
              <a:t>Lợi Ích</a:t>
            </a:r>
            <a:endParaRPr lang="en-US" sz="1750" dirty="0"/>
          </a:p>
        </p:txBody>
      </p:sp>
      <p:sp>
        <p:nvSpPr>
          <p:cNvPr id="8" name="Text 6"/>
          <p:cNvSpPr/>
          <p:nvPr/>
        </p:nvSpPr>
        <p:spPr>
          <a:xfrm>
            <a:off x="7541181" y="3832503"/>
            <a:ext cx="4821436" cy="355402"/>
          </a:xfrm>
          <a:prstGeom prst="rect">
            <a:avLst/>
          </a:prstGeom>
          <a:noFill/>
          <a:ln/>
        </p:spPr>
        <p:txBody>
          <a:bodyPr wrap="none" rtlCol="0" anchor="t"/>
          <a:lstStyle/>
          <a:p>
            <a:pPr marL="0" indent="0">
              <a:lnSpc>
                <a:spcPts val="2799"/>
              </a:lnSpc>
              <a:buNone/>
            </a:pPr>
            <a:r>
              <a:rPr lang="en-US" sz="1750" dirty="0">
                <a:solidFill>
                  <a:srgbClr val="443728"/>
                </a:solidFill>
                <a:latin typeface="Open Sans" pitchFamily="34" charset="0"/>
                <a:ea typeface="Open Sans" pitchFamily="34" charset="-122"/>
                <a:cs typeface="Open Sans" pitchFamily="34" charset="-120"/>
              </a:rPr>
              <a:t>Thách Thức</a:t>
            </a:r>
            <a:endParaRPr lang="en-US" sz="1750" dirty="0"/>
          </a:p>
        </p:txBody>
      </p:sp>
      <p:sp>
        <p:nvSpPr>
          <p:cNvPr id="9" name="Shape 7"/>
          <p:cNvSpPr/>
          <p:nvPr/>
        </p:nvSpPr>
        <p:spPr>
          <a:xfrm>
            <a:off x="2045613" y="4328755"/>
            <a:ext cx="10539174" cy="1347907"/>
          </a:xfrm>
          <a:prstGeom prst="rect">
            <a:avLst/>
          </a:prstGeom>
          <a:solidFill>
            <a:srgbClr val="000000">
              <a:alpha val="4000"/>
            </a:srgbClr>
          </a:solidFill>
          <a:ln/>
        </p:spPr>
      </p:sp>
      <p:sp>
        <p:nvSpPr>
          <p:cNvPr id="10" name="Text 8"/>
          <p:cNvSpPr/>
          <p:nvPr/>
        </p:nvSpPr>
        <p:spPr>
          <a:xfrm>
            <a:off x="2267783" y="4469606"/>
            <a:ext cx="4821436" cy="1066205"/>
          </a:xfrm>
          <a:prstGeom prst="rect">
            <a:avLst/>
          </a:prstGeom>
          <a:noFill/>
          <a:ln/>
        </p:spPr>
        <p:txBody>
          <a:bodyPr wrap="square" rtlCol="0" anchor="t"/>
          <a:lstStyle/>
          <a:p>
            <a:pPr marL="0" indent="0">
              <a:lnSpc>
                <a:spcPts val="2799"/>
              </a:lnSpc>
              <a:buNone/>
            </a:pPr>
            <a:r>
              <a:rPr lang="en-US" sz="1750" dirty="0">
                <a:solidFill>
                  <a:srgbClr val="443728"/>
                </a:solidFill>
                <a:latin typeface="Open Sans" pitchFamily="34" charset="0"/>
                <a:ea typeface="Open Sans" pitchFamily="34" charset="-122"/>
                <a:cs typeface="Open Sans" pitchFamily="34" charset="-120"/>
              </a:rPr>
              <a:t>- Tạo việc làm cho người dân địa phương
- Mang lại nguồn thu nhập cho cộng đồng
- Góp phần bảo tồn thiên nhiên và văn hóa</a:t>
            </a:r>
            <a:endParaRPr lang="en-US" sz="1750" dirty="0"/>
          </a:p>
        </p:txBody>
      </p:sp>
      <p:sp>
        <p:nvSpPr>
          <p:cNvPr id="11" name="Text 9"/>
          <p:cNvSpPr/>
          <p:nvPr/>
        </p:nvSpPr>
        <p:spPr>
          <a:xfrm>
            <a:off x="7541181" y="4469606"/>
            <a:ext cx="4821436" cy="1066205"/>
          </a:xfrm>
          <a:prstGeom prst="rect">
            <a:avLst/>
          </a:prstGeom>
          <a:noFill/>
          <a:ln/>
        </p:spPr>
        <p:txBody>
          <a:bodyPr wrap="square" rtlCol="0" anchor="t"/>
          <a:lstStyle/>
          <a:p>
            <a:pPr marL="0" indent="0">
              <a:lnSpc>
                <a:spcPts val="2799"/>
              </a:lnSpc>
              <a:buNone/>
            </a:pPr>
            <a:r>
              <a:rPr lang="en-US" sz="1750" dirty="0">
                <a:solidFill>
                  <a:srgbClr val="443728"/>
                </a:solidFill>
                <a:latin typeface="Open Sans" pitchFamily="34" charset="0"/>
                <a:ea typeface="Open Sans" pitchFamily="34" charset="-122"/>
                <a:cs typeface="Open Sans" pitchFamily="34" charset="-120"/>
              </a:rPr>
              <a:t>- Ô nhiễm môi trường do lượng du khách đông
- Rủi ro đối với các loài động vật bị quấy rầy
- Phá hủy các di tích văn hóa truyền thống</a:t>
            </a:r>
            <a:endParaRPr lang="en-US" sz="1750" dirty="0"/>
          </a:p>
        </p:txBody>
      </p:sp>
      <p:pic>
        <p:nvPicPr>
          <p:cNvPr id="12" name="Image 0"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
        <p:nvSpPr>
          <p:cNvPr id="4" name="Text 2"/>
          <p:cNvSpPr/>
          <p:nvPr/>
        </p:nvSpPr>
        <p:spPr>
          <a:xfrm>
            <a:off x="2037993" y="2398514"/>
            <a:ext cx="5554980" cy="694373"/>
          </a:xfrm>
          <a:prstGeom prst="rect">
            <a:avLst/>
          </a:prstGeom>
          <a:noFill/>
          <a:ln/>
        </p:spPr>
        <p:txBody>
          <a:bodyPr wrap="none" rtlCol="0" anchor="t"/>
          <a:lstStyle/>
          <a:p>
            <a:pPr marL="0" indent="0">
              <a:lnSpc>
                <a:spcPts val="5468"/>
              </a:lnSpc>
              <a:buNone/>
            </a:pPr>
            <a:r>
              <a:rPr lang="en-US" sz="4374" b="1" dirty="0">
                <a:solidFill>
                  <a:srgbClr val="443728"/>
                </a:solidFill>
                <a:latin typeface="Crimson Pro" pitchFamily="34" charset="0"/>
                <a:ea typeface="Crimson Pro" pitchFamily="34" charset="-122"/>
                <a:cs typeface="Crimson Pro" pitchFamily="34" charset="-120"/>
              </a:rPr>
              <a:t>Bài Học Kinh Nghiệm</a:t>
            </a:r>
            <a:endParaRPr lang="en-US" sz="4374" dirty="0"/>
          </a:p>
        </p:txBody>
      </p:sp>
      <p:sp>
        <p:nvSpPr>
          <p:cNvPr id="5" name="Text 3"/>
          <p:cNvSpPr/>
          <p:nvPr/>
        </p:nvSpPr>
        <p:spPr>
          <a:xfrm>
            <a:off x="2037993" y="3648313"/>
            <a:ext cx="2777490" cy="347186"/>
          </a:xfrm>
          <a:prstGeom prst="rect">
            <a:avLst/>
          </a:prstGeom>
          <a:noFill/>
          <a:ln/>
        </p:spPr>
        <p:txBody>
          <a:bodyPr wrap="none" rtlCol="0" anchor="t"/>
          <a:lstStyle/>
          <a:p>
            <a:pPr marL="0" indent="0">
              <a:lnSpc>
                <a:spcPts val="2734"/>
              </a:lnSpc>
              <a:buNone/>
            </a:pPr>
            <a:r>
              <a:rPr lang="en-US" sz="2187" b="1" dirty="0">
                <a:solidFill>
                  <a:srgbClr val="443728"/>
                </a:solidFill>
                <a:latin typeface="Crimson Pro" pitchFamily="34" charset="0"/>
                <a:ea typeface="Crimson Pro" pitchFamily="34" charset="-122"/>
                <a:cs typeface="Crimson Pro" pitchFamily="34" charset="-120"/>
              </a:rPr>
              <a:t>Phát Triển Bền Vững</a:t>
            </a:r>
            <a:endParaRPr lang="en-US" sz="2187" dirty="0"/>
          </a:p>
        </p:txBody>
      </p:sp>
      <p:sp>
        <p:nvSpPr>
          <p:cNvPr id="6" name="Text 4"/>
          <p:cNvSpPr/>
          <p:nvPr/>
        </p:nvSpPr>
        <p:spPr>
          <a:xfrm>
            <a:off x="2037993" y="4217670"/>
            <a:ext cx="3156347" cy="1066205"/>
          </a:xfrm>
          <a:prstGeom prst="rect">
            <a:avLst/>
          </a:prstGeom>
          <a:noFill/>
          <a:ln/>
        </p:spPr>
        <p:txBody>
          <a:bodyPr wrap="square" rtlCol="0" anchor="t"/>
          <a:lstStyle/>
          <a:p>
            <a:pPr marL="0" indent="0">
              <a:lnSpc>
                <a:spcPts val="2799"/>
              </a:lnSpc>
              <a:buNone/>
            </a:pPr>
            <a:r>
              <a:rPr lang="en-US" sz="1750" dirty="0">
                <a:solidFill>
                  <a:srgbClr val="443728"/>
                </a:solidFill>
                <a:latin typeface="Open Sans" pitchFamily="34" charset="0"/>
                <a:ea typeface="Open Sans" pitchFamily="34" charset="-122"/>
                <a:cs typeface="Open Sans" pitchFamily="34" charset="-120"/>
              </a:rPr>
              <a:t>Cân bằng giữa bảo tồn và phát triển du lịch là điều quan trọng.</a:t>
            </a:r>
            <a:endParaRPr lang="en-US" sz="1750" dirty="0"/>
          </a:p>
        </p:txBody>
      </p:sp>
      <p:sp>
        <p:nvSpPr>
          <p:cNvPr id="7" name="Text 5"/>
          <p:cNvSpPr/>
          <p:nvPr/>
        </p:nvSpPr>
        <p:spPr>
          <a:xfrm>
            <a:off x="5743932" y="3648313"/>
            <a:ext cx="3156347" cy="694373"/>
          </a:xfrm>
          <a:prstGeom prst="rect">
            <a:avLst/>
          </a:prstGeom>
          <a:noFill/>
          <a:ln/>
        </p:spPr>
        <p:txBody>
          <a:bodyPr wrap="square" rtlCol="0" anchor="t"/>
          <a:lstStyle/>
          <a:p>
            <a:pPr marL="0" indent="0">
              <a:lnSpc>
                <a:spcPts val="2734"/>
              </a:lnSpc>
              <a:buNone/>
            </a:pPr>
            <a:r>
              <a:rPr lang="en-US" sz="2187" b="1" dirty="0">
                <a:solidFill>
                  <a:srgbClr val="443728"/>
                </a:solidFill>
                <a:latin typeface="Crimson Pro" pitchFamily="34" charset="0"/>
                <a:ea typeface="Crimson Pro" pitchFamily="34" charset="-122"/>
                <a:cs typeface="Crimson Pro" pitchFamily="34" charset="-120"/>
              </a:rPr>
              <a:t>Sự Tham Gia của Cộng Đồng</a:t>
            </a:r>
            <a:endParaRPr lang="en-US" sz="2187" dirty="0"/>
          </a:p>
        </p:txBody>
      </p:sp>
      <p:sp>
        <p:nvSpPr>
          <p:cNvPr id="8" name="Text 6"/>
          <p:cNvSpPr/>
          <p:nvPr/>
        </p:nvSpPr>
        <p:spPr>
          <a:xfrm>
            <a:off x="5743932" y="4564856"/>
            <a:ext cx="3156347" cy="1066205"/>
          </a:xfrm>
          <a:prstGeom prst="rect">
            <a:avLst/>
          </a:prstGeom>
          <a:noFill/>
          <a:ln/>
        </p:spPr>
        <p:txBody>
          <a:bodyPr wrap="square" rtlCol="0" anchor="t"/>
          <a:lstStyle/>
          <a:p>
            <a:pPr marL="0" indent="0">
              <a:lnSpc>
                <a:spcPts val="2799"/>
              </a:lnSpc>
              <a:buNone/>
            </a:pPr>
            <a:r>
              <a:rPr lang="en-US" sz="1750" dirty="0">
                <a:solidFill>
                  <a:srgbClr val="443728"/>
                </a:solidFill>
                <a:latin typeface="Open Sans" pitchFamily="34" charset="0"/>
                <a:ea typeface="Open Sans" pitchFamily="34" charset="-122"/>
                <a:cs typeface="Open Sans" pitchFamily="34" charset="-120"/>
              </a:rPr>
              <a:t>Sự tham gia của cộng đồng địa phương là then chốt trong việc bảo tồn.</a:t>
            </a:r>
            <a:endParaRPr lang="en-US" sz="1750" dirty="0"/>
          </a:p>
        </p:txBody>
      </p:sp>
      <p:sp>
        <p:nvSpPr>
          <p:cNvPr id="9" name="Text 7"/>
          <p:cNvSpPr/>
          <p:nvPr/>
        </p:nvSpPr>
        <p:spPr>
          <a:xfrm>
            <a:off x="9449872" y="3648313"/>
            <a:ext cx="2777490" cy="347186"/>
          </a:xfrm>
          <a:prstGeom prst="rect">
            <a:avLst/>
          </a:prstGeom>
          <a:noFill/>
          <a:ln/>
        </p:spPr>
        <p:txBody>
          <a:bodyPr wrap="none" rtlCol="0" anchor="t"/>
          <a:lstStyle/>
          <a:p>
            <a:pPr marL="0" indent="0">
              <a:lnSpc>
                <a:spcPts val="2734"/>
              </a:lnSpc>
              <a:buNone/>
            </a:pPr>
            <a:r>
              <a:rPr lang="en-US" sz="2187" b="1" dirty="0">
                <a:solidFill>
                  <a:srgbClr val="443728"/>
                </a:solidFill>
                <a:latin typeface="Crimson Pro" pitchFamily="34" charset="0"/>
                <a:ea typeface="Crimson Pro" pitchFamily="34" charset="-122"/>
                <a:cs typeface="Crimson Pro" pitchFamily="34" charset="-120"/>
              </a:rPr>
              <a:t>Nghiên Cứu Khoa Học</a:t>
            </a:r>
            <a:endParaRPr lang="en-US" sz="2187" dirty="0"/>
          </a:p>
        </p:txBody>
      </p:sp>
      <p:sp>
        <p:nvSpPr>
          <p:cNvPr id="10" name="Text 8"/>
          <p:cNvSpPr/>
          <p:nvPr/>
        </p:nvSpPr>
        <p:spPr>
          <a:xfrm>
            <a:off x="9449872" y="4217670"/>
            <a:ext cx="3156347" cy="1066205"/>
          </a:xfrm>
          <a:prstGeom prst="rect">
            <a:avLst/>
          </a:prstGeom>
          <a:noFill/>
          <a:ln/>
        </p:spPr>
        <p:txBody>
          <a:bodyPr wrap="square" rtlCol="0" anchor="t"/>
          <a:lstStyle/>
          <a:p>
            <a:pPr marL="0" indent="0">
              <a:lnSpc>
                <a:spcPts val="2799"/>
              </a:lnSpc>
              <a:buNone/>
            </a:pPr>
            <a:r>
              <a:rPr lang="en-US" sz="1750" dirty="0">
                <a:solidFill>
                  <a:srgbClr val="443728"/>
                </a:solidFill>
                <a:latin typeface="Open Sans" pitchFamily="34" charset="0"/>
                <a:ea typeface="Open Sans" pitchFamily="34" charset="-122"/>
                <a:cs typeface="Open Sans" pitchFamily="34" charset="-120"/>
              </a:rPr>
              <a:t>Tăng cường nghiên cứu khoa học để hiểu rõ hơn về hệ sinh thái.</a:t>
            </a:r>
            <a:endParaRPr lang="en-US" sz="1750" dirty="0"/>
          </a:p>
        </p:txBody>
      </p:sp>
      <p:pic>
        <p:nvPicPr>
          <p:cNvPr id="11" name="Image 0"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p:cNvPicPr>
            <a:picLocks noChangeAspect="1"/>
          </p:cNvPicPr>
          <p:nvPr/>
        </p:nvPicPr>
        <p:blipFill>
          <a:blip r:embed="rId3"/>
          <a:stretch>
            <a:fillRect/>
          </a:stretch>
        </p:blipFill>
        <p:spPr>
          <a:xfrm>
            <a:off x="10980420" y="0"/>
            <a:ext cx="3657600" cy="8229600"/>
          </a:xfrm>
          <a:prstGeom prst="rect">
            <a:avLst/>
          </a:prstGeom>
        </p:spPr>
      </p:pic>
      <p:sp>
        <p:nvSpPr>
          <p:cNvPr id="5" name="Text 2"/>
          <p:cNvSpPr/>
          <p:nvPr/>
        </p:nvSpPr>
        <p:spPr>
          <a:xfrm>
            <a:off x="833199" y="1839039"/>
            <a:ext cx="5554980" cy="694373"/>
          </a:xfrm>
          <a:prstGeom prst="rect">
            <a:avLst/>
          </a:prstGeom>
          <a:noFill/>
          <a:ln/>
        </p:spPr>
        <p:txBody>
          <a:bodyPr wrap="none" rtlCol="0" anchor="t"/>
          <a:lstStyle/>
          <a:p>
            <a:pPr marL="0" indent="0">
              <a:lnSpc>
                <a:spcPts val="5468"/>
              </a:lnSpc>
              <a:buNone/>
            </a:pPr>
            <a:r>
              <a:rPr lang="en-US" sz="4374" b="1" dirty="0">
                <a:solidFill>
                  <a:srgbClr val="443728"/>
                </a:solidFill>
                <a:latin typeface="Crimson Pro" pitchFamily="34" charset="0"/>
                <a:ea typeface="Crimson Pro" pitchFamily="34" charset="-122"/>
                <a:cs typeface="Crimson Pro" pitchFamily="34" charset="-120"/>
              </a:rPr>
              <a:t>Kết Luận</a:t>
            </a:r>
            <a:endParaRPr lang="en-US" sz="4374" dirty="0"/>
          </a:p>
        </p:txBody>
      </p:sp>
      <p:sp>
        <p:nvSpPr>
          <p:cNvPr id="6" name="Shape 3"/>
          <p:cNvSpPr/>
          <p:nvPr/>
        </p:nvSpPr>
        <p:spPr>
          <a:xfrm>
            <a:off x="833199" y="2866668"/>
            <a:ext cx="4542115" cy="2006203"/>
          </a:xfrm>
          <a:prstGeom prst="roundRect">
            <a:avLst>
              <a:gd name="adj" fmla="val 4984"/>
            </a:avLst>
          </a:prstGeom>
          <a:solidFill>
            <a:srgbClr val="EBE2E0"/>
          </a:solidFill>
          <a:ln w="7620">
            <a:solidFill>
              <a:srgbClr val="D1C8C6"/>
            </a:solidFill>
            <a:prstDash val="solid"/>
          </a:ln>
        </p:spPr>
      </p:sp>
      <p:sp>
        <p:nvSpPr>
          <p:cNvPr id="7" name="Text 4"/>
          <p:cNvSpPr/>
          <p:nvPr/>
        </p:nvSpPr>
        <p:spPr>
          <a:xfrm>
            <a:off x="1062990" y="3096458"/>
            <a:ext cx="2777490" cy="347186"/>
          </a:xfrm>
          <a:prstGeom prst="rect">
            <a:avLst/>
          </a:prstGeom>
          <a:noFill/>
          <a:ln/>
        </p:spPr>
        <p:txBody>
          <a:bodyPr wrap="none" rtlCol="0" anchor="t"/>
          <a:lstStyle/>
          <a:p>
            <a:pPr marL="0" indent="0">
              <a:lnSpc>
                <a:spcPts val="2734"/>
              </a:lnSpc>
              <a:buNone/>
            </a:pPr>
            <a:r>
              <a:rPr lang="en-US" sz="2187" b="1" dirty="0">
                <a:solidFill>
                  <a:srgbClr val="443728"/>
                </a:solidFill>
                <a:latin typeface="Crimson Pro" pitchFamily="34" charset="0"/>
                <a:ea typeface="Crimson Pro" pitchFamily="34" charset="-122"/>
                <a:cs typeface="Crimson Pro" pitchFamily="34" charset="-120"/>
              </a:rPr>
              <a:t>Một Di Sản Quý Giá</a:t>
            </a:r>
            <a:endParaRPr lang="en-US" sz="2187" dirty="0"/>
          </a:p>
        </p:txBody>
      </p:sp>
      <p:sp>
        <p:nvSpPr>
          <p:cNvPr id="8" name="Text 5"/>
          <p:cNvSpPr/>
          <p:nvPr/>
        </p:nvSpPr>
        <p:spPr>
          <a:xfrm>
            <a:off x="1062990" y="3576876"/>
            <a:ext cx="4082534" cy="1066205"/>
          </a:xfrm>
          <a:prstGeom prst="rect">
            <a:avLst/>
          </a:prstGeom>
          <a:noFill/>
          <a:ln/>
        </p:spPr>
        <p:txBody>
          <a:bodyPr wrap="square" rtlCol="0" anchor="t"/>
          <a:lstStyle/>
          <a:p>
            <a:pPr marL="0" indent="0">
              <a:lnSpc>
                <a:spcPts val="2799"/>
              </a:lnSpc>
              <a:buNone/>
            </a:pPr>
            <a:r>
              <a:rPr lang="en-US" sz="1750" dirty="0">
                <a:solidFill>
                  <a:srgbClr val="443728"/>
                </a:solidFill>
                <a:latin typeface="Open Sans" pitchFamily="34" charset="0"/>
                <a:ea typeface="Open Sans" pitchFamily="34" charset="-122"/>
                <a:cs typeface="Open Sans" pitchFamily="34" charset="-120"/>
              </a:rPr>
              <a:t>Khu bảo tồn Ngô-rông-gô-rô là một di sản thiên nhiên và văn hóa quý giá cần được bảo vệ.</a:t>
            </a:r>
            <a:endParaRPr lang="en-US" sz="1750" dirty="0"/>
          </a:p>
        </p:txBody>
      </p:sp>
      <p:sp>
        <p:nvSpPr>
          <p:cNvPr id="9" name="Shape 6"/>
          <p:cNvSpPr/>
          <p:nvPr/>
        </p:nvSpPr>
        <p:spPr>
          <a:xfrm>
            <a:off x="5597485" y="2866668"/>
            <a:ext cx="4542115" cy="2006203"/>
          </a:xfrm>
          <a:prstGeom prst="roundRect">
            <a:avLst>
              <a:gd name="adj" fmla="val 4984"/>
            </a:avLst>
          </a:prstGeom>
          <a:solidFill>
            <a:srgbClr val="EBE2E0"/>
          </a:solidFill>
          <a:ln w="7620">
            <a:solidFill>
              <a:srgbClr val="D1C8C6"/>
            </a:solidFill>
            <a:prstDash val="solid"/>
          </a:ln>
        </p:spPr>
      </p:sp>
      <p:sp>
        <p:nvSpPr>
          <p:cNvPr id="10" name="Text 7"/>
          <p:cNvSpPr/>
          <p:nvPr/>
        </p:nvSpPr>
        <p:spPr>
          <a:xfrm>
            <a:off x="5827276" y="3096458"/>
            <a:ext cx="2777490" cy="347186"/>
          </a:xfrm>
          <a:prstGeom prst="rect">
            <a:avLst/>
          </a:prstGeom>
          <a:noFill/>
          <a:ln/>
        </p:spPr>
        <p:txBody>
          <a:bodyPr wrap="none" rtlCol="0" anchor="t"/>
          <a:lstStyle/>
          <a:p>
            <a:pPr marL="0" indent="0">
              <a:lnSpc>
                <a:spcPts val="2734"/>
              </a:lnSpc>
              <a:buNone/>
            </a:pPr>
            <a:r>
              <a:rPr lang="en-US" sz="2187" b="1" dirty="0">
                <a:solidFill>
                  <a:srgbClr val="443728"/>
                </a:solidFill>
                <a:latin typeface="Crimson Pro" pitchFamily="34" charset="0"/>
                <a:ea typeface="Crimson Pro" pitchFamily="34" charset="-122"/>
                <a:cs typeface="Crimson Pro" pitchFamily="34" charset="-120"/>
              </a:rPr>
              <a:t>Sự Cân Bằng Cần Thiết</a:t>
            </a:r>
            <a:endParaRPr lang="en-US" sz="2187" dirty="0"/>
          </a:p>
        </p:txBody>
      </p:sp>
      <p:sp>
        <p:nvSpPr>
          <p:cNvPr id="11" name="Text 8"/>
          <p:cNvSpPr/>
          <p:nvPr/>
        </p:nvSpPr>
        <p:spPr>
          <a:xfrm>
            <a:off x="5827276" y="3576876"/>
            <a:ext cx="4082534" cy="1066205"/>
          </a:xfrm>
          <a:prstGeom prst="rect">
            <a:avLst/>
          </a:prstGeom>
          <a:noFill/>
          <a:ln/>
        </p:spPr>
        <p:txBody>
          <a:bodyPr wrap="square" rtlCol="0" anchor="t"/>
          <a:lstStyle/>
          <a:p>
            <a:pPr marL="0" indent="0">
              <a:lnSpc>
                <a:spcPts val="2799"/>
              </a:lnSpc>
              <a:buNone/>
            </a:pPr>
            <a:r>
              <a:rPr lang="en-US" sz="1750" dirty="0">
                <a:solidFill>
                  <a:srgbClr val="443728"/>
                </a:solidFill>
                <a:latin typeface="Open Sans" pitchFamily="34" charset="0"/>
                <a:ea typeface="Open Sans" pitchFamily="34" charset="-122"/>
                <a:cs typeface="Open Sans" pitchFamily="34" charset="-120"/>
              </a:rPr>
              <a:t>Cần phải cân bằng giữa bảo tồn và phát triển, để khai thác lợi ích mà vẫn gìn giữ được giá trị.</a:t>
            </a:r>
            <a:endParaRPr lang="en-US" sz="1750" dirty="0"/>
          </a:p>
        </p:txBody>
      </p:sp>
      <p:sp>
        <p:nvSpPr>
          <p:cNvPr id="12" name="Shape 9"/>
          <p:cNvSpPr/>
          <p:nvPr/>
        </p:nvSpPr>
        <p:spPr>
          <a:xfrm>
            <a:off x="833199" y="5095042"/>
            <a:ext cx="9306401" cy="1295400"/>
          </a:xfrm>
          <a:prstGeom prst="roundRect">
            <a:avLst>
              <a:gd name="adj" fmla="val 7719"/>
            </a:avLst>
          </a:prstGeom>
          <a:solidFill>
            <a:srgbClr val="EBE2E0"/>
          </a:solidFill>
          <a:ln w="7620">
            <a:solidFill>
              <a:srgbClr val="D1C8C6"/>
            </a:solidFill>
            <a:prstDash val="solid"/>
          </a:ln>
        </p:spPr>
      </p:sp>
      <p:sp>
        <p:nvSpPr>
          <p:cNvPr id="13" name="Text 10"/>
          <p:cNvSpPr/>
          <p:nvPr/>
        </p:nvSpPr>
        <p:spPr>
          <a:xfrm>
            <a:off x="1062990" y="5324832"/>
            <a:ext cx="2777490" cy="347186"/>
          </a:xfrm>
          <a:prstGeom prst="rect">
            <a:avLst/>
          </a:prstGeom>
          <a:noFill/>
          <a:ln/>
        </p:spPr>
        <p:txBody>
          <a:bodyPr wrap="none" rtlCol="0" anchor="t"/>
          <a:lstStyle/>
          <a:p>
            <a:pPr marL="0" indent="0">
              <a:lnSpc>
                <a:spcPts val="2734"/>
              </a:lnSpc>
              <a:buNone/>
            </a:pPr>
            <a:r>
              <a:rPr lang="en-US" sz="2187" b="1" dirty="0">
                <a:solidFill>
                  <a:srgbClr val="443728"/>
                </a:solidFill>
                <a:latin typeface="Crimson Pro" pitchFamily="34" charset="0"/>
                <a:ea typeface="Crimson Pro" pitchFamily="34" charset="-122"/>
                <a:cs typeface="Crimson Pro" pitchFamily="34" charset="-120"/>
              </a:rPr>
              <a:t>Vai Trò Của Mỗi Người</a:t>
            </a:r>
            <a:endParaRPr lang="en-US" sz="2187" dirty="0"/>
          </a:p>
        </p:txBody>
      </p:sp>
      <p:sp>
        <p:nvSpPr>
          <p:cNvPr id="14" name="Text 11"/>
          <p:cNvSpPr/>
          <p:nvPr/>
        </p:nvSpPr>
        <p:spPr>
          <a:xfrm>
            <a:off x="1062990" y="5805249"/>
            <a:ext cx="8846820" cy="355402"/>
          </a:xfrm>
          <a:prstGeom prst="rect">
            <a:avLst/>
          </a:prstGeom>
          <a:noFill/>
          <a:ln/>
        </p:spPr>
        <p:txBody>
          <a:bodyPr wrap="none" rtlCol="0" anchor="t"/>
          <a:lstStyle/>
          <a:p>
            <a:pPr marL="0" indent="0">
              <a:lnSpc>
                <a:spcPts val="2799"/>
              </a:lnSpc>
              <a:buNone/>
            </a:pPr>
            <a:r>
              <a:rPr lang="en-US" sz="1750" dirty="0">
                <a:solidFill>
                  <a:srgbClr val="443728"/>
                </a:solidFill>
                <a:latin typeface="Open Sans" pitchFamily="34" charset="0"/>
                <a:ea typeface="Open Sans" pitchFamily="34" charset="-122"/>
                <a:cs typeface="Open Sans" pitchFamily="34" charset="-120"/>
              </a:rPr>
              <a:t>Mỗi người đều có trách nhiệm giữ gìn và bảo vệ những khu vực thiên nhiên như vậy.</a:t>
            </a:r>
            <a:endParaRPr lang="en-US" sz="1750" dirty="0"/>
          </a:p>
        </p:txBody>
      </p:sp>
      <p:pic>
        <p:nvPicPr>
          <p:cNvPr id="15"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onln\OneDrive\Máy tính\000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886" y="130629"/>
            <a:ext cx="13753322" cy="7371179"/>
          </a:xfrm>
          <a:prstGeom prst="rect">
            <a:avLst/>
          </a:prstGeom>
          <a:noFill/>
          <a:extLst>
            <a:ext uri="{909E8E84-426E-40DD-AFC4-6F175D3DCCD1}">
              <a14:hiddenFill xmlns:a14="http://schemas.microsoft.com/office/drawing/2010/main">
                <a:solidFill>
                  <a:srgbClr val="FFFFFF"/>
                </a:solidFill>
              </a14:hiddenFill>
            </a:ext>
          </a:extLst>
        </p:spPr>
      </p:pic>
      <p:pic>
        <p:nvPicPr>
          <p:cNvPr id="2" name="mp3-output-ttsfree(dot)com (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731690" y="158621"/>
            <a:ext cx="609600" cy="609600"/>
          </a:xfrm>
          <a:prstGeom prst="rect">
            <a:avLst/>
          </a:prstGeom>
        </p:spPr>
      </p:pic>
      <p:pic>
        <p:nvPicPr>
          <p:cNvPr id="3" name="mp3-output-ttsfree(dot)com (5).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122090" y="6892208"/>
            <a:ext cx="609600" cy="609600"/>
          </a:xfrm>
          <a:prstGeom prst="rect">
            <a:avLst/>
          </a:prstGeom>
        </p:spPr>
      </p:pic>
    </p:spTree>
    <p:extLst>
      <p:ext uri="{BB962C8B-B14F-4D97-AF65-F5344CB8AC3E}">
        <p14:creationId xmlns:p14="http://schemas.microsoft.com/office/powerpoint/2010/main" val="10305693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569"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547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audio>
              <p:cMediaNode vol="80000">
                <p:cTn id="12"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580" y="187001"/>
            <a:ext cx="14034371" cy="7688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mp3-output-ttsfree(dot)com (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659512" y="187001"/>
            <a:ext cx="656253" cy="656253"/>
          </a:xfrm>
          <a:prstGeom prst="rect">
            <a:avLst/>
          </a:prstGeom>
        </p:spPr>
      </p:pic>
    </p:spTree>
    <p:extLst>
      <p:ext uri="{BB962C8B-B14F-4D97-AF65-F5344CB8AC3E}">
        <p14:creationId xmlns:p14="http://schemas.microsoft.com/office/powerpoint/2010/main" val="26292608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0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8449" y="537197"/>
            <a:ext cx="5057192" cy="1015663"/>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6000" b="1" dirty="0" smtClean="0"/>
              <a:t>CHIA ĐOẠN</a:t>
            </a:r>
            <a:endParaRPr lang="vi-VN" sz="6000" b="1" dirty="0"/>
          </a:p>
        </p:txBody>
      </p:sp>
      <p:sp>
        <p:nvSpPr>
          <p:cNvPr id="3" name="TextBox 2"/>
          <p:cNvSpPr txBox="1"/>
          <p:nvPr/>
        </p:nvSpPr>
        <p:spPr>
          <a:xfrm>
            <a:off x="2202025" y="1847461"/>
            <a:ext cx="4683967"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pt-BR" sz="4000" i="1" dirty="0"/>
              <a:t>- Bài chia làm 3 </a:t>
            </a:r>
            <a:r>
              <a:rPr lang="pt-BR" sz="4000" i="1" dirty="0" smtClean="0"/>
              <a:t>đoạn</a:t>
            </a:r>
            <a:endParaRPr lang="vi-VN" sz="4000" dirty="0"/>
          </a:p>
        </p:txBody>
      </p:sp>
      <p:sp>
        <p:nvSpPr>
          <p:cNvPr id="4" name="TextBox 3"/>
          <p:cNvSpPr txBox="1"/>
          <p:nvPr/>
        </p:nvSpPr>
        <p:spPr>
          <a:xfrm>
            <a:off x="2202024" y="2911771"/>
            <a:ext cx="8322907"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pt-BR" sz="4000" i="1" dirty="0"/>
              <a:t>+ Đoạn 1: Từ đầu đến Di sản thế giới</a:t>
            </a:r>
            <a:r>
              <a:rPr lang="pt-BR" sz="4000" i="1" dirty="0" smtClean="0"/>
              <a:t>.</a:t>
            </a:r>
            <a:endParaRPr lang="vi-VN" sz="4000" dirty="0"/>
          </a:p>
        </p:txBody>
      </p:sp>
      <p:sp>
        <p:nvSpPr>
          <p:cNvPr id="5" name="TextBox 4"/>
          <p:cNvSpPr txBox="1"/>
          <p:nvPr/>
        </p:nvSpPr>
        <p:spPr>
          <a:xfrm>
            <a:off x="2202023" y="3940622"/>
            <a:ext cx="8322908"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pt-BR" sz="4000" i="1" dirty="0"/>
              <a:t>+ Đoạn 2: Tiếp đên vùng bình </a:t>
            </a:r>
            <a:r>
              <a:rPr lang="pt-BR" sz="4000" i="1" dirty="0" smtClean="0"/>
              <a:t>nguyên.</a:t>
            </a:r>
            <a:endParaRPr lang="vi-VN" sz="4000" dirty="0"/>
          </a:p>
        </p:txBody>
      </p:sp>
      <p:sp>
        <p:nvSpPr>
          <p:cNvPr id="6" name="TextBox 5"/>
          <p:cNvSpPr txBox="1"/>
          <p:nvPr/>
        </p:nvSpPr>
        <p:spPr>
          <a:xfrm>
            <a:off x="2186471" y="5156711"/>
            <a:ext cx="4177006"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pt-BR" sz="4000" i="1" dirty="0"/>
              <a:t>+ Đoạn 3: Còn </a:t>
            </a:r>
            <a:r>
              <a:rPr lang="pt-BR" sz="4000" i="1" dirty="0" smtClean="0"/>
              <a:t>lại</a:t>
            </a:r>
            <a:endParaRPr lang="vi-VN" sz="4000" dirty="0"/>
          </a:p>
        </p:txBody>
      </p:sp>
    </p:spTree>
    <p:extLst>
      <p:ext uri="{BB962C8B-B14F-4D97-AF65-F5344CB8AC3E}">
        <p14:creationId xmlns:p14="http://schemas.microsoft.com/office/powerpoint/2010/main" val="24932209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8449" y="537197"/>
            <a:ext cx="5057192" cy="1015663"/>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6000" b="1" dirty="0" smtClean="0"/>
              <a:t>LUYỆN ĐỌC</a:t>
            </a:r>
            <a:endParaRPr lang="vi-VN" sz="6000" b="1" dirty="0"/>
          </a:p>
        </p:txBody>
      </p:sp>
      <p:sp>
        <p:nvSpPr>
          <p:cNvPr id="3" name="TextBox 2"/>
          <p:cNvSpPr txBox="1"/>
          <p:nvPr/>
        </p:nvSpPr>
        <p:spPr>
          <a:xfrm>
            <a:off x="3638940" y="1682869"/>
            <a:ext cx="7999434" cy="707886"/>
          </a:xfrm>
          <a:prstGeom prst="rect">
            <a:avLst/>
          </a:prstGeom>
          <a:noFill/>
        </p:spPr>
        <p:txBody>
          <a:bodyPr wrap="none" rtlCol="0">
            <a:spAutoFit/>
          </a:bodyPr>
          <a:lstStyle/>
          <a:p>
            <a:r>
              <a:rPr lang="en-US" sz="4000" dirty="0" err="1" smtClean="0"/>
              <a:t>Đọc</a:t>
            </a:r>
            <a:r>
              <a:rPr lang="en-US" sz="4000" dirty="0" smtClean="0"/>
              <a:t> </a:t>
            </a:r>
            <a:r>
              <a:rPr lang="en-US" sz="4000" dirty="0" err="1" smtClean="0"/>
              <a:t>nối</a:t>
            </a:r>
            <a:r>
              <a:rPr lang="en-US" sz="4000" dirty="0" smtClean="0"/>
              <a:t> </a:t>
            </a:r>
            <a:r>
              <a:rPr lang="en-US" sz="4000" dirty="0" err="1" smtClean="0"/>
              <a:t>tiếp</a:t>
            </a:r>
            <a:r>
              <a:rPr lang="en-US" sz="4000" dirty="0" smtClean="0"/>
              <a:t> </a:t>
            </a:r>
            <a:r>
              <a:rPr lang="en-US" sz="4000" dirty="0" err="1" smtClean="0"/>
              <a:t>theo</a:t>
            </a:r>
            <a:r>
              <a:rPr lang="en-US" sz="4000" dirty="0" smtClean="0"/>
              <a:t> </a:t>
            </a:r>
            <a:r>
              <a:rPr lang="en-US" sz="4000" dirty="0" err="1" smtClean="0"/>
              <a:t>đoạn</a:t>
            </a:r>
            <a:r>
              <a:rPr lang="en-US" sz="4000" dirty="0" smtClean="0"/>
              <a:t> </a:t>
            </a:r>
            <a:r>
              <a:rPr lang="en-US" sz="4000" dirty="0" err="1" smtClean="0"/>
              <a:t>trong</a:t>
            </a:r>
            <a:r>
              <a:rPr lang="en-US" sz="4000" dirty="0" smtClean="0"/>
              <a:t> </a:t>
            </a:r>
            <a:r>
              <a:rPr lang="en-US" sz="4000" dirty="0" err="1" smtClean="0"/>
              <a:t>nhóm</a:t>
            </a:r>
            <a:endParaRPr lang="vi-VN" sz="4000" dirty="0"/>
          </a:p>
        </p:txBody>
      </p:sp>
      <p:sp>
        <p:nvSpPr>
          <p:cNvPr id="4" name="Rectangle 3"/>
          <p:cNvSpPr/>
          <p:nvPr/>
        </p:nvSpPr>
        <p:spPr>
          <a:xfrm>
            <a:off x="1810139" y="2687216"/>
            <a:ext cx="11010122" cy="3693319"/>
          </a:xfrm>
          <a:prstGeom prst="rect">
            <a:avLst/>
          </a:prstGeom>
        </p:spPr>
        <p:txBody>
          <a:bodyPr wrap="square">
            <a:spAutoFit/>
          </a:bodyPr>
          <a:lstStyle/>
          <a:p>
            <a:pPr marL="30480" marR="30480" algn="ctr">
              <a:spcBef>
                <a:spcPts val="0"/>
              </a:spcBef>
              <a:spcAft>
                <a:spcPts val="1200"/>
              </a:spcAft>
            </a:pPr>
            <a:r>
              <a:rPr lang="vi-VN" sz="3200" b="1" dirty="0">
                <a:solidFill>
                  <a:srgbClr val="000000"/>
                </a:solidFill>
                <a:ea typeface="Times New Roman"/>
                <a:cs typeface="Arial"/>
              </a:rPr>
              <a:t>Khu bảo tồn động vật hoang dã Ngô-rông-gô-rô</a:t>
            </a:r>
            <a:endParaRPr lang="vi-VN" sz="3200" dirty="0">
              <a:ea typeface="Arial"/>
              <a:cs typeface="Times New Roman"/>
            </a:endParaRPr>
          </a:p>
          <a:p>
            <a:pPr marL="30480" marR="30480" algn="just">
              <a:spcBef>
                <a:spcPts val="0"/>
              </a:spcBef>
              <a:spcAft>
                <a:spcPts val="1200"/>
              </a:spcAft>
            </a:pPr>
            <a:r>
              <a:rPr lang="vi-VN" sz="3200" dirty="0">
                <a:solidFill>
                  <a:srgbClr val="000000"/>
                </a:solidFill>
                <a:ea typeface="Times New Roman"/>
                <a:cs typeface="Arial"/>
              </a:rPr>
              <a:t>      Khu bảo tồn động vật Ngô-rông-gô-rô có diện tích 8 202 ki-lô-mét vuông, nằm ở p­hía đông bắc quốc gia Tan-da-ni-a (Châu Phi). Tên của khu bảo tồn được đặt theo tên của miệng núi lửa Ngô-rông-gô-rô, một núi lửa lớn nằm trong vườn quốc gia. Ngô-rông-gô-rô theo tiếng địa phương có nghĩa là “Quà tặng cuộc sống”. Khu bảo tồn được UNESCO công nhận là Di sản thế giới.</a:t>
            </a:r>
            <a:endParaRPr lang="vi-VN" sz="3200" dirty="0">
              <a:effectLst/>
              <a:ea typeface="Arial"/>
              <a:cs typeface="Times New Roman"/>
            </a:endParaRPr>
          </a:p>
        </p:txBody>
      </p:sp>
    </p:spTree>
    <p:extLst>
      <p:ext uri="{BB962C8B-B14F-4D97-AF65-F5344CB8AC3E}">
        <p14:creationId xmlns:p14="http://schemas.microsoft.com/office/powerpoint/2010/main" val="119341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81127" y="182634"/>
            <a:ext cx="5057192" cy="1015663"/>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6000" b="1" dirty="0" smtClean="0"/>
              <a:t>LUYỆN ĐỌC</a:t>
            </a:r>
            <a:endParaRPr lang="vi-VN" sz="6000" b="1" dirty="0"/>
          </a:p>
        </p:txBody>
      </p:sp>
      <p:sp>
        <p:nvSpPr>
          <p:cNvPr id="3" name="Rectangle 2"/>
          <p:cNvSpPr/>
          <p:nvPr/>
        </p:nvSpPr>
        <p:spPr>
          <a:xfrm>
            <a:off x="1343608" y="1198297"/>
            <a:ext cx="12167118" cy="3046988"/>
          </a:xfrm>
          <a:prstGeom prst="rect">
            <a:avLst/>
          </a:prstGeom>
        </p:spPr>
        <p:txBody>
          <a:bodyPr wrap="square">
            <a:spAutoFit/>
          </a:bodyPr>
          <a:lstStyle/>
          <a:p>
            <a:r>
              <a:rPr lang="vi-VN" sz="3200" dirty="0">
                <a:solidFill>
                  <a:srgbClr val="FF0000"/>
                </a:solidFill>
                <a:ea typeface="Times New Roman"/>
                <a:cs typeface="Arial"/>
              </a:rPr>
              <a:t> </a:t>
            </a:r>
            <a:r>
              <a:rPr lang="vi-VN" sz="3200" dirty="0" smtClean="0">
                <a:solidFill>
                  <a:srgbClr val="FF0000"/>
                </a:solidFill>
                <a:ea typeface="Times New Roman"/>
                <a:cs typeface="Arial"/>
              </a:rPr>
              <a:t>    Nơi </a:t>
            </a:r>
            <a:r>
              <a:rPr lang="vi-VN" sz="3200" dirty="0">
                <a:solidFill>
                  <a:srgbClr val="FF0000"/>
                </a:solidFill>
                <a:ea typeface="Times New Roman"/>
                <a:cs typeface="Arial"/>
              </a:rPr>
              <a:t>đây có khoảng 25 000 loài động vật, trong đó có tê giác đen, trâu rừng Châu Phi, linh dương đầu bò, ngựa vằn, hà mã, sư tử,... Ở khu bảo tồn, các loài động vật được sinh sống trong môi trường tự nhiên và không sợ bị săn bắn. Vì thế sự xuất hiện của con người không làm chúng sợ hãi. Lũ sư tử nằm nghỉ dưới tán cây, dửng dưng nhìn những chiếc xe du lịch lướt qua.</a:t>
            </a:r>
            <a:endParaRPr lang="vi-VN" sz="3200" dirty="0">
              <a:solidFill>
                <a:srgbClr val="FF0000"/>
              </a:solidFill>
            </a:endParaRPr>
          </a:p>
        </p:txBody>
      </p:sp>
      <p:sp>
        <p:nvSpPr>
          <p:cNvPr id="4" name="Rectangle 3"/>
          <p:cNvSpPr/>
          <p:nvPr/>
        </p:nvSpPr>
        <p:spPr>
          <a:xfrm>
            <a:off x="1380930" y="4245285"/>
            <a:ext cx="12129796" cy="2062103"/>
          </a:xfrm>
          <a:prstGeom prst="rect">
            <a:avLst/>
          </a:prstGeom>
        </p:spPr>
        <p:txBody>
          <a:bodyPr wrap="square">
            <a:spAutoFit/>
          </a:bodyPr>
          <a:lstStyle/>
          <a:p>
            <a:pPr marL="30480" marR="30480" algn="just">
              <a:spcBef>
                <a:spcPts val="0"/>
              </a:spcBef>
              <a:spcAft>
                <a:spcPts val="1200"/>
              </a:spcAft>
            </a:pPr>
            <a:r>
              <a:rPr lang="vi-VN" sz="3200" dirty="0">
                <a:solidFill>
                  <a:srgbClr val="0070C0"/>
                </a:solidFill>
                <a:ea typeface="Times New Roman"/>
                <a:cs typeface="Arial"/>
              </a:rPr>
              <a:t> </a:t>
            </a:r>
            <a:r>
              <a:rPr lang="vi-VN" sz="3200" dirty="0" smtClean="0">
                <a:solidFill>
                  <a:srgbClr val="0070C0"/>
                </a:solidFill>
                <a:ea typeface="Times New Roman"/>
                <a:cs typeface="Arial"/>
              </a:rPr>
              <a:t>     Nhiều </a:t>
            </a:r>
            <a:r>
              <a:rPr lang="vi-VN" sz="3200" dirty="0">
                <a:solidFill>
                  <a:srgbClr val="0070C0"/>
                </a:solidFill>
                <a:ea typeface="Times New Roman"/>
                <a:cs typeface="Arial"/>
              </a:rPr>
              <a:t>chú voi lững thững đi qua đường, ngay trước mũi xe của du khách. Trong công viên có hàng nghìn con hồng hạc sống quanh các hồ nước. Mỗi lần cất cánh, chúng tạo nên một đám mây trắng hồng phủ kín một khu vực của vùng bình nguyên</a:t>
            </a:r>
            <a:r>
              <a:rPr lang="vi-VN" sz="3200" dirty="0" smtClean="0">
                <a:solidFill>
                  <a:srgbClr val="0070C0"/>
                </a:solidFill>
                <a:ea typeface="Times New Roman"/>
                <a:cs typeface="Arial"/>
              </a:rPr>
              <a:t>.</a:t>
            </a:r>
            <a:endParaRPr lang="vi-VN" sz="3200" dirty="0">
              <a:solidFill>
                <a:srgbClr val="0070C0"/>
              </a:solidFill>
              <a:ea typeface="Arial"/>
              <a:cs typeface="Times New Roman"/>
            </a:endParaRPr>
          </a:p>
        </p:txBody>
      </p:sp>
      <p:sp>
        <p:nvSpPr>
          <p:cNvPr id="5" name="Rectangle 4"/>
          <p:cNvSpPr/>
          <p:nvPr/>
        </p:nvSpPr>
        <p:spPr>
          <a:xfrm>
            <a:off x="1094640" y="6295491"/>
            <a:ext cx="11943183" cy="1077218"/>
          </a:xfrm>
          <a:prstGeom prst="rect">
            <a:avLst/>
          </a:prstGeom>
        </p:spPr>
        <p:txBody>
          <a:bodyPr wrap="square">
            <a:spAutoFit/>
          </a:bodyPr>
          <a:lstStyle/>
          <a:p>
            <a:pPr marL="30480" marR="30480" lvl="0" algn="just">
              <a:spcAft>
                <a:spcPts val="1200"/>
              </a:spcAft>
            </a:pPr>
            <a:r>
              <a:rPr lang="vi-VN" sz="3200" dirty="0" smtClean="0">
                <a:ea typeface="Times New Roman"/>
                <a:cs typeface="Arial"/>
              </a:rPr>
              <a:t>     Bạn </a:t>
            </a:r>
            <a:r>
              <a:rPr lang="vi-VN" sz="3200" dirty="0">
                <a:ea typeface="Times New Roman"/>
                <a:cs typeface="Arial"/>
              </a:rPr>
              <a:t>nghĩ sao về những loài động vật sống trong khu bảo tồn Ngô-rông-gô-rô?</a:t>
            </a:r>
            <a:endParaRPr lang="vi-VN" sz="3200" dirty="0">
              <a:ea typeface="Arial"/>
              <a:cs typeface="Times New Roman"/>
            </a:endParaRPr>
          </a:p>
        </p:txBody>
      </p:sp>
      <p:sp>
        <p:nvSpPr>
          <p:cNvPr id="6" name="Rectangle 5"/>
          <p:cNvSpPr/>
          <p:nvPr/>
        </p:nvSpPr>
        <p:spPr>
          <a:xfrm>
            <a:off x="9467615" y="7029576"/>
            <a:ext cx="3570208" cy="584775"/>
          </a:xfrm>
          <a:prstGeom prst="rect">
            <a:avLst/>
          </a:prstGeom>
        </p:spPr>
        <p:txBody>
          <a:bodyPr wrap="none">
            <a:spAutoFit/>
          </a:bodyPr>
          <a:lstStyle/>
          <a:p>
            <a:r>
              <a:rPr lang="vi-VN" sz="3200" dirty="0">
                <a:solidFill>
                  <a:srgbClr val="0070C0"/>
                </a:solidFill>
                <a:ea typeface="Times New Roman"/>
                <a:cs typeface="Arial"/>
              </a:rPr>
              <a:t> </a:t>
            </a:r>
            <a:r>
              <a:rPr lang="vi-VN" sz="3200" dirty="0">
                <a:solidFill>
                  <a:prstClr val="black"/>
                </a:solidFill>
                <a:ea typeface="Times New Roman"/>
                <a:cs typeface="Arial"/>
              </a:rPr>
              <a:t>(</a:t>
            </a:r>
            <a:r>
              <a:rPr lang="vi-VN" sz="3200" i="1" dirty="0">
                <a:solidFill>
                  <a:prstClr val="black"/>
                </a:solidFill>
                <a:ea typeface="Times New Roman"/>
                <a:cs typeface="Arial"/>
              </a:rPr>
              <a:t>Theo</a:t>
            </a:r>
            <a:r>
              <a:rPr lang="vi-VN" sz="3200" dirty="0">
                <a:solidFill>
                  <a:prstClr val="black"/>
                </a:solidFill>
                <a:ea typeface="Times New Roman"/>
                <a:cs typeface="Arial"/>
              </a:rPr>
              <a:t> Minh Quang)</a:t>
            </a:r>
            <a:endParaRPr lang="vi-VN" dirty="0"/>
          </a:p>
        </p:txBody>
      </p:sp>
    </p:spTree>
    <p:extLst>
      <p:ext uri="{BB962C8B-B14F-4D97-AF65-F5344CB8AC3E}">
        <p14:creationId xmlns:p14="http://schemas.microsoft.com/office/powerpoint/2010/main" val="318376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19869" y="331923"/>
            <a:ext cx="6475445" cy="1015663"/>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6000" b="1" dirty="0" smtClean="0">
                <a:solidFill>
                  <a:prstClr val="white"/>
                </a:solidFill>
              </a:rPr>
              <a:t>GIẢI NGHĨA TỪ</a:t>
            </a:r>
            <a:endParaRPr lang="vi-VN" sz="6000" b="1" dirty="0">
              <a:solidFill>
                <a:prstClr val="white"/>
              </a:solidFill>
            </a:endParaRPr>
          </a:p>
        </p:txBody>
      </p:sp>
      <p:sp>
        <p:nvSpPr>
          <p:cNvPr id="3" name="Rectangle 2"/>
          <p:cNvSpPr/>
          <p:nvPr/>
        </p:nvSpPr>
        <p:spPr>
          <a:xfrm>
            <a:off x="2006168" y="2005728"/>
            <a:ext cx="2803973" cy="584775"/>
          </a:xfrm>
          <a:prstGeom prst="rect">
            <a:avLst/>
          </a:prstGeom>
        </p:spPr>
        <p:txBody>
          <a:bodyPr wrap="none">
            <a:spAutoFit/>
          </a:bodyPr>
          <a:lstStyle/>
          <a:p>
            <a:r>
              <a:rPr lang="vi-VN" sz="3200" dirty="0">
                <a:solidFill>
                  <a:prstClr val="black"/>
                </a:solidFill>
              </a:rPr>
              <a:t>Ngô-rông-gô-rô</a:t>
            </a:r>
            <a:endParaRPr lang="vi-VN" sz="3200" dirty="0"/>
          </a:p>
        </p:txBody>
      </p:sp>
      <p:sp>
        <p:nvSpPr>
          <p:cNvPr id="4" name="TextBox 3"/>
          <p:cNvSpPr txBox="1"/>
          <p:nvPr/>
        </p:nvSpPr>
        <p:spPr>
          <a:xfrm>
            <a:off x="5321568" y="3029142"/>
            <a:ext cx="5601213" cy="584775"/>
          </a:xfrm>
          <a:prstGeom prst="rect">
            <a:avLst/>
          </a:prstGeom>
          <a:noFill/>
        </p:spPr>
        <p:txBody>
          <a:bodyPr wrap="none" rtlCol="0">
            <a:spAutoFit/>
          </a:bodyPr>
          <a:lstStyle/>
          <a:p>
            <a:r>
              <a:rPr lang="vi-VN" sz="3200" dirty="0" smtClean="0"/>
              <a:t>Là tên </a:t>
            </a:r>
            <a:r>
              <a:rPr lang="en-GB" sz="3200" dirty="0" smtClean="0"/>
              <a:t>c</a:t>
            </a:r>
            <a:r>
              <a:rPr lang="vi-VN" sz="3200" dirty="0" smtClean="0"/>
              <a:t>ủa  một nước ở châu phi </a:t>
            </a:r>
            <a:endParaRPr lang="vi-VN" sz="3200" dirty="0"/>
          </a:p>
        </p:txBody>
      </p:sp>
      <p:sp>
        <p:nvSpPr>
          <p:cNvPr id="5" name="Rectangle 4"/>
          <p:cNvSpPr/>
          <p:nvPr/>
        </p:nvSpPr>
        <p:spPr>
          <a:xfrm>
            <a:off x="2006168" y="3029143"/>
            <a:ext cx="2092432" cy="584775"/>
          </a:xfrm>
          <a:prstGeom prst="rect">
            <a:avLst/>
          </a:prstGeom>
        </p:spPr>
        <p:txBody>
          <a:bodyPr wrap="none">
            <a:spAutoFit/>
          </a:bodyPr>
          <a:lstStyle/>
          <a:p>
            <a:r>
              <a:rPr lang="vi-VN" sz="3200" dirty="0">
                <a:solidFill>
                  <a:srgbClr val="000000"/>
                </a:solidFill>
                <a:ea typeface="Times New Roman"/>
                <a:cs typeface="Arial"/>
              </a:rPr>
              <a:t>Tan-da-ni-a</a:t>
            </a:r>
            <a:endParaRPr lang="vi-VN" dirty="0"/>
          </a:p>
        </p:txBody>
      </p:sp>
      <p:sp>
        <p:nvSpPr>
          <p:cNvPr id="6" name="TextBox 5"/>
          <p:cNvSpPr txBox="1"/>
          <p:nvPr/>
        </p:nvSpPr>
        <p:spPr>
          <a:xfrm>
            <a:off x="5377548" y="2005727"/>
            <a:ext cx="8598829" cy="584775"/>
          </a:xfrm>
          <a:prstGeom prst="rect">
            <a:avLst/>
          </a:prstGeom>
          <a:noFill/>
        </p:spPr>
        <p:txBody>
          <a:bodyPr wrap="none" rtlCol="0">
            <a:spAutoFit/>
          </a:bodyPr>
          <a:lstStyle/>
          <a:p>
            <a:r>
              <a:rPr lang="vi-VN" sz="3200" dirty="0" smtClean="0"/>
              <a:t>Là tên địa danh </a:t>
            </a:r>
            <a:r>
              <a:rPr lang="en-GB" sz="3200" dirty="0" smtClean="0"/>
              <a:t>c</a:t>
            </a:r>
            <a:r>
              <a:rPr lang="vi-VN" sz="3200" dirty="0" smtClean="0"/>
              <a:t>ủa  một vùng rừng núi ở châu phi </a:t>
            </a:r>
            <a:endParaRPr lang="vi-VN" sz="3200" dirty="0"/>
          </a:p>
        </p:txBody>
      </p:sp>
    </p:spTree>
    <p:extLst>
      <p:ext uri="{BB962C8B-B14F-4D97-AF65-F5344CB8AC3E}">
        <p14:creationId xmlns:p14="http://schemas.microsoft.com/office/powerpoint/2010/main" val="368924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1722" y="182634"/>
            <a:ext cx="13100180" cy="1015663"/>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6000" b="1" dirty="0" smtClean="0">
                <a:solidFill>
                  <a:prstClr val="white"/>
                </a:solidFill>
              </a:rPr>
              <a:t>LUYỆN ĐỌC ĐOẠN TRONG NHÓM</a:t>
            </a:r>
            <a:endParaRPr lang="vi-VN" sz="6000" b="1" dirty="0">
              <a:solidFill>
                <a:prstClr val="white"/>
              </a:solidFill>
            </a:endParaRPr>
          </a:p>
        </p:txBody>
      </p:sp>
    </p:spTree>
    <p:extLst>
      <p:ext uri="{BB962C8B-B14F-4D97-AF65-F5344CB8AC3E}">
        <p14:creationId xmlns:p14="http://schemas.microsoft.com/office/powerpoint/2010/main" val="368924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447</TotalTime>
  <Words>1345</Words>
  <Application>Microsoft Office PowerPoint</Application>
  <PresentationFormat>Custom</PresentationFormat>
  <Paragraphs>126</Paragraphs>
  <Slides>22</Slides>
  <Notes>9</Notes>
  <HiddenSlides>0</HiddenSlides>
  <MMClips>4</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Sơn Lương Cao</cp:lastModifiedBy>
  <cp:revision>27</cp:revision>
  <dcterms:created xsi:type="dcterms:W3CDTF">2024-04-24T08:35:20Z</dcterms:created>
  <dcterms:modified xsi:type="dcterms:W3CDTF">2024-05-01T15:20:04Z</dcterms:modified>
</cp:coreProperties>
</file>